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49"/>
  </p:notesMasterIdLst>
  <p:handoutMasterIdLst>
    <p:handoutMasterId r:id="rId50"/>
  </p:handoutMasterIdLst>
  <p:sldIdLst>
    <p:sldId id="257" r:id="rId5"/>
    <p:sldId id="294" r:id="rId6"/>
    <p:sldId id="259" r:id="rId7"/>
    <p:sldId id="320" r:id="rId8"/>
    <p:sldId id="261" r:id="rId9"/>
    <p:sldId id="262" r:id="rId10"/>
    <p:sldId id="263" r:id="rId11"/>
    <p:sldId id="314" r:id="rId12"/>
    <p:sldId id="303" r:id="rId13"/>
    <p:sldId id="299" r:id="rId14"/>
    <p:sldId id="268" r:id="rId15"/>
    <p:sldId id="295" r:id="rId16"/>
    <p:sldId id="270" r:id="rId17"/>
    <p:sldId id="327" r:id="rId18"/>
    <p:sldId id="329" r:id="rId19"/>
    <p:sldId id="323" r:id="rId20"/>
    <p:sldId id="324" r:id="rId21"/>
    <p:sldId id="273" r:id="rId22"/>
    <p:sldId id="328" r:id="rId23"/>
    <p:sldId id="274" r:id="rId24"/>
    <p:sldId id="312" r:id="rId25"/>
    <p:sldId id="313" r:id="rId26"/>
    <p:sldId id="276" r:id="rId27"/>
    <p:sldId id="318" r:id="rId28"/>
    <p:sldId id="319" r:id="rId29"/>
    <p:sldId id="304" r:id="rId30"/>
    <p:sldId id="298" r:id="rId31"/>
    <p:sldId id="297" r:id="rId32"/>
    <p:sldId id="300" r:id="rId33"/>
    <p:sldId id="283" r:id="rId34"/>
    <p:sldId id="284" r:id="rId35"/>
    <p:sldId id="301" r:id="rId36"/>
    <p:sldId id="286" r:id="rId37"/>
    <p:sldId id="287" r:id="rId38"/>
    <p:sldId id="306" r:id="rId39"/>
    <p:sldId id="289" r:id="rId40"/>
    <p:sldId id="305" r:id="rId41"/>
    <p:sldId id="291" r:id="rId42"/>
    <p:sldId id="292" r:id="rId43"/>
    <p:sldId id="330" r:id="rId44"/>
    <p:sldId id="331" r:id="rId45"/>
    <p:sldId id="332" r:id="rId46"/>
    <p:sldId id="333" r:id="rId47"/>
    <p:sldId id="334" r:id="rId48"/>
  </p:sldIdLst>
  <p:sldSz cx="9144000" cy="6858000" type="screen4x3"/>
  <p:notesSz cx="6858000" cy="9144000"/>
  <p:embeddedFontLst>
    <p:embeddedFont>
      <p:font typeface="MS PGothic" panose="020B0600070205080204" pitchFamily="34" charset="-128"/>
      <p:regular r:id="rId51"/>
    </p:embeddedFont>
    <p:embeddedFont>
      <p:font typeface="Calibri" panose="020F0502020204030204" pitchFamily="34" charset="0"/>
      <p:regular r:id="rId52"/>
      <p:bold r:id="rId53"/>
      <p:italic r:id="rId54"/>
      <p:boldItalic r:id="rId55"/>
    </p:embeddedFont>
  </p:embeddedFontLst>
  <p:custDataLst>
    <p:tags r:id="rId56"/>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59">
          <p15:clr>
            <a:srgbClr val="A4A3A4"/>
          </p15:clr>
        </p15:guide>
        <p15:guide id="2" orient="horz" pos="245">
          <p15:clr>
            <a:srgbClr val="A4A3A4"/>
          </p15:clr>
        </p15:guide>
        <p15:guide id="3" orient="horz" pos="665">
          <p15:clr>
            <a:srgbClr val="A4A3A4"/>
          </p15:clr>
        </p15:guide>
        <p15:guide id="4" orient="horz" pos="732">
          <p15:clr>
            <a:srgbClr val="A4A3A4"/>
          </p15:clr>
        </p15:guide>
        <p15:guide id="5" orient="horz" pos="4223">
          <p15:clr>
            <a:srgbClr val="A4A3A4"/>
          </p15:clr>
        </p15:guide>
        <p15:guide id="6" orient="horz" pos="4142">
          <p15:clr>
            <a:srgbClr val="A4A3A4"/>
          </p15:clr>
        </p15:guide>
        <p15:guide id="7" orient="horz" pos="4090">
          <p15:clr>
            <a:srgbClr val="A4A3A4"/>
          </p15:clr>
        </p15:guide>
        <p15:guide id="8" orient="horz" pos="811">
          <p15:clr>
            <a:srgbClr val="A4A3A4"/>
          </p15:clr>
        </p15:guide>
        <p15:guide id="9" orient="horz" pos="2451">
          <p15:clr>
            <a:srgbClr val="A4A3A4"/>
          </p15:clr>
        </p15:guide>
        <p15:guide id="10" pos="287">
          <p15:clr>
            <a:srgbClr val="A4A3A4"/>
          </p15:clr>
        </p15:guide>
        <p15:guide id="11" pos="5473">
          <p15:clr>
            <a:srgbClr val="A4A3A4"/>
          </p15:clr>
        </p15:guide>
        <p15:guide id="12" pos="2845">
          <p15:clr>
            <a:srgbClr val="A4A3A4"/>
          </p15:clr>
        </p15:guide>
        <p15:guide id="13" pos="2915">
          <p15:clr>
            <a:srgbClr val="A4A3A4"/>
          </p15:clr>
        </p15:guide>
        <p15:guide id="14" pos="2881">
          <p15:clr>
            <a:srgbClr val="A4A3A4"/>
          </p15:clr>
        </p15:guide>
        <p15:guide id="15" pos="5504">
          <p15:clr>
            <a:srgbClr val="A4A3A4"/>
          </p15:clr>
        </p15:guide>
        <p15:guide id="16" pos="1970">
          <p15:clr>
            <a:srgbClr val="A4A3A4"/>
          </p15:clr>
        </p15:guide>
        <p15:guide id="17" pos="3790">
          <p15:clr>
            <a:srgbClr val="A4A3A4"/>
          </p15:clr>
        </p15:guide>
        <p15:guide id="18" pos="3721">
          <p15:clr>
            <a:srgbClr val="A4A3A4"/>
          </p15:clr>
        </p15:guide>
        <p15:guide id="19" pos="2037">
          <p15:clr>
            <a:srgbClr val="A4A3A4"/>
          </p15:clr>
        </p15:guide>
        <p15:guide id="20" orient="horz" pos="741">
          <p15:clr>
            <a:srgbClr val="A4A3A4"/>
          </p15:clr>
        </p15:guide>
        <p15:guide id="21" orient="horz" pos="4065">
          <p15:clr>
            <a:srgbClr val="A4A3A4"/>
          </p15:clr>
        </p15:guide>
        <p15:guide id="22" orient="horz" pos="2441">
          <p15:clr>
            <a:srgbClr val="A4A3A4"/>
          </p15:clr>
        </p15:guide>
        <p15:guide id="23" pos="2813">
          <p15:clr>
            <a:srgbClr val="A4A3A4"/>
          </p15:clr>
        </p15:guide>
        <p15:guide id="24" pos="2948">
          <p15:clr>
            <a:srgbClr val="A4A3A4"/>
          </p15:clr>
        </p15:guide>
        <p15:guide id="25" pos="2061">
          <p15:clr>
            <a:srgbClr val="A4A3A4"/>
          </p15:clr>
        </p15:guide>
        <p15:guide id="26" pos="3699">
          <p15:clr>
            <a:srgbClr val="A4A3A4"/>
          </p15:clr>
        </p15:guide>
        <p15:guide id="27" pos="1925">
          <p15:clr>
            <a:srgbClr val="A4A3A4"/>
          </p15:clr>
        </p15:guide>
        <p15:guide id="28" pos="3835">
          <p15:clr>
            <a:srgbClr val="A4A3A4"/>
          </p15:clr>
        </p15:guide>
        <p15:guide id="29" orient="horz" pos="232">
          <p15:clr>
            <a:srgbClr val="A4A3A4"/>
          </p15:clr>
        </p15:guide>
        <p15:guide id="30" orient="horz" pos="526">
          <p15:clr>
            <a:srgbClr val="A4A3A4"/>
          </p15:clr>
        </p15:guide>
        <p15:guide id="31" orient="horz" pos="582">
          <p15:clr>
            <a:srgbClr val="A4A3A4"/>
          </p15:clr>
        </p15:guide>
        <p15:guide id="32" orient="horz" pos="4225">
          <p15:clr>
            <a:srgbClr val="A4A3A4"/>
          </p15:clr>
        </p15:guide>
        <p15:guide id="33" orient="horz" pos="707">
          <p15:clr>
            <a:srgbClr val="A4A3A4"/>
          </p15:clr>
        </p15:guide>
        <p15:guide id="34" orient="horz" pos="3990">
          <p15:clr>
            <a:srgbClr val="A4A3A4"/>
          </p15:clr>
        </p15:guide>
        <p15:guide id="35" orient="horz" pos="2335">
          <p15:clr>
            <a:srgbClr val="A4A3A4"/>
          </p15:clr>
        </p15:guide>
        <p15:guide id="36" orient="horz" pos="1133">
          <p15:clr>
            <a:srgbClr val="A4A3A4"/>
          </p15:clr>
        </p15:guide>
        <p15:guide id="37"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 id="1" name="Rachael Willis" initials="R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BCCCC"/>
    <a:srgbClr val="FF9900"/>
    <a:srgbClr val="000000"/>
    <a:srgbClr val="002200"/>
    <a:srgbClr val="003200"/>
    <a:srgbClr val="FFFFFF"/>
    <a:srgbClr val="551155"/>
    <a:srgbClr val="2F539C"/>
    <a:srgbClr val="003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89329" autoAdjust="0"/>
  </p:normalViewPr>
  <p:slideViewPr>
    <p:cSldViewPr snapToGrid="0" snapToObjects="1" showGuides="1">
      <p:cViewPr varScale="1">
        <p:scale>
          <a:sx n="69" d="100"/>
          <a:sy n="69" d="100"/>
        </p:scale>
        <p:origin x="1578" y="72"/>
      </p:cViewPr>
      <p:guideLst>
        <p:guide orient="horz" pos="2159"/>
        <p:guide orient="horz" pos="245"/>
        <p:guide orient="horz" pos="665"/>
        <p:guide orient="horz" pos="732"/>
        <p:guide orient="horz" pos="4223"/>
        <p:guide orient="horz" pos="4142"/>
        <p:guide orient="horz" pos="4090"/>
        <p:guide orient="horz" pos="811"/>
        <p:guide orient="horz" pos="2451"/>
        <p:guide pos="287"/>
        <p:guide pos="5473"/>
        <p:guide pos="2845"/>
        <p:guide pos="2915"/>
        <p:guide pos="2881"/>
        <p:guide pos="5504"/>
        <p:guide pos="1970"/>
        <p:guide pos="3790"/>
        <p:guide pos="3721"/>
        <p:guide pos="2037"/>
        <p:guide orient="horz" pos="741"/>
        <p:guide orient="horz" pos="4065"/>
        <p:guide orient="horz" pos="2441"/>
        <p:guide pos="2813"/>
        <p:guide pos="2948"/>
        <p:guide pos="2061"/>
        <p:guide pos="3699"/>
        <p:guide pos="1925"/>
        <p:guide pos="3835"/>
        <p:guide orient="horz" pos="232"/>
        <p:guide orient="horz" pos="526"/>
        <p:guide orient="horz" pos="582"/>
        <p:guide orient="horz" pos="4225"/>
        <p:guide orient="horz" pos="707"/>
        <p:guide orient="horz" pos="3990"/>
        <p:guide orient="horz" pos="2335"/>
        <p:guide orient="horz" pos="1133"/>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9/30/2016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9/30/2016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pitchFamily="34" charset="0"/>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r>
              <a:rPr lang="en-GB" dirty="0"/>
              <a:t>Welcome</a:t>
            </a:r>
            <a:r>
              <a:rPr lang="en-GB" baseline="0" dirty="0"/>
              <a:t> people and say we’re glad to have them, </a:t>
            </a:r>
          </a:p>
          <a:p>
            <a:r>
              <a:rPr lang="en-GB" baseline="0" dirty="0"/>
              <a:t>DevOps is really important</a:t>
            </a:r>
          </a:p>
          <a:p>
            <a:r>
              <a:rPr lang="en-GB" baseline="0" dirty="0"/>
              <a:t>It’s going to be great to spend 2 days going through the course</a:t>
            </a:r>
            <a:endParaRPr lang="en-GB" dirty="0"/>
          </a:p>
          <a:p>
            <a:endParaRPr lang="en-US" dirty="0"/>
          </a:p>
        </p:txBody>
      </p:sp>
    </p:spTree>
    <p:extLst>
      <p:ext uri="{BB962C8B-B14F-4D97-AF65-F5344CB8AC3E}">
        <p14:creationId xmlns:p14="http://schemas.microsoft.com/office/powerpoint/2010/main" val="385741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a:t>
            </a:r>
            <a:r>
              <a:rPr lang="en-GB" baseline="0" dirty="0"/>
              <a:t> could treat these dividers as “tweet” breaks, i.e. a chance for people to Yammer</a:t>
            </a:r>
          </a:p>
          <a:p>
            <a:r>
              <a:rPr lang="en-GB" baseline="0" dirty="0"/>
              <a:t>Or ask questions to the class </a:t>
            </a:r>
            <a:endParaRPr lang="en-GB" dirty="0"/>
          </a:p>
          <a:p>
            <a:endParaRPr lang="en-US" dirty="0"/>
          </a:p>
        </p:txBody>
      </p:sp>
    </p:spTree>
    <p:extLst>
      <p:ext uri="{BB962C8B-B14F-4D97-AF65-F5344CB8AC3E}">
        <p14:creationId xmlns:p14="http://schemas.microsoft.com/office/powerpoint/2010/main" val="51166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Adam Jacob the CIO of Chef (with whom Accenture DevOps </a:t>
            </a:r>
            <a:r>
              <a:rPr lang="en-US" baseline="0"/>
              <a:t>are partnered recently)</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Said this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Which is basically –if it’s about improvement, you might as well call it </a:t>
            </a:r>
            <a:r>
              <a:rPr lang="en-US" baseline="0" dirty="0" err="1"/>
              <a:t>Devops</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Not bad, but </a:t>
            </a:r>
            <a:r>
              <a:rPr lang="en-US" baseline="0"/>
              <a:t>we can do better</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126183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definition of DevOps</a:t>
            </a:r>
            <a:r>
              <a:rPr lang="en-GB" baseline="0" dirty="0"/>
              <a:t> as evolved by Martin Croker (global DevOps lead) and Mark Rendell (DevOps Shared Service lead).</a:t>
            </a:r>
          </a:p>
          <a:p>
            <a:r>
              <a:rPr lang="en-GB" baseline="0" dirty="0"/>
              <a:t>It could be translated as:</a:t>
            </a:r>
          </a:p>
          <a:p>
            <a:r>
              <a:rPr lang="en-GB" baseline="0" dirty="0"/>
              <a:t>Someone in the Business has a good idea</a:t>
            </a:r>
          </a:p>
          <a:p>
            <a:r>
              <a:rPr lang="en-GB" baseline="0" dirty="0"/>
              <a:t>We (the IT team / service provider) </a:t>
            </a:r>
          </a:p>
          <a:p>
            <a:r>
              <a:rPr lang="en-GB" baseline="0" dirty="0"/>
              <a:t>will endeavour to take the idea and get it implemented as soon as possible</a:t>
            </a:r>
          </a:p>
          <a:p>
            <a:r>
              <a:rPr lang="en-GB" baseline="0" dirty="0"/>
              <a:t>So that the results of the idea can be demonstrated </a:t>
            </a:r>
            <a:r>
              <a:rPr lang="en-GB" u="sng" baseline="0" dirty="0"/>
              <a:t>as quickly as possible</a:t>
            </a:r>
          </a:p>
          <a:p>
            <a:r>
              <a:rPr lang="en-GB" dirty="0"/>
              <a:t>Speed</a:t>
            </a:r>
            <a:r>
              <a:rPr lang="en-GB" baseline="0" dirty="0"/>
              <a:t> of feedback is our highest priority</a:t>
            </a:r>
          </a:p>
          <a:p>
            <a:endParaRPr lang="en-US" dirty="0"/>
          </a:p>
        </p:txBody>
      </p:sp>
    </p:spTree>
    <p:extLst>
      <p:ext uri="{BB962C8B-B14F-4D97-AF65-F5344CB8AC3E}">
        <p14:creationId xmlns:p14="http://schemas.microsoft.com/office/powerpoint/2010/main" val="44292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Walk through animation</a:t>
            </a:r>
          </a:p>
          <a:p>
            <a:r>
              <a:rPr lang="en-GB" dirty="0"/>
              <a:t>The</a:t>
            </a:r>
            <a:r>
              <a:rPr lang="en-GB" baseline="0" dirty="0"/>
              <a:t> classic view of DevOps is that enterprises have IT split into 2 silos: Dev and Ops</a:t>
            </a:r>
          </a:p>
          <a:p>
            <a:r>
              <a:rPr lang="en-GB" baseline="0" dirty="0"/>
              <a:t>As per this slide, they have opposing objectives and major obligations to each other</a:t>
            </a:r>
          </a:p>
          <a:p>
            <a:r>
              <a:rPr lang="en-GB" baseline="0" dirty="0"/>
              <a:t>DevOps seeks to blend these two silos into an empathetic, collaborative unit and to balance the objectives and obligations</a:t>
            </a:r>
          </a:p>
          <a:p>
            <a:endParaRPr lang="en-GB" baseline="0" dirty="0"/>
          </a:p>
        </p:txBody>
      </p:sp>
    </p:spTree>
    <p:extLst>
      <p:ext uri="{BB962C8B-B14F-4D97-AF65-F5344CB8AC3E}">
        <p14:creationId xmlns:p14="http://schemas.microsoft.com/office/powerpoint/2010/main" val="362575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a:t>Presenter’s note</a:t>
            </a:r>
            <a:r>
              <a:rPr lang="en-GB" baseline="0" dirty="0"/>
              <a:t>: The introduction mentions that operational models will not be discussed so this slide can make it awkward to then be talking about which org structure to use. Consider skipping it – Rene Medellin</a:t>
            </a:r>
            <a:endParaRPr lang="en-GB" dirty="0"/>
          </a:p>
          <a:p>
            <a:r>
              <a:rPr lang="en-GB" dirty="0"/>
              <a:t>---</a:t>
            </a:r>
          </a:p>
          <a:p>
            <a:r>
              <a:rPr lang="en-GB" dirty="0"/>
              <a:t>The</a:t>
            </a:r>
            <a:r>
              <a:rPr lang="en-GB" baseline="0" dirty="0"/>
              <a:t> message her is that there are lots of options for implementing organisational structures depending on the client scenario.</a:t>
            </a:r>
          </a:p>
          <a:p>
            <a:r>
              <a:rPr lang="en-GB" baseline="0" dirty="0"/>
              <a:t>The Traditional characterisation of DevOps is that there are 2 silos </a:t>
            </a:r>
          </a:p>
          <a:p>
            <a:r>
              <a:rPr lang="en-GB" baseline="0" dirty="0"/>
              <a:t>2 would be very nice, in Accenture engagements there are usually loads – across different suppliers</a:t>
            </a:r>
          </a:p>
          <a:p>
            <a:r>
              <a:rPr lang="en-GB" baseline="0" dirty="0"/>
              <a:t>You could try one massive team (sometimes called </a:t>
            </a:r>
            <a:r>
              <a:rPr lang="en-GB" baseline="0" dirty="0" err="1"/>
              <a:t>NoOps</a:t>
            </a:r>
            <a:r>
              <a:rPr lang="en-GB" baseline="0" dirty="0"/>
              <a:t>) – but is this an illusion and really there will still be sub-silos</a:t>
            </a:r>
          </a:p>
          <a:p>
            <a:r>
              <a:rPr lang="en-GB" dirty="0"/>
              <a:t>DCSC prefer to</a:t>
            </a:r>
            <a:r>
              <a:rPr lang="en-GB" baseline="0" dirty="0"/>
              <a:t> own the “platform” end to end and let other teams own their applications that run on the platform</a:t>
            </a:r>
          </a:p>
          <a:p>
            <a:r>
              <a:rPr lang="en-GB" baseline="0" dirty="0"/>
              <a:t>Mark Rendell came up with this idea of Accenture DevOps teams holding themselves to the standards provided by PaaS providers</a:t>
            </a:r>
          </a:p>
          <a:p>
            <a:endParaRPr lang="en-GB" baseline="0" dirty="0"/>
          </a:p>
          <a:p>
            <a:r>
              <a:rPr lang="en-GB" baseline="0" dirty="0"/>
              <a:t>The key message is that ideally the “value stream” from idea to a changed component being released should cross as few team barriers as possible.  Organising end-to-end by components is a way to do this.</a:t>
            </a:r>
          </a:p>
          <a:p>
            <a:endParaRPr lang="en-GB" baseline="0" dirty="0"/>
          </a:p>
          <a:p>
            <a:r>
              <a:rPr lang="en-GB" baseline="0" dirty="0"/>
              <a:t>So good services (e.g. IaaS) are not the same as bad silos.</a:t>
            </a:r>
          </a:p>
          <a:p>
            <a:endParaRPr lang="en-GB" dirty="0"/>
          </a:p>
          <a:p>
            <a:r>
              <a:rPr lang="en-US" dirty="0"/>
              <a:t>Warn people:</a:t>
            </a:r>
          </a:p>
          <a:p>
            <a:pPr marL="180975" indent="-174625">
              <a:spcBef>
                <a:spcPts val="0"/>
              </a:spcBef>
              <a:spcAft>
                <a:spcPts val="600"/>
              </a:spcAft>
              <a:buClr>
                <a:schemeClr val="tx2"/>
              </a:buClr>
              <a:buFont typeface="Arial" pitchFamily="34" charset="0"/>
              <a:buChar char="•"/>
              <a:tabLst>
                <a:tab pos="2400300" algn="l"/>
              </a:tabLst>
              <a:defRPr/>
            </a:pPr>
            <a:r>
              <a:rPr lang="en-GB" sz="1200" b="1" kern="0" dirty="0">
                <a:solidFill>
                  <a:schemeClr val="tx2"/>
                </a:solidFill>
                <a:latin typeface="Arial"/>
                <a:ea typeface="MS PGothic" pitchFamily="34" charset="-128"/>
              </a:rPr>
              <a:t>Mustn’t create another silo</a:t>
            </a:r>
          </a:p>
          <a:p>
            <a:pPr marL="180975" indent="-174625">
              <a:spcBef>
                <a:spcPts val="0"/>
              </a:spcBef>
              <a:spcAft>
                <a:spcPts val="600"/>
              </a:spcAft>
              <a:buClr>
                <a:schemeClr val="tx2"/>
              </a:buClr>
              <a:buFont typeface="Arial" pitchFamily="34" charset="0"/>
              <a:buChar char="•"/>
              <a:tabLst>
                <a:tab pos="2400300" algn="l"/>
              </a:tabLst>
              <a:defRPr/>
            </a:pPr>
            <a:r>
              <a:rPr lang="en-GB" sz="1200" kern="0" dirty="0">
                <a:solidFill>
                  <a:schemeClr val="accent1"/>
                </a:solidFill>
                <a:latin typeface="Arial"/>
                <a:ea typeface="MS PGothic" pitchFamily="34" charset="-128"/>
              </a:rPr>
              <a:t>All teams can aspire to becoming Continuous Delivery and DevOps capable</a:t>
            </a:r>
          </a:p>
          <a:p>
            <a:pPr marL="180975" indent="-174625">
              <a:spcBef>
                <a:spcPts val="0"/>
              </a:spcBef>
              <a:spcAft>
                <a:spcPts val="600"/>
              </a:spcAft>
              <a:buClr>
                <a:schemeClr val="tx2"/>
              </a:buClr>
              <a:buFont typeface="Arial" pitchFamily="34" charset="0"/>
              <a:buChar char="•"/>
              <a:tabLst>
                <a:tab pos="2400300" algn="l"/>
              </a:tabLst>
              <a:defRPr/>
            </a:pPr>
            <a:r>
              <a:rPr lang="en-GB" sz="1200" kern="0" dirty="0">
                <a:solidFill>
                  <a:schemeClr val="accent1"/>
                </a:solidFill>
                <a:latin typeface="Arial"/>
                <a:ea typeface="MS PGothic" pitchFamily="34" charset="-128"/>
              </a:rPr>
              <a:t>However, still need accountability for high performance of these functions</a:t>
            </a:r>
          </a:p>
          <a:p>
            <a:endParaRPr lang="en-US" dirty="0"/>
          </a:p>
        </p:txBody>
      </p:sp>
    </p:spTree>
    <p:extLst>
      <p:ext uri="{BB962C8B-B14F-4D97-AF65-F5344CB8AC3E}">
        <p14:creationId xmlns:p14="http://schemas.microsoft.com/office/powerpoint/2010/main" val="377519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Talk through briefly how all of these</a:t>
            </a:r>
            <a:r>
              <a:rPr lang="en-GB" baseline="0" dirty="0"/>
              <a:t> things are important.</a:t>
            </a: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Software and Infrastructure Automation: we are going</a:t>
            </a:r>
            <a:r>
              <a:rPr lang="en-GB" sz="2000" kern="0" baseline="0" dirty="0">
                <a:solidFill>
                  <a:schemeClr val="tx2"/>
                </a:solidFill>
                <a:latin typeface="Arial"/>
                <a:ea typeface="MS PGothic" pitchFamily="34" charset="-128"/>
              </a:rPr>
              <a:t> to move to quickly to do things by hand in a risky manual way</a:t>
            </a: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Environment Management:</a:t>
            </a:r>
            <a:r>
              <a:rPr lang="en-GB" sz="2000" kern="0" baseline="0" dirty="0">
                <a:solidFill>
                  <a:schemeClr val="tx2"/>
                </a:solidFill>
                <a:latin typeface="Arial"/>
                <a:ea typeface="MS PGothic" pitchFamily="34" charset="-128"/>
              </a:rPr>
              <a:t> Environments should be predictable, available and not get in the way</a:t>
            </a: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Application Lifecycle Management:</a:t>
            </a:r>
            <a:r>
              <a:rPr lang="en-GB" sz="2000" kern="0" baseline="0" dirty="0">
                <a:solidFill>
                  <a:schemeClr val="tx2"/>
                </a:solidFill>
                <a:latin typeface="Arial"/>
                <a:ea typeface="MS PGothic" pitchFamily="34" charset="-128"/>
              </a:rPr>
              <a:t> We need to plan well and ensure traceability</a:t>
            </a: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Configuration Management:</a:t>
            </a:r>
            <a:r>
              <a:rPr lang="en-GB" sz="2000" kern="0" baseline="0" dirty="0">
                <a:solidFill>
                  <a:schemeClr val="tx2"/>
                </a:solidFill>
                <a:latin typeface="Arial"/>
                <a:ea typeface="MS PGothic" pitchFamily="34" charset="-128"/>
              </a:rPr>
              <a:t>  We need to control all of the moving parts</a:t>
            </a: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Tooling: We need technology</a:t>
            </a: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Collaboration: We can’t do this in isolated pockets,</a:t>
            </a:r>
            <a:r>
              <a:rPr lang="en-GB" sz="2000" kern="0" baseline="0" dirty="0">
                <a:solidFill>
                  <a:schemeClr val="tx2"/>
                </a:solidFill>
                <a:latin typeface="Arial"/>
                <a:ea typeface="MS PGothic" pitchFamily="34" charset="-128"/>
              </a:rPr>
              <a:t> the scope is too wide.</a:t>
            </a:r>
            <a:endParaRPr lang="en-GB" sz="2000" kern="0" dirty="0">
              <a:solidFill>
                <a:schemeClr val="tx2"/>
              </a:solidFill>
              <a:latin typeface="Arial"/>
              <a:ea typeface="MS PGothic" pitchFamily="34" charset="-128"/>
            </a:endParaRPr>
          </a:p>
          <a:p>
            <a:endParaRPr lang="en-US" dirty="0"/>
          </a:p>
        </p:txBody>
      </p:sp>
    </p:spTree>
    <p:extLst>
      <p:ext uri="{BB962C8B-B14F-4D97-AF65-F5344CB8AC3E}">
        <p14:creationId xmlns:p14="http://schemas.microsoft.com/office/powerpoint/2010/main" val="101523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Gauge the audience in</a:t>
            </a:r>
            <a:r>
              <a:rPr lang="en-GB" baseline="0" dirty="0"/>
              <a:t> terms of how much of the history they are interested 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If nothing else, mention the points in bold (green coloured)</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a:t>The TPS is the key to all these practices. </a:t>
            </a:r>
            <a:r>
              <a:rPr lang="en-GB" baseline="0" dirty="0" err="1"/>
              <a:t>Cosider</a:t>
            </a:r>
            <a:r>
              <a:rPr lang="en-GB" baseline="0" dirty="0"/>
              <a:t> 2000-2001 the “Age of </a:t>
            </a:r>
            <a:r>
              <a:rPr lang="en-GB" baseline="0" dirty="0" err="1"/>
              <a:t>Thoughtworks</a:t>
            </a:r>
            <a:r>
              <a:rPr lang="en-GB" baseline="0" dirty="0"/>
              <a:t>” that led to the Agile movement. Starting in 2009 Age of Velocity Ops begins as high-performing IT starts becoming heavily influenced by Silicon Valley “unicorns” – Rene Medellin</a:t>
            </a:r>
          </a:p>
          <a:p>
            <a:endParaRPr lang="en-GB" baseline="0" dirty="0"/>
          </a:p>
          <a:p>
            <a:endParaRPr lang="en-US" dirty="0"/>
          </a:p>
        </p:txBody>
      </p:sp>
    </p:spTree>
    <p:extLst>
      <p:ext uri="{BB962C8B-B14F-4D97-AF65-F5344CB8AC3E}">
        <p14:creationId xmlns:p14="http://schemas.microsoft.com/office/powerpoint/2010/main" val="188756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Gauge the audience in</a:t>
            </a:r>
            <a:r>
              <a:rPr lang="en-GB" baseline="0" dirty="0"/>
              <a:t> terms of how much of the history they are interested 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If nothing else, mention the points in bold (green coloured) </a:t>
            </a:r>
            <a:endParaRPr lang="en-GB" baseline="0" dirty="0"/>
          </a:p>
          <a:p>
            <a:endParaRPr lang="en-GB" baseline="0" dirty="0"/>
          </a:p>
          <a:p>
            <a:endParaRPr lang="en-US" dirty="0"/>
          </a:p>
        </p:txBody>
      </p:sp>
    </p:spTree>
    <p:extLst>
      <p:ext uri="{BB962C8B-B14F-4D97-AF65-F5344CB8AC3E}">
        <p14:creationId xmlns:p14="http://schemas.microsoft.com/office/powerpoint/2010/main" val="1887567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Presenter’s note:</a:t>
            </a:r>
            <a:r>
              <a:rPr lang="en-GB" baseline="0" dirty="0"/>
              <a:t> If familiar with the theory of Diffusion of Innovation, unhide and use this slide – Rene Medellin</a:t>
            </a:r>
            <a:endParaRPr lang="en-GB" dirty="0"/>
          </a:p>
          <a:p>
            <a:r>
              <a:rPr lang="en-GB" dirty="0"/>
              <a:t>---</a:t>
            </a:r>
          </a:p>
          <a:p>
            <a:r>
              <a:rPr lang="en-GB" dirty="0"/>
              <a:t>Before</a:t>
            </a:r>
            <a:r>
              <a:rPr lang="en-GB" baseline="0" dirty="0"/>
              <a:t> considering “where DevOps is?” or “where is X in relation to DevOps” it’s important to understand a bit on how Innovation travels through a social environment. This is one useful theory – Rene Medellin</a:t>
            </a:r>
            <a:endParaRPr lang="en-GB" dirty="0"/>
          </a:p>
          <a:p>
            <a:endParaRPr lang="en-US" dirty="0"/>
          </a:p>
        </p:txBody>
      </p:sp>
    </p:spTree>
    <p:extLst>
      <p:ext uri="{BB962C8B-B14F-4D97-AF65-F5344CB8AC3E}">
        <p14:creationId xmlns:p14="http://schemas.microsoft.com/office/powerpoint/2010/main" val="217224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a:t>
            </a:r>
            <a:r>
              <a:rPr lang="en-GB" baseline="0" dirty="0"/>
              <a:t> that this is Gartner’s way of tracking the hype cycle for new trends – emphasis on “trend” not on maturity or achievement</a:t>
            </a:r>
          </a:p>
          <a:p>
            <a:r>
              <a:rPr lang="en-GB" baseline="0" dirty="0"/>
              <a:t>Where is DevOps?</a:t>
            </a:r>
            <a:endParaRPr lang="en-GB" dirty="0"/>
          </a:p>
          <a:p>
            <a:r>
              <a:rPr lang="en-GB" dirty="0"/>
              <a:t>Where</a:t>
            </a:r>
            <a:r>
              <a:rPr lang="en-GB" baseline="0" dirty="0"/>
              <a:t> DevOps is depends on the population of practitioners you happen to be looking at as per the Diffusion of Innovation theory – Rene Medellin</a:t>
            </a:r>
            <a:endParaRPr lang="en-GB" dirty="0"/>
          </a:p>
          <a:p>
            <a:endParaRPr lang="en-US" dirty="0"/>
          </a:p>
        </p:txBody>
      </p:sp>
    </p:spTree>
    <p:extLst>
      <p:ext uri="{BB962C8B-B14F-4D97-AF65-F5344CB8AC3E}">
        <p14:creationId xmlns:p14="http://schemas.microsoft.com/office/powerpoint/2010/main" val="4070988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solidFill>
                  <a:schemeClr val="accent2"/>
                </a:solidFill>
              </a:rPr>
              <a:t>Make sure everyone knows to leave in the event of a fire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a:t>Check people are comfortable with the building,</a:t>
            </a:r>
            <a:r>
              <a:rPr lang="en-US" sz="1200" b="0" baseline="0"/>
              <a:t> restrooms etc.</a:t>
            </a:r>
            <a:endParaRPr lang="en-US" sz="1200" b="0"/>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solidFill>
                <a:schemeClr val="accent2"/>
              </a:solidFill>
            </a:endParaRPr>
          </a:p>
        </p:txBody>
      </p:sp>
    </p:spTree>
    <p:extLst>
      <p:ext uri="{BB962C8B-B14F-4D97-AF65-F5344CB8AC3E}">
        <p14:creationId xmlns:p14="http://schemas.microsoft.com/office/powerpoint/2010/main" val="252931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This is really just highlighting how ubiquitous</a:t>
            </a:r>
            <a:r>
              <a:rPr lang="en-GB" baseline="0" dirty="0"/>
              <a:t> the DevOps Way of Working has become</a:t>
            </a:r>
            <a:endParaRPr lang="en-US" dirty="0"/>
          </a:p>
        </p:txBody>
      </p:sp>
    </p:spTree>
    <p:extLst>
      <p:ext uri="{BB962C8B-B14F-4D97-AF65-F5344CB8AC3E}">
        <p14:creationId xmlns:p14="http://schemas.microsoft.com/office/powerpoint/2010/main" val="197411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try to read</a:t>
            </a:r>
            <a:r>
              <a:rPr lang="en-GB" baseline="0" dirty="0"/>
              <a:t> the whole time line.  Pick one or two favourites to call out.</a:t>
            </a:r>
          </a:p>
          <a:p>
            <a:endParaRPr lang="en-GB" dirty="0"/>
          </a:p>
          <a:p>
            <a:r>
              <a:rPr lang="en-GB" dirty="0"/>
              <a:t>Dev Arch</a:t>
            </a:r>
            <a:r>
              <a:rPr lang="en-GB" baseline="0" dirty="0"/>
              <a:t> is older than Accenture (goes back into the Anderson Consultancy days)</a:t>
            </a:r>
          </a:p>
          <a:p>
            <a:endParaRPr lang="en-GB" baseline="0" dirty="0"/>
          </a:p>
          <a:p>
            <a:r>
              <a:rPr lang="en-GB" baseline="0" dirty="0"/>
              <a:t>We’ve been doing automation in a DevOps-like fashion since at least the 1990’s</a:t>
            </a:r>
          </a:p>
          <a:p>
            <a:endParaRPr lang="en-GB" dirty="0"/>
          </a:p>
          <a:p>
            <a:endParaRPr lang="en-US" dirty="0"/>
          </a:p>
        </p:txBody>
      </p:sp>
    </p:spTree>
    <p:extLst>
      <p:ext uri="{BB962C8B-B14F-4D97-AF65-F5344CB8AC3E}">
        <p14:creationId xmlns:p14="http://schemas.microsoft.com/office/powerpoint/2010/main" val="193208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Mention:</a:t>
            </a:r>
            <a:r>
              <a:rPr lang="en-US" baseline="0" dirty="0"/>
              <a:t> </a:t>
            </a:r>
            <a:r>
              <a:rPr lang="en-GB" dirty="0"/>
              <a:t>Accenture Open Sourced their DevOps Platform</a:t>
            </a:r>
          </a:p>
          <a:p>
            <a:endParaRPr lang="en-US" dirty="0"/>
          </a:p>
        </p:txBody>
      </p:sp>
    </p:spTree>
    <p:extLst>
      <p:ext uri="{BB962C8B-B14F-4D97-AF65-F5344CB8AC3E}">
        <p14:creationId xmlns:p14="http://schemas.microsoft.com/office/powerpoint/2010/main" val="193208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Pick</a:t>
            </a:r>
            <a:r>
              <a:rPr lang="en-US" altLang="en-US" baseline="0" dirty="0"/>
              <a:t> out anything that interests you on this slide or just say: “interesting to see similar ideas emerging as far back as 1999”</a:t>
            </a:r>
            <a:endParaRPr lang="en-US" altLang="en-US" dirty="0"/>
          </a:p>
          <a:p>
            <a:endParaRPr lang="en-US" dirty="0"/>
          </a:p>
        </p:txBody>
      </p:sp>
    </p:spTree>
    <p:extLst>
      <p:ext uri="{BB962C8B-B14F-4D97-AF65-F5344CB8AC3E}">
        <p14:creationId xmlns:p14="http://schemas.microsoft.com/office/powerpoint/2010/main" val="760328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Ask who</a:t>
            </a:r>
            <a:r>
              <a:rPr lang="en-US" altLang="en-US" baseline="0" dirty="0"/>
              <a:t> is a TA or knows this stuff</a:t>
            </a:r>
          </a:p>
          <a:p>
            <a:r>
              <a:rPr lang="en-GB" altLang="en-US" baseline="0" dirty="0"/>
              <a:t>Mention the TA programme is a GREAT thing to be involved in:   https://go.accenture.com/mta</a:t>
            </a:r>
            <a:endParaRPr lang="en-US" altLang="en-US" baseline="0" dirty="0"/>
          </a:p>
          <a:p>
            <a:r>
              <a:rPr lang="en-US" altLang="en-US" baseline="0" dirty="0"/>
              <a:t>Get them to tell their version of what this is</a:t>
            </a:r>
          </a:p>
          <a:p>
            <a:r>
              <a:rPr lang="en-US" altLang="en-US" baseline="0" dirty="0"/>
              <a:t>If nothing else, h</a:t>
            </a:r>
            <a:r>
              <a:rPr lang="en-US" altLang="en-US" dirty="0"/>
              <a:t>ighlight the Dev Arch definition</a:t>
            </a:r>
          </a:p>
          <a:p>
            <a:endParaRPr lang="en-US" dirty="0"/>
          </a:p>
        </p:txBody>
      </p:sp>
    </p:spTree>
    <p:extLst>
      <p:ext uri="{BB962C8B-B14F-4D97-AF65-F5344CB8AC3E}">
        <p14:creationId xmlns:p14="http://schemas.microsoft.com/office/powerpoint/2010/main" val="3314599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a:t>
            </a:r>
            <a:r>
              <a:rPr lang="en-GB" baseline="0" dirty="0"/>
              <a:t> that the principles haven’t changed</a:t>
            </a:r>
          </a:p>
          <a:p>
            <a:r>
              <a:rPr lang="en-GB" baseline="0" dirty="0"/>
              <a:t>DCS drew this circa 2006</a:t>
            </a:r>
          </a:p>
          <a:p>
            <a:r>
              <a:rPr lang="en-GB" baseline="0" dirty="0"/>
              <a:t>The CD book defined pipelines in 2010</a:t>
            </a:r>
            <a:endParaRPr lang="en-GB" dirty="0"/>
          </a:p>
          <a:p>
            <a:endParaRPr lang="en-US" dirty="0"/>
          </a:p>
        </p:txBody>
      </p:sp>
    </p:spTree>
    <p:extLst>
      <p:ext uri="{BB962C8B-B14F-4D97-AF65-F5344CB8AC3E}">
        <p14:creationId xmlns:p14="http://schemas.microsoft.com/office/powerpoint/2010/main" val="4226104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a:t>
            </a:r>
            <a:r>
              <a:rPr lang="en-GB" baseline="0" dirty="0"/>
              <a:t> section we’re going to reflect on what it means for people in Accenture and our clients?</a:t>
            </a:r>
          </a:p>
          <a:p>
            <a:r>
              <a:rPr lang="en-GB" dirty="0"/>
              <a:t>Ask</a:t>
            </a:r>
            <a:r>
              <a:rPr lang="en-GB" baseline="0" dirty="0"/>
              <a:t> the class what the last section could mean to people in Accenture and our clients?</a:t>
            </a:r>
          </a:p>
          <a:p>
            <a:r>
              <a:rPr lang="en-GB" baseline="0" dirty="0"/>
              <a:t>Some suggestions:</a:t>
            </a:r>
          </a:p>
          <a:p>
            <a:r>
              <a:rPr lang="en-GB" baseline="0" dirty="0"/>
              <a:t>DevOps skills are in great demand and we need to grow our capability and build up the internal community of practitioners</a:t>
            </a:r>
          </a:p>
          <a:p>
            <a:r>
              <a:rPr lang="en-GB" baseline="0" dirty="0"/>
              <a:t>Ops Arch, Tech Arch and Dev Arch now closer</a:t>
            </a:r>
          </a:p>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1668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idea here is all these methodologies have evolved to optimise the basic software delivery lifecycle in different ways, </a:t>
            </a:r>
          </a:p>
          <a:p>
            <a:r>
              <a:rPr lang="en-GB" baseline="0" dirty="0"/>
              <a:t>Bringing more and more focus on collaboration</a:t>
            </a:r>
          </a:p>
          <a:p>
            <a:r>
              <a:rPr lang="en-GB" baseline="0" dirty="0"/>
              <a:t>And hence more and more value creation</a:t>
            </a:r>
          </a:p>
          <a:p>
            <a:r>
              <a:rPr lang="en-GB" baseline="0" dirty="0"/>
              <a:t>To logical destination for all these practices becomes applying Lean techniques in an end to end way between business and customer – Lean </a:t>
            </a:r>
            <a:r>
              <a:rPr lang="en-GB" baseline="0" dirty="0" err="1"/>
              <a:t>Startup</a:t>
            </a:r>
            <a:endParaRPr lang="en-GB" baseline="0" dirty="0"/>
          </a:p>
          <a:p>
            <a:endParaRPr lang="en-GB" dirty="0"/>
          </a:p>
          <a:p>
            <a:r>
              <a:rPr lang="en-GB" dirty="0"/>
              <a:t>Agile Development goes</a:t>
            </a:r>
            <a:r>
              <a:rPr lang="en-GB" baseline="0" dirty="0"/>
              <a:t> some of the way to help dev work with the business but traditionally does not reach into Operations</a:t>
            </a:r>
          </a:p>
          <a:p>
            <a:r>
              <a:rPr lang="en-GB" baseline="0" dirty="0"/>
              <a:t>We’ll cover CI and CD in detail later, but fundamentally</a:t>
            </a:r>
          </a:p>
          <a:p>
            <a:r>
              <a:rPr lang="en-GB" baseline="0" dirty="0"/>
              <a:t>CI introduces quality feedback</a:t>
            </a:r>
          </a:p>
          <a:p>
            <a:r>
              <a:rPr lang="en-GB" baseline="0" dirty="0"/>
              <a:t>CD takes you as far as being able to deploy to production at any time</a:t>
            </a:r>
          </a:p>
          <a:p>
            <a:r>
              <a:rPr lang="en-GB" baseline="0" dirty="0"/>
              <a:t>DevOps includes optimising both the building and the running of systems</a:t>
            </a:r>
          </a:p>
          <a:p>
            <a:r>
              <a:rPr lang="en-GB" baseline="0" dirty="0"/>
              <a:t>But the widest view of all is:</a:t>
            </a:r>
          </a:p>
          <a:p>
            <a:r>
              <a:rPr lang="en-GB" baseline="0" dirty="0"/>
              <a:t>Lean and Lean </a:t>
            </a:r>
            <a:r>
              <a:rPr lang="en-GB" baseline="0" dirty="0" err="1"/>
              <a:t>Startup</a:t>
            </a:r>
            <a:endParaRPr lang="en-GB" baseline="0" dirty="0"/>
          </a:p>
          <a:p>
            <a:endParaRPr lang="en-GB" baseline="0" dirty="0"/>
          </a:p>
        </p:txBody>
      </p:sp>
    </p:spTree>
    <p:extLst>
      <p:ext uri="{BB962C8B-B14F-4D97-AF65-F5344CB8AC3E}">
        <p14:creationId xmlns:p14="http://schemas.microsoft.com/office/powerpoint/2010/main" val="3718411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Get someone</a:t>
            </a:r>
            <a:r>
              <a:rPr lang="en-US" altLang="en-US" baseline="0" dirty="0"/>
              <a:t> to explain the V Model</a:t>
            </a:r>
          </a:p>
          <a:p>
            <a:r>
              <a:rPr lang="en-US" altLang="en-US" baseline="0" dirty="0"/>
              <a:t>Stress that despite the waterfall connotations, it is still a good view for working out the key stages to develop and test code</a:t>
            </a:r>
          </a:p>
          <a:p>
            <a:r>
              <a:rPr lang="en-US" altLang="en-US" baseline="0" dirty="0"/>
              <a:t>The overlay just means: we care about all aspects</a:t>
            </a:r>
            <a:endParaRPr lang="en-US" altLang="en-US" dirty="0"/>
          </a:p>
          <a:p>
            <a:endParaRPr lang="en-US" dirty="0"/>
          </a:p>
        </p:txBody>
      </p:sp>
    </p:spTree>
    <p:extLst>
      <p:ext uri="{BB962C8B-B14F-4D97-AF65-F5344CB8AC3E}">
        <p14:creationId xmlns:p14="http://schemas.microsoft.com/office/powerpoint/2010/main" val="300659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200" b="0" dirty="0"/>
              <a:t>Show the Paul D intro</a:t>
            </a:r>
          </a:p>
        </p:txBody>
      </p:sp>
    </p:spTree>
    <p:extLst>
      <p:ext uri="{BB962C8B-B14F-4D97-AF65-F5344CB8AC3E}">
        <p14:creationId xmlns:p14="http://schemas.microsoft.com/office/powerpoint/2010/main" val="101970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does</a:t>
            </a:r>
            <a:r>
              <a:rPr lang="en-GB" baseline="0" dirty="0"/>
              <a:t> CI fit in with the V-Model?</a:t>
            </a:r>
          </a:p>
          <a:p>
            <a:r>
              <a:rPr lang="en-GB" dirty="0"/>
              <a:t>Continuous integration is a mechanism</a:t>
            </a:r>
            <a:r>
              <a:rPr lang="en-GB" baseline="0" dirty="0"/>
              <a:t> for introducing a high amount of feedback during the Development phase</a:t>
            </a:r>
          </a:p>
          <a:p>
            <a:r>
              <a:rPr lang="en-GB" baseline="0" dirty="0"/>
              <a:t>Walk through the steps</a:t>
            </a:r>
          </a:p>
          <a:p>
            <a:r>
              <a:rPr lang="en-GB" baseline="0" dirty="0"/>
              <a:t>Say this is more or less a view from the Jenkins CI tool which we’ll see later</a:t>
            </a:r>
            <a:endParaRPr lang="en-GB" dirty="0"/>
          </a:p>
          <a:p>
            <a:endParaRPr lang="en-US" dirty="0"/>
          </a:p>
        </p:txBody>
      </p:sp>
    </p:spTree>
    <p:extLst>
      <p:ext uri="{BB962C8B-B14F-4D97-AF65-F5344CB8AC3E}">
        <p14:creationId xmlns:p14="http://schemas.microsoft.com/office/powerpoint/2010/main" val="2311817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a:t>
            </a:r>
            <a:r>
              <a:rPr lang="en-GB" baseline="0" dirty="0"/>
              <a:t> does CD apply in the lifecycle</a:t>
            </a:r>
            <a:endParaRPr lang="en-GB" dirty="0"/>
          </a:p>
          <a:p>
            <a:r>
              <a:rPr lang="en-GB" dirty="0"/>
              <a:t>C</a:t>
            </a:r>
            <a:r>
              <a:rPr lang="en-GB" baseline="0" dirty="0"/>
              <a:t> </a:t>
            </a:r>
            <a:r>
              <a:rPr lang="en-GB" baseline="0" dirty="0" err="1"/>
              <a:t>Deliv</a:t>
            </a:r>
            <a:r>
              <a:rPr lang="en-GB" baseline="0" dirty="0"/>
              <a:t> is an automation and orchestration of all steps up right hand side</a:t>
            </a:r>
          </a:p>
          <a:p>
            <a:r>
              <a:rPr lang="en-GB" baseline="0" dirty="0"/>
              <a:t>And the implied steps (deployments) – including (optionally) the last to prod</a:t>
            </a:r>
          </a:p>
          <a:p>
            <a:endParaRPr lang="en-GB" b="1" baseline="0" dirty="0"/>
          </a:p>
          <a:p>
            <a:r>
              <a:rPr lang="en-GB" b="1" baseline="0" dirty="0"/>
              <a:t>Ask: </a:t>
            </a:r>
            <a:r>
              <a:rPr lang="en-GB" baseline="0" dirty="0"/>
              <a:t>who can differentiate Continuous Delivery with Continuous Deployment</a:t>
            </a:r>
          </a:p>
          <a:p>
            <a:r>
              <a:rPr lang="en-GB" baseline="0" dirty="0"/>
              <a:t>Answer Continuous Deployments implies unimpeded delivery directly to prod – no manual gates e.g. manual test phase, manual approval, change advisory board </a:t>
            </a:r>
            <a:r>
              <a:rPr lang="en-GB" baseline="0"/>
              <a:t>etc.</a:t>
            </a:r>
            <a:endParaRPr lang="en-GB" dirty="0"/>
          </a:p>
          <a:p>
            <a:endParaRPr lang="en-US" dirty="0"/>
          </a:p>
        </p:txBody>
      </p:sp>
    </p:spTree>
    <p:extLst>
      <p:ext uri="{BB962C8B-B14F-4D97-AF65-F5344CB8AC3E}">
        <p14:creationId xmlns:p14="http://schemas.microsoft.com/office/powerpoint/2010/main" val="214383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a:t>
            </a:r>
            <a:r>
              <a:rPr lang="en-GB" baseline="0" dirty="0"/>
              <a:t> section we’re going to reflect on what it means for people in Accenture and our clients?)</a:t>
            </a:r>
          </a:p>
          <a:p>
            <a:r>
              <a:rPr lang="en-GB" dirty="0"/>
              <a:t>(Ask</a:t>
            </a:r>
            <a:r>
              <a:rPr lang="en-GB" baseline="0" dirty="0"/>
              <a:t> the class what the last section could mean to people in Accenture and our clients?)</a:t>
            </a:r>
          </a:p>
          <a:p>
            <a:r>
              <a:rPr lang="en-GB" baseline="0" dirty="0"/>
              <a:t>Some suggestions:</a:t>
            </a:r>
          </a:p>
          <a:p>
            <a:r>
              <a:rPr lang="en-GB" baseline="0" dirty="0"/>
              <a:t>Projects need automation more than ever and most early adopters built their own tooling along the way</a:t>
            </a:r>
          </a:p>
          <a:p>
            <a:r>
              <a:rPr lang="en-GB" baseline="0" dirty="0"/>
              <a:t>Who might build this tooling for Accenture projects to use at scale? – A dedicated team? Every project team along the way?  </a:t>
            </a:r>
          </a:p>
          <a:p>
            <a:r>
              <a:rPr lang="en-GB" baseline="0" dirty="0"/>
              <a:t>DCSC model of acting as a provider of “CD PaaS” is good</a:t>
            </a:r>
            <a:endParaRPr lang="en-GB" dirty="0"/>
          </a:p>
          <a:p>
            <a:endParaRPr lang="en-US" dirty="0"/>
          </a:p>
        </p:txBody>
      </p:sp>
    </p:spTree>
    <p:extLst>
      <p:ext uri="{BB962C8B-B14F-4D97-AF65-F5344CB8AC3E}">
        <p14:creationId xmlns:p14="http://schemas.microsoft.com/office/powerpoint/2010/main" val="2241422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Prompt</a:t>
            </a:r>
            <a:r>
              <a:rPr lang="en-US" baseline="0" dirty="0"/>
              <a:t>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Show green box answer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the first “reveal” ask for 4 main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etc.) accessible on-demand over a network</a:t>
            </a:r>
            <a:r>
              <a:rPr lang="en-US" dirty="0"/>
              <a:t>. It is a business and technology model for delivering and acquiring IT services in a utility-like fashion.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Arial" pitchFamily="34" charset="0"/>
                <a:cs typeface="Arial" pitchFamily="34" charset="0"/>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pitchFamily="34" charset="0"/>
                <a:ea typeface="Arial" pitchFamily="34" charset="0"/>
                <a:cs typeface="Arial" pitchFamily="34" charset="0"/>
              </a:rPr>
              <a:t>Utility computing</a:t>
            </a:r>
            <a:r>
              <a:rPr lang="en-GB" sz="1200" b="0" i="0" kern="1200" dirty="0">
                <a:solidFill>
                  <a:schemeClr val="tx1"/>
                </a:solidFill>
                <a:effectLst/>
                <a:latin typeface="Arial" pitchFamily="34" charset="0"/>
                <a:ea typeface="Arial" pitchFamily="34" charset="0"/>
                <a:cs typeface="Arial" pitchFamily="34" charset="0"/>
              </a:rPr>
              <a:t> is a service provisioning model in which a service provider makes computing resources and infrastructure management available to the customer as needed, and charges them for specific usage rather than a flat rate.</a:t>
            </a:r>
            <a:endParaRPr lang="en-US" sz="1200" kern="1200" dirty="0">
              <a:solidFill>
                <a:schemeClr val="tx1"/>
              </a:solidFill>
              <a:effectLst/>
              <a:latin typeface="Arial" pitchFamily="34" charset="0"/>
              <a:ea typeface="Arial" pitchFamily="34" charset="0"/>
              <a:cs typeface="Arial" pitchFamily="34" charset="0"/>
            </a:endParaRPr>
          </a:p>
          <a:p>
            <a:endParaRPr lang="en-US" dirty="0"/>
          </a:p>
        </p:txBody>
      </p:sp>
    </p:spTree>
    <p:extLst>
      <p:ext uri="{BB962C8B-B14F-4D97-AF65-F5344CB8AC3E}">
        <p14:creationId xmlns:p14="http://schemas.microsoft.com/office/powerpoint/2010/main" val="1638857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stack, get people to</a:t>
            </a:r>
            <a:r>
              <a:rPr lang="en-US" baseline="0" dirty="0"/>
              <a:t> state what is included (don’t work too hard on the first one)</a:t>
            </a:r>
          </a:p>
          <a:p>
            <a:r>
              <a:rPr lang="en-US" baseline="0" dirty="0"/>
              <a:t>Then get people to say who manages what</a:t>
            </a:r>
            <a:endParaRPr lang="en-US" dirty="0"/>
          </a:p>
          <a:p>
            <a:endParaRPr lang="en-US" dirty="0"/>
          </a:p>
        </p:txBody>
      </p:sp>
    </p:spTree>
    <p:extLst>
      <p:ext uri="{BB962C8B-B14F-4D97-AF65-F5344CB8AC3E}">
        <p14:creationId xmlns:p14="http://schemas.microsoft.com/office/powerpoint/2010/main" val="65647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helps illustrate</a:t>
            </a:r>
            <a:r>
              <a:rPr lang="en-GB" baseline="0" dirty="0"/>
              <a:t> the concept</a:t>
            </a:r>
            <a:endParaRPr lang="en-US" dirty="0"/>
          </a:p>
        </p:txBody>
      </p:sp>
    </p:spTree>
    <p:extLst>
      <p:ext uri="{BB962C8B-B14F-4D97-AF65-F5344CB8AC3E}">
        <p14:creationId xmlns:p14="http://schemas.microsoft.com/office/powerpoint/2010/main" val="121797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Some suggestions:</a:t>
            </a:r>
          </a:p>
          <a:p>
            <a:r>
              <a:rPr lang="en-GB" baseline="0" dirty="0"/>
              <a:t>What does cloud mean?</a:t>
            </a:r>
          </a:p>
          <a:p>
            <a:r>
              <a:rPr lang="en-GB" baseline="0" dirty="0"/>
              <a:t>Infra is code</a:t>
            </a:r>
          </a:p>
          <a:p>
            <a:r>
              <a:rPr lang="en-GB" baseline="0" dirty="0"/>
              <a:t>We can be much more agile</a:t>
            </a:r>
          </a:p>
          <a:p>
            <a:r>
              <a:rPr lang="en-GB" baseline="0" dirty="0"/>
              <a:t>What do IO do?</a:t>
            </a:r>
          </a:p>
          <a:p>
            <a:endParaRPr lang="en-US" dirty="0"/>
          </a:p>
        </p:txBody>
      </p:sp>
    </p:spTree>
    <p:extLst>
      <p:ext uri="{BB962C8B-B14F-4D97-AF65-F5344CB8AC3E}">
        <p14:creationId xmlns:p14="http://schemas.microsoft.com/office/powerpoint/2010/main" val="812878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Quick</a:t>
            </a:r>
            <a:r>
              <a:rPr lang="en-GB" baseline="0" dirty="0"/>
              <a:t> reminder</a:t>
            </a:r>
            <a:endParaRPr lang="en-GB" dirty="0"/>
          </a:p>
          <a:p>
            <a:endParaRPr lang="en-US" dirty="0"/>
          </a:p>
        </p:txBody>
      </p:sp>
    </p:spTree>
    <p:extLst>
      <p:ext uri="{BB962C8B-B14F-4D97-AF65-F5344CB8AC3E}">
        <p14:creationId xmlns:p14="http://schemas.microsoft.com/office/powerpoint/2010/main" val="4142094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667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is the important link from the slides to the lab.  </a:t>
            </a:r>
          </a:p>
          <a:p>
            <a:endParaRPr lang="en-GB" baseline="0" dirty="0"/>
          </a:p>
          <a:p>
            <a:r>
              <a:rPr lang="en-GB" baseline="0" dirty="0"/>
              <a:t>Refer back to the things you spoke about and try to draw as many links to what they are going to do as possible.</a:t>
            </a:r>
          </a:p>
        </p:txBody>
      </p:sp>
      <p:sp>
        <p:nvSpPr>
          <p:cNvPr id="4" name="Slide Number Placeholder 3"/>
          <p:cNvSpPr>
            <a:spLocks noGrp="1"/>
          </p:cNvSpPr>
          <p:nvPr>
            <p:ph type="sldNum" sz="quarter" idx="10"/>
          </p:nvPr>
        </p:nvSpPr>
        <p:spPr/>
        <p:txBody>
          <a:bodyPr/>
          <a:lstStyle/>
          <a:p>
            <a:fld id="{27F7A45B-6EF4-48D1-BAD3-C67D3F7B37C9}" type="slidenum">
              <a:rPr lang="en-GB" smtClean="0"/>
              <a:t>41</a:t>
            </a:fld>
            <a:endParaRPr lang="en-GB" dirty="0"/>
          </a:p>
        </p:txBody>
      </p:sp>
    </p:spTree>
    <p:extLst>
      <p:ext uri="{BB962C8B-B14F-4D97-AF65-F5344CB8AC3E}">
        <p14:creationId xmlns:p14="http://schemas.microsoft.com/office/powerpoint/2010/main" val="133367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200" b="0" dirty="0"/>
              <a:t>Try not</a:t>
            </a:r>
            <a:r>
              <a:rPr lang="en-US" sz="1200" b="0" baseline="0" dirty="0"/>
              <a:t> to take too long over this.</a:t>
            </a:r>
            <a:endParaRPr lang="en-US" sz="1200" b="0" dirty="0"/>
          </a:p>
          <a:p>
            <a:pPr marL="0" indent="0"/>
            <a:r>
              <a:rPr lang="en-US" sz="1200" b="0" dirty="0"/>
              <a:t>Perhaps </a:t>
            </a:r>
            <a:r>
              <a:rPr lang="en-US" sz="1200" b="0" baseline="0" dirty="0"/>
              <a:t>the faculty go last as they probably feel like saying more </a:t>
            </a:r>
          </a:p>
          <a:p>
            <a:pPr marL="0" indent="0"/>
            <a:r>
              <a:rPr lang="en-US" sz="1200" b="0" baseline="0" dirty="0"/>
              <a:t>Keep the flow moving and encourage people to engage.</a:t>
            </a:r>
          </a:p>
          <a:p>
            <a:pPr marL="0" indent="0"/>
            <a:r>
              <a:rPr lang="en-GB" sz="1200" b="0" baseline="0" dirty="0"/>
              <a:t>Consider writing down things people want to learn as a checklist to refer back to.</a:t>
            </a:r>
            <a:endParaRPr lang="en-US" sz="1200" b="0" baseline="0" dirty="0"/>
          </a:p>
        </p:txBody>
      </p:sp>
    </p:spTree>
    <p:extLst>
      <p:ext uri="{BB962C8B-B14F-4D97-AF65-F5344CB8AC3E}">
        <p14:creationId xmlns:p14="http://schemas.microsoft.com/office/powerpoint/2010/main" val="2257258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t>
            </a:r>
            <a:r>
              <a:rPr lang="en-GB" dirty="0" err="1"/>
              <a:t>CloudFormation</a:t>
            </a:r>
            <a:r>
              <a:rPr lang="en-GB" dirty="0"/>
              <a:t> template we</a:t>
            </a:r>
            <a:r>
              <a:rPr lang="en-GB" baseline="0" dirty="0"/>
              <a:t> will create environments and infrastructure required for this training.</a:t>
            </a:r>
          </a:p>
          <a:p>
            <a:r>
              <a:rPr lang="en-GB" baseline="0" dirty="0"/>
              <a:t>This diagram shows a typical secure setup, where the internet facing side is separated from the tooling and applications.</a:t>
            </a:r>
          </a:p>
          <a:p>
            <a:endParaRPr lang="en-GB" baseline="0" dirty="0"/>
          </a:p>
          <a:p>
            <a:r>
              <a:rPr lang="en-GB" baseline="0" dirty="0"/>
              <a:t>We have three main parts:</a:t>
            </a:r>
          </a:p>
          <a:p>
            <a:r>
              <a:rPr lang="en-GB" baseline="0" dirty="0"/>
              <a:t>The Internet facing section, usually running a reverse proxy or </a:t>
            </a:r>
            <a:r>
              <a:rPr lang="en-GB" baseline="0" dirty="0" err="1"/>
              <a:t>loadbalancer</a:t>
            </a:r>
            <a:r>
              <a:rPr lang="en-GB" baseline="0" dirty="0"/>
              <a:t>.</a:t>
            </a:r>
          </a:p>
          <a:p>
            <a:r>
              <a:rPr lang="en-GB" baseline="0" dirty="0"/>
              <a:t>The Tooling section, running things like Jenkins, Chef </a:t>
            </a:r>
            <a:r>
              <a:rPr lang="en-GB" baseline="0" dirty="0" err="1"/>
              <a:t>etc</a:t>
            </a:r>
            <a:endParaRPr lang="en-GB" baseline="0" dirty="0"/>
          </a:p>
          <a:p>
            <a:r>
              <a:rPr lang="en-GB" baseline="0" dirty="0"/>
              <a:t>The Applications section, running the deployed applications.</a:t>
            </a:r>
          </a:p>
          <a:p>
            <a:endParaRPr lang="en-GB" baseline="0" dirty="0"/>
          </a:p>
          <a:p>
            <a:r>
              <a:rPr lang="en-GB" baseline="0" dirty="0"/>
              <a:t>Diagram can become out of date, because of new additions. Latest is always here:</a:t>
            </a:r>
          </a:p>
          <a:p>
            <a:r>
              <a:rPr lang="en-GB" baseline="0" dirty="0"/>
              <a:t>https://alm.accenture.com/wiki/display/DOT/Architecture</a:t>
            </a:r>
          </a:p>
          <a:p>
            <a:endParaRPr lang="en-GB" baseline="0" dirty="0"/>
          </a:p>
        </p:txBody>
      </p:sp>
      <p:sp>
        <p:nvSpPr>
          <p:cNvPr id="4" name="Slide Number Placeholder 3"/>
          <p:cNvSpPr>
            <a:spLocks noGrp="1"/>
          </p:cNvSpPr>
          <p:nvPr>
            <p:ph type="sldNum" sz="quarter" idx="10"/>
          </p:nvPr>
        </p:nvSpPr>
        <p:spPr/>
        <p:txBody>
          <a:bodyPr/>
          <a:lstStyle/>
          <a:p>
            <a:fld id="{27F7A45B-6EF4-48D1-BAD3-C67D3F7B37C9}"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211050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Accessing your AWS account and familiarising yourself with the interface</a:t>
            </a:r>
          </a:p>
          <a:p>
            <a:endParaRPr lang="en-GB" dirty="0"/>
          </a:p>
          <a:p>
            <a:r>
              <a:rPr lang="en-GB" dirty="0"/>
              <a:t>Creating a </a:t>
            </a:r>
            <a:r>
              <a:rPr lang="en-GB" dirty="0" err="1"/>
              <a:t>CloudFormation</a:t>
            </a:r>
            <a:r>
              <a:rPr lang="en-GB" dirty="0"/>
              <a:t> Stack from a sample template</a:t>
            </a:r>
          </a:p>
          <a:p>
            <a:endParaRPr lang="en-GB" dirty="0"/>
          </a:p>
          <a:p>
            <a:r>
              <a:rPr lang="en-GB" dirty="0"/>
              <a:t>Observing and tracking details about Running Servers</a:t>
            </a:r>
          </a:p>
          <a:p>
            <a:pPr marL="0" indent="0">
              <a:buNone/>
            </a:pPr>
            <a:endParaRPr lang="en-GB" dirty="0"/>
          </a:p>
          <a:p>
            <a:r>
              <a:rPr lang="en-GB" dirty="0"/>
              <a:t>30 minutes</a:t>
            </a:r>
          </a:p>
          <a:p>
            <a:pPr marL="0" indent="0">
              <a:buNone/>
            </a:pPr>
            <a:r>
              <a:rPr lang="en-GB" dirty="0"/>
              <a:t> </a:t>
            </a:r>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43</a:t>
            </a:fld>
            <a:endParaRPr lang="en-GB"/>
          </a:p>
        </p:txBody>
      </p:sp>
    </p:spTree>
    <p:extLst>
      <p:ext uri="{BB962C8B-B14F-4D97-AF65-F5344CB8AC3E}">
        <p14:creationId xmlns:p14="http://schemas.microsoft.com/office/powerpoint/2010/main" val="2830458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854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sz="1200" dirty="0"/>
              <a:t>3 main points:</a:t>
            </a:r>
          </a:p>
          <a:p>
            <a:pPr marL="0" lvl="0" indent="0">
              <a:buFont typeface="Arial" panose="020B0604020202020204" pitchFamily="34" charset="0"/>
              <a:buNone/>
            </a:pPr>
            <a:r>
              <a:rPr lang="en-GB" sz="1200" dirty="0"/>
              <a:t>1. “Contribute your experiences”</a:t>
            </a:r>
          </a:p>
          <a:p>
            <a:pPr marL="0" lvl="0" indent="0">
              <a:buFont typeface="Arial" panose="020B0604020202020204" pitchFamily="34" charset="0"/>
              <a:buNone/>
            </a:pPr>
            <a:r>
              <a:rPr lang="en-GB" sz="1200" dirty="0"/>
              <a:t>2. Ask</a:t>
            </a:r>
            <a:r>
              <a:rPr lang="en-GB" sz="1200" baseline="0" dirty="0"/>
              <a:t> if you don’t understand </a:t>
            </a:r>
            <a:r>
              <a:rPr lang="en-GB" sz="1200" dirty="0"/>
              <a:t>(if </a:t>
            </a:r>
            <a:r>
              <a:rPr lang="en-GB" sz="1200" u="sng" dirty="0"/>
              <a:t>you</a:t>
            </a:r>
            <a:r>
              <a:rPr lang="en-GB" sz="1200" dirty="0"/>
              <a:t> don’t understand something you</a:t>
            </a:r>
            <a:r>
              <a:rPr lang="en-GB" sz="1200" baseline="0" dirty="0"/>
              <a:t> may not be </a:t>
            </a:r>
            <a:r>
              <a:rPr lang="en-GB" sz="1200" dirty="0"/>
              <a:t>the only one)</a:t>
            </a:r>
          </a:p>
          <a:p>
            <a:pPr marL="0" lvl="0" indent="0">
              <a:buFont typeface="Arial" panose="020B0604020202020204" pitchFamily="34" charset="0"/>
              <a:buNone/>
            </a:pPr>
            <a:r>
              <a:rPr lang="en-GB" sz="1200" dirty="0"/>
              <a:t>3. Make your own rule</a:t>
            </a:r>
            <a:r>
              <a:rPr lang="en-GB" sz="1200" baseline="0" dirty="0"/>
              <a:t> about laptops/smartphones – perhaps suggest that people can use them but should try not to get distracted with work back at the office</a:t>
            </a:r>
            <a:endParaRPr lang="en-GB" sz="1200" dirty="0"/>
          </a:p>
          <a:p>
            <a:pPr marL="0" lvl="0" indent="0">
              <a:buFont typeface="Arial" panose="020B0604020202020204" pitchFamily="34" charset="0"/>
              <a:buNone/>
            </a:pPr>
            <a:r>
              <a:rPr lang="en-GB" sz="1200" dirty="0"/>
              <a:t>4. Strongly</a:t>
            </a:r>
            <a:r>
              <a:rPr lang="en-GB" sz="1200" baseline="0" dirty="0"/>
              <a:t> encourage participation on Yammer – DevOps is about a community of practitioners so enable making new connections with other practitioners</a:t>
            </a:r>
            <a:endParaRPr lang="en-GB" sz="1200" dirty="0"/>
          </a:p>
          <a:p>
            <a:endParaRPr lang="en-US" dirty="0"/>
          </a:p>
        </p:txBody>
      </p:sp>
    </p:spTree>
    <p:extLst>
      <p:ext uri="{BB962C8B-B14F-4D97-AF65-F5344CB8AC3E}">
        <p14:creationId xmlns:p14="http://schemas.microsoft.com/office/powerpoint/2010/main" val="267412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Stress</a:t>
            </a:r>
            <a:r>
              <a:rPr lang="en-GB" baseline="0" dirty="0"/>
              <a:t> that we are here to learn the things on the slides</a:t>
            </a:r>
          </a:p>
          <a:p>
            <a:pPr marL="0" indent="0">
              <a:buFont typeface="Arial" panose="020B0604020202020204" pitchFamily="34" charset="0"/>
              <a:buNone/>
            </a:pPr>
            <a:r>
              <a:rPr lang="en-GB" baseline="0" dirty="0"/>
              <a:t>The focus is on the technical side of things</a:t>
            </a:r>
          </a:p>
          <a:p>
            <a:pPr marL="0" indent="0">
              <a:buFont typeface="Arial" panose="020B0604020202020204" pitchFamily="34" charset="0"/>
              <a:buNone/>
            </a:pPr>
            <a:r>
              <a:rPr lang="en-GB" baseline="0" dirty="0"/>
              <a:t>We’re going to use </a:t>
            </a:r>
            <a:r>
              <a:rPr lang="en-GB" sz="1200" b="0" i="0" u="none" strike="noStrike" kern="1200" dirty="0">
                <a:solidFill>
                  <a:schemeClr val="tx1"/>
                </a:solidFill>
                <a:effectLst/>
                <a:latin typeface="Arial" pitchFamily="34" charset="0"/>
                <a:ea typeface="Arial" pitchFamily="34" charset="0"/>
                <a:cs typeface="Arial" pitchFamily="34" charset="0"/>
              </a:rPr>
              <a:t>Cognitive learning approach</a:t>
            </a:r>
            <a:r>
              <a:rPr lang="en-GB" sz="1200" b="0" i="0" u="none" strike="noStrike" kern="1200" baseline="0" dirty="0">
                <a:solidFill>
                  <a:schemeClr val="tx1"/>
                </a:solidFill>
                <a:effectLst/>
                <a:latin typeface="Arial" pitchFamily="34" charset="0"/>
                <a:ea typeface="Arial" pitchFamily="34" charset="0"/>
                <a:cs typeface="Arial" pitchFamily="34" charset="0"/>
              </a:rPr>
              <a:t> – hear, discuss, do (in a lab), discuss</a:t>
            </a:r>
          </a:p>
          <a:p>
            <a:pPr marL="0" indent="0">
              <a:buFont typeface="Arial" panose="020B0604020202020204" pitchFamily="34" charset="0"/>
              <a:buNone/>
            </a:pPr>
            <a:endParaRPr lang="en-GB" dirty="0"/>
          </a:p>
          <a:p>
            <a:endParaRPr lang="en-US" dirty="0"/>
          </a:p>
        </p:txBody>
      </p:sp>
    </p:spTree>
    <p:extLst>
      <p:ext uri="{BB962C8B-B14F-4D97-AF65-F5344CB8AC3E}">
        <p14:creationId xmlns:p14="http://schemas.microsoft.com/office/powerpoint/2010/main" val="398034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These</a:t>
            </a:r>
            <a:r>
              <a:rPr lang="en-GB" baseline="0" dirty="0"/>
              <a:t> things are out of scope</a:t>
            </a:r>
          </a:p>
          <a:p>
            <a:pPr marL="0" indent="0">
              <a:buFont typeface="Arial" panose="020B0604020202020204" pitchFamily="34" charset="0"/>
              <a:buNone/>
            </a:pPr>
            <a:r>
              <a:rPr lang="en-GB" baseline="0" dirty="0"/>
              <a:t>Culture, organisational models and removing silos are all very important - but not the detailed focus of this course</a:t>
            </a:r>
            <a:endParaRPr lang="en-GB" dirty="0"/>
          </a:p>
          <a:p>
            <a:endParaRPr lang="en-US" dirty="0"/>
          </a:p>
        </p:txBody>
      </p:sp>
    </p:spTree>
    <p:extLst>
      <p:ext uri="{BB962C8B-B14F-4D97-AF65-F5344CB8AC3E}">
        <p14:creationId xmlns:p14="http://schemas.microsoft.com/office/powerpoint/2010/main" val="85220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a:t>
            </a:r>
            <a:r>
              <a:rPr lang="en-GB" baseline="0" dirty="0"/>
              <a:t> people to read this and ask if they have any other objectives</a:t>
            </a:r>
          </a:p>
          <a:p>
            <a:r>
              <a:rPr lang="en-GB" dirty="0"/>
              <a:t>Encourage</a:t>
            </a:r>
            <a:r>
              <a:rPr lang="en-GB" baseline="0" dirty="0"/>
              <a:t> people to validate their expectations to make sure they’re getting the intended value out of the course</a:t>
            </a:r>
          </a:p>
          <a:p>
            <a:r>
              <a:rPr lang="en-GB" baseline="0" dirty="0"/>
              <a:t>Key points – understanding the principles and seeing these things first hand (through the use of cloud)</a:t>
            </a:r>
            <a:endParaRPr lang="en-GB" dirty="0"/>
          </a:p>
          <a:p>
            <a:endParaRPr lang="en-US" dirty="0"/>
          </a:p>
        </p:txBody>
      </p:sp>
    </p:spTree>
    <p:extLst>
      <p:ext uri="{BB962C8B-B14F-4D97-AF65-F5344CB8AC3E}">
        <p14:creationId xmlns:p14="http://schemas.microsoft.com/office/powerpoint/2010/main" val="326053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a:t>
            </a:r>
            <a:r>
              <a:rPr lang="en-GB" baseline="0" dirty="0"/>
              <a:t> points:</a:t>
            </a:r>
          </a:p>
          <a:p>
            <a:r>
              <a:rPr lang="en-GB" baseline="0" dirty="0"/>
              <a:t>1</a:t>
            </a:r>
            <a:r>
              <a:rPr lang="en-GB" baseline="30000" dirty="0"/>
              <a:t>st</a:t>
            </a:r>
            <a:r>
              <a:rPr lang="en-GB" baseline="0" dirty="0"/>
              <a:t> day is CD</a:t>
            </a:r>
          </a:p>
          <a:p>
            <a:r>
              <a:rPr lang="en-GB" baseline="0" dirty="0"/>
              <a:t>2</a:t>
            </a:r>
            <a:r>
              <a:rPr lang="en-GB" baseline="30000" dirty="0"/>
              <a:t>nd</a:t>
            </a:r>
            <a:r>
              <a:rPr lang="en-GB" baseline="0" dirty="0"/>
              <a:t> day is Infra as Code</a:t>
            </a:r>
          </a:p>
          <a:p>
            <a:r>
              <a:rPr lang="en-GB" baseline="0" dirty="0"/>
              <a:t>Module format </a:t>
            </a:r>
          </a:p>
          <a:p>
            <a:r>
              <a:rPr lang="en-GB" baseline="0" dirty="0"/>
              <a:t>4 or 5 modules per day each with their own labs</a:t>
            </a:r>
          </a:p>
          <a:p>
            <a:endParaRPr lang="en-US" dirty="0"/>
          </a:p>
        </p:txBody>
      </p:sp>
    </p:spTree>
    <p:extLst>
      <p:ext uri="{BB962C8B-B14F-4D97-AF65-F5344CB8AC3E}">
        <p14:creationId xmlns:p14="http://schemas.microsoft.com/office/powerpoint/2010/main" val="4142094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_Bottom">
    <p:spTree>
      <p:nvGrpSpPr>
        <p:cNvPr id="1" name=""/>
        <p:cNvGrpSpPr/>
        <p:nvPr/>
      </p:nvGrpSpPr>
      <p:grpSpPr>
        <a:xfrm>
          <a:off x="0" y="0"/>
          <a:ext cx="0" cy="0"/>
          <a:chOff x="0" y="0"/>
          <a:chExt cx="0" cy="0"/>
        </a:xfrm>
      </p:grpSpPr>
      <p:pic>
        <p:nvPicPr>
          <p:cNvPr id="84" name="Picture 8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43" b="13863"/>
          <a:stretch/>
        </p:blipFill>
        <p:spPr>
          <a:xfrm>
            <a:off x="0" y="1"/>
            <a:ext cx="9144000" cy="6858000"/>
          </a:xfrm>
          <a:prstGeom prst="rect">
            <a:avLst/>
          </a:prstGeom>
        </p:spPr>
      </p:pic>
      <p:sp>
        <p:nvSpPr>
          <p:cNvPr id="2" name="Title 1"/>
          <p:cNvSpPr>
            <a:spLocks noGrp="1"/>
          </p:cNvSpPr>
          <p:nvPr userDrawn="1">
            <p:ph type="ctrTitle" hasCustomPrompt="1"/>
          </p:nvPr>
        </p:nvSpPr>
        <p:spPr>
          <a:xfrm>
            <a:off x="455614" y="1434245"/>
            <a:ext cx="4010024" cy="996950"/>
          </a:xfrm>
          <a:prstGeom prst="rect">
            <a:avLst/>
          </a:prstGeom>
        </p:spPr>
        <p:txBody>
          <a:bodyPr lIns="0" tIns="0" anchor="b" anchorCtr="0">
            <a:noAutofit/>
          </a:bodyPr>
          <a:lstStyle>
            <a:lvl1pPr algn="l">
              <a:lnSpc>
                <a:spcPct val="90000"/>
              </a:lnSpc>
              <a:defRPr sz="32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33" name="Text Placeholder 32"/>
          <p:cNvSpPr>
            <a:spLocks noGrp="1"/>
          </p:cNvSpPr>
          <p:nvPr userDrawn="1">
            <p:ph type="body" sz="quarter" idx="10"/>
          </p:nvPr>
        </p:nvSpPr>
        <p:spPr>
          <a:xfrm>
            <a:off x="455613" y="2504971"/>
            <a:ext cx="4010024"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grpSp>
        <p:nvGrpSpPr>
          <p:cNvPr id="28" name="Group 27"/>
          <p:cNvGrpSpPr/>
          <p:nvPr userDrawn="1"/>
        </p:nvGrpSpPr>
        <p:grpSpPr>
          <a:xfrm>
            <a:off x="5663206" y="1469805"/>
            <a:ext cx="3074394" cy="2061722"/>
            <a:chOff x="5728986" y="1472516"/>
            <a:chExt cx="3074394" cy="2061722"/>
          </a:xfrm>
        </p:grpSpPr>
        <p:sp>
          <p:nvSpPr>
            <p:cNvPr id="29" name="Freeform 2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82" name="Picture 8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800" y="6228000"/>
            <a:ext cx="4698000" cy="228799"/>
          </a:xfrm>
          <a:prstGeom prst="rect">
            <a:avLst/>
          </a:prstGeom>
          <a:noFill/>
          <a:ln>
            <a:noFill/>
          </a:ln>
        </p:spPr>
      </p:pic>
      <p:pic>
        <p:nvPicPr>
          <p:cNvPr id="83"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66442" y="302741"/>
            <a:ext cx="4543634" cy="7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1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3" name="Footer Placeholder 2"/>
          <p:cNvSpPr>
            <a:spLocks noGrp="1"/>
          </p:cNvSpPr>
          <p:nvPr>
            <p:ph type="ftr" sz="quarter" idx="10"/>
          </p:nvPr>
        </p:nvSpPr>
        <p:spPr/>
        <p:txBody>
          <a:bodyPr/>
          <a:lstStyle/>
          <a:p>
            <a:r>
              <a:rPr lang="en-US" dirty="0"/>
              <a:t>Copyright © 2016 Accenture  All rights reserved.</a:t>
            </a:r>
          </a:p>
        </p:txBody>
      </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10718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455613" y="1909764"/>
            <a:ext cx="8232775" cy="44243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Footer Placeholder 2"/>
          <p:cNvSpPr>
            <a:spLocks noGrp="1"/>
          </p:cNvSpPr>
          <p:nvPr>
            <p:ph type="ftr" sz="quarter" idx="12"/>
          </p:nvPr>
        </p:nvSpPr>
        <p:spPr/>
        <p:txBody>
          <a:bodyPr/>
          <a:lstStyle/>
          <a:p>
            <a:r>
              <a:rPr lang="en-US" dirty="0"/>
              <a:t>Copyright © 2016 Accenture  All rights reserved.</a:t>
            </a:r>
          </a:p>
        </p:txBody>
      </p:sp>
      <p:sp>
        <p:nvSpPr>
          <p:cNvPr id="4" name="Slide Number Placeholder 3"/>
          <p:cNvSpPr>
            <a:spLocks noGrp="1"/>
          </p:cNvSpPr>
          <p:nvPr>
            <p:ph type="sldNum" sz="quarter" idx="13"/>
          </p:nvPr>
        </p:nvSpPr>
        <p:spPr/>
        <p:txBody>
          <a:bodyPr/>
          <a:lstStyle/>
          <a:p>
            <a:pPr>
              <a:defRPr/>
            </a:pPr>
            <a:r>
              <a:rPr lang="en-US"/>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8553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Copyright © 2016 Accenture  All rights reserved.</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557881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dirty="0"/>
              <a:t>Copyright © 2016 Accenture  All rights reserved.</a:t>
            </a:r>
          </a:p>
        </p:txBody>
      </p:sp>
    </p:spTree>
    <p:extLst>
      <p:ext uri="{BB962C8B-B14F-4D97-AF65-F5344CB8AC3E}">
        <p14:creationId xmlns:p14="http://schemas.microsoft.com/office/powerpoint/2010/main" val="414475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lang="en-AU" dirty="0"/>
              <a:t>Copyright © 2016 Accenture  All rights reserved.</a:t>
            </a:r>
          </a:p>
        </p:txBody>
      </p:sp>
      <p:sp>
        <p:nvSpPr>
          <p:cNvPr id="6" name="Rectangle 33"/>
          <p:cNvSpPr>
            <a:spLocks noChangeArrowheads="1"/>
          </p:cNvSpPr>
          <p:nvPr userDrawn="1"/>
        </p:nvSpPr>
        <p:spPr bwMode="auto">
          <a:xfrm>
            <a:off x="1298530" y="3756303"/>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7" name="Rectangle 34"/>
          <p:cNvSpPr>
            <a:spLocks noChangeArrowheads="1"/>
          </p:cNvSpPr>
          <p:nvPr userDrawn="1"/>
        </p:nvSpPr>
        <p:spPr bwMode="auto">
          <a:xfrm>
            <a:off x="2201185" y="4587534"/>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 name="Rectangle 35"/>
          <p:cNvSpPr>
            <a:spLocks noChangeArrowheads="1"/>
          </p:cNvSpPr>
          <p:nvPr userDrawn="1"/>
        </p:nvSpPr>
        <p:spPr bwMode="auto">
          <a:xfrm>
            <a:off x="3100003" y="5424621"/>
            <a:ext cx="419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9" name="Rectangle 36"/>
          <p:cNvSpPr>
            <a:spLocks noChangeArrowheads="1"/>
          </p:cNvSpPr>
          <p:nvPr userDrawn="1"/>
        </p:nvSpPr>
        <p:spPr bwMode="auto">
          <a:xfrm>
            <a:off x="5571940" y="5428800"/>
            <a:ext cx="759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Code</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0" name="Rectangle 37"/>
          <p:cNvSpPr>
            <a:spLocks noChangeArrowheads="1"/>
          </p:cNvSpPr>
          <p:nvPr userDrawn="1"/>
        </p:nvSpPr>
        <p:spPr bwMode="auto">
          <a:xfrm>
            <a:off x="6489357" y="4587077"/>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1" name="Rectangle 38"/>
          <p:cNvSpPr>
            <a:spLocks noChangeArrowheads="1"/>
          </p:cNvSpPr>
          <p:nvPr userDrawn="1"/>
        </p:nvSpPr>
        <p:spPr bwMode="auto">
          <a:xfrm>
            <a:off x="7401489" y="3755855"/>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br>
              <a:rPr lang="en-GB" altLang="en-US" sz="1000" b="0" i="0" dirty="0">
                <a:solidFill>
                  <a:schemeClr val="tx2"/>
                </a:solidFill>
              </a:rPr>
            </a:br>
            <a:r>
              <a:rPr lang="en-GB" altLang="en-US" sz="1000" b="0" i="0" dirty="0">
                <a:solidFill>
                  <a:schemeClr val="tx2"/>
                </a:solidFill>
              </a:rPr>
              <a:t>Review</a:t>
            </a:r>
            <a:endParaRPr lang="en-GB" altLang="en-US" sz="1000" i="0" dirty="0">
              <a:solidFill>
                <a:schemeClr val="tx2"/>
              </a:solidFill>
            </a:endParaRPr>
          </a:p>
        </p:txBody>
      </p:sp>
      <p:sp>
        <p:nvSpPr>
          <p:cNvPr id="12" name="Rectangle 74"/>
          <p:cNvSpPr>
            <a:spLocks noChangeArrowheads="1"/>
          </p:cNvSpPr>
          <p:nvPr userDrawn="1"/>
        </p:nvSpPr>
        <p:spPr bwMode="auto">
          <a:xfrm>
            <a:off x="650478" y="3194933"/>
            <a:ext cx="62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Scope </a:t>
            </a:r>
          </a:p>
          <a:p>
            <a:pPr eaLnBrk="0" hangingPunct="0">
              <a:lnSpc>
                <a:spcPct val="80000"/>
              </a:lnSpc>
              <a:buClrTx/>
              <a:buFontTx/>
              <a:buNone/>
            </a:pPr>
            <a:r>
              <a:rPr lang="en-GB" altLang="en-US" sz="1000" b="0" i="0" dirty="0">
                <a:solidFill>
                  <a:schemeClr val="tx2"/>
                </a:solidFill>
              </a:rPr>
              <a:t>Agreement</a:t>
            </a:r>
          </a:p>
        </p:txBody>
      </p:sp>
      <p:cxnSp>
        <p:nvCxnSpPr>
          <p:cNvPr id="13" name="Elbow Connector 12"/>
          <p:cNvCxnSpPr>
            <a:stCxn id="37" idx="2"/>
            <a:endCxn id="35" idx="1"/>
          </p:cNvCxnSpPr>
          <p:nvPr userDrawn="1"/>
        </p:nvCxnSpPr>
        <p:spPr>
          <a:xfrm rot="16200000" flipH="1">
            <a:off x="892398" y="2597430"/>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5" idx="2"/>
            <a:endCxn id="33" idx="1"/>
          </p:cNvCxnSpPr>
          <p:nvPr userDrawn="1"/>
        </p:nvCxnSpPr>
        <p:spPr>
          <a:xfrm rot="16200000" flipH="1">
            <a:off x="1786017" y="3427479"/>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3" idx="2"/>
            <a:endCxn id="34" idx="1"/>
          </p:cNvCxnSpPr>
          <p:nvPr userDrawn="1"/>
        </p:nvCxnSpPr>
        <p:spPr>
          <a:xfrm rot="16200000" flipH="1">
            <a:off x="2679636" y="4257528"/>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4" idx="2"/>
            <a:endCxn id="29" idx="1"/>
          </p:cNvCxnSpPr>
          <p:nvPr userDrawn="1"/>
        </p:nvCxnSpPr>
        <p:spPr>
          <a:xfrm rot="16200000" flipH="1">
            <a:off x="3573255" y="5087577"/>
            <a:ext cx="524048"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9" idx="3"/>
            <a:endCxn id="30" idx="2"/>
          </p:cNvCxnSpPr>
          <p:nvPr userDrawn="1"/>
        </p:nvCxnSpPr>
        <p:spPr>
          <a:xfrm flipV="1">
            <a:off x="5038089" y="5016886"/>
            <a:ext cx="401524" cy="527525"/>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 idx="3"/>
            <a:endCxn id="31" idx="2"/>
          </p:cNvCxnSpPr>
          <p:nvPr userDrawn="1"/>
        </p:nvCxnSpPr>
        <p:spPr>
          <a:xfrm flipV="1">
            <a:off x="5943613" y="4183362"/>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31" idx="3"/>
            <a:endCxn id="32" idx="2"/>
          </p:cNvCxnSpPr>
          <p:nvPr userDrawn="1"/>
        </p:nvCxnSpPr>
        <p:spPr>
          <a:xfrm flipV="1">
            <a:off x="6849137" y="3349838"/>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2" idx="3"/>
            <a:endCxn id="36" idx="2"/>
          </p:cNvCxnSpPr>
          <p:nvPr userDrawn="1"/>
        </p:nvCxnSpPr>
        <p:spPr>
          <a:xfrm flipV="1">
            <a:off x="7754661" y="2516314"/>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Freeform 85"/>
          <p:cNvSpPr>
            <a:spLocks/>
          </p:cNvSpPr>
          <p:nvPr userDrawn="1"/>
        </p:nvSpPr>
        <p:spPr bwMode="auto">
          <a:xfrm>
            <a:off x="8068051" y="2951276"/>
            <a:ext cx="180000" cy="180000"/>
          </a:xfrm>
          <a:custGeom>
            <a:avLst/>
            <a:gdLst>
              <a:gd name="T0" fmla="*/ 0 w 215"/>
              <a:gd name="T1" fmla="*/ 64 h 129"/>
              <a:gd name="T2" fmla="*/ 107 w 215"/>
              <a:gd name="T3" fmla="*/ 0 h 129"/>
              <a:gd name="T4" fmla="*/ 215 w 215"/>
              <a:gd name="T5" fmla="*/ 64 h 129"/>
              <a:gd name="T6" fmla="*/ 107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7" y="0"/>
                </a:lnTo>
                <a:lnTo>
                  <a:pt x="215" y="64"/>
                </a:lnTo>
                <a:lnTo>
                  <a:pt x="107" y="129"/>
                </a:lnTo>
                <a:lnTo>
                  <a:pt x="0" y="64"/>
                </a:lnTo>
                <a:close/>
              </a:path>
            </a:pathLst>
          </a:custGeom>
          <a:solidFill>
            <a:schemeClr val="accent5"/>
          </a:solidFill>
          <a:ln w="19050">
            <a:solidFill>
              <a:schemeClr val="bg1"/>
            </a:solidFill>
          </a:ln>
          <a:extLst/>
        </p:spPr>
        <p:txBody>
          <a:bodyPr/>
          <a:lstStyle/>
          <a:p>
            <a:endParaRPr lang="en-GB" sz="1200" dirty="0"/>
          </a:p>
        </p:txBody>
      </p:sp>
      <p:sp>
        <p:nvSpPr>
          <p:cNvPr id="22" name="Freeform 32"/>
          <p:cNvSpPr>
            <a:spLocks/>
          </p:cNvSpPr>
          <p:nvPr userDrawn="1"/>
        </p:nvSpPr>
        <p:spPr bwMode="auto">
          <a:xfrm>
            <a:off x="7162527" y="3784400"/>
            <a:ext cx="180000" cy="180000"/>
          </a:xfrm>
          <a:custGeom>
            <a:avLst/>
            <a:gdLst>
              <a:gd name="T0" fmla="*/ 0 w 215"/>
              <a:gd name="T1" fmla="*/ 65 h 129"/>
              <a:gd name="T2" fmla="*/ 107 w 215"/>
              <a:gd name="T3" fmla="*/ 0 h 129"/>
              <a:gd name="T4" fmla="*/ 215 w 215"/>
              <a:gd name="T5" fmla="*/ 65 h 129"/>
              <a:gd name="T6" fmla="*/ 107 w 215"/>
              <a:gd name="T7" fmla="*/ 129 h 129"/>
              <a:gd name="T8" fmla="*/ 0 w 215"/>
              <a:gd name="T9" fmla="*/ 65 h 129"/>
            </a:gdLst>
            <a:ahLst/>
            <a:cxnLst>
              <a:cxn ang="0">
                <a:pos x="T0" y="T1"/>
              </a:cxn>
              <a:cxn ang="0">
                <a:pos x="T2" y="T3"/>
              </a:cxn>
              <a:cxn ang="0">
                <a:pos x="T4" y="T5"/>
              </a:cxn>
              <a:cxn ang="0">
                <a:pos x="T6" y="T7"/>
              </a:cxn>
              <a:cxn ang="0">
                <a:pos x="T8" y="T9"/>
              </a:cxn>
            </a:cxnLst>
            <a:rect l="0" t="0" r="r" b="b"/>
            <a:pathLst>
              <a:path w="215" h="129">
                <a:moveTo>
                  <a:pt x="0" y="65"/>
                </a:moveTo>
                <a:lnTo>
                  <a:pt x="107" y="0"/>
                </a:lnTo>
                <a:lnTo>
                  <a:pt x="215" y="65"/>
                </a:lnTo>
                <a:lnTo>
                  <a:pt x="107" y="129"/>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3" name="Freeform 28"/>
          <p:cNvSpPr>
            <a:spLocks/>
          </p:cNvSpPr>
          <p:nvPr userDrawn="1"/>
        </p:nvSpPr>
        <p:spPr bwMode="auto">
          <a:xfrm>
            <a:off x="535005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4" name="Freeform 30"/>
          <p:cNvSpPr>
            <a:spLocks/>
          </p:cNvSpPr>
          <p:nvPr userDrawn="1"/>
        </p:nvSpPr>
        <p:spPr bwMode="auto">
          <a:xfrm>
            <a:off x="6257003" y="4616579"/>
            <a:ext cx="180000" cy="180000"/>
          </a:xfrm>
          <a:custGeom>
            <a:avLst/>
            <a:gdLst>
              <a:gd name="T0" fmla="*/ 0 w 215"/>
              <a:gd name="T1" fmla="*/ 64 h 129"/>
              <a:gd name="T2" fmla="*/ 108 w 215"/>
              <a:gd name="T3" fmla="*/ 0 h 129"/>
              <a:gd name="T4" fmla="*/ 215 w 215"/>
              <a:gd name="T5" fmla="*/ 64 h 129"/>
              <a:gd name="T6" fmla="*/ 108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8" y="0"/>
                </a:lnTo>
                <a:lnTo>
                  <a:pt x="215" y="64"/>
                </a:lnTo>
                <a:lnTo>
                  <a:pt x="108" y="129"/>
                </a:lnTo>
                <a:lnTo>
                  <a:pt x="0" y="64"/>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5" name="Freeform 28"/>
          <p:cNvSpPr>
            <a:spLocks/>
          </p:cNvSpPr>
          <p:nvPr userDrawn="1"/>
        </p:nvSpPr>
        <p:spPr bwMode="auto">
          <a:xfrm>
            <a:off x="355047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6" name="Freeform 28"/>
          <p:cNvSpPr>
            <a:spLocks/>
          </p:cNvSpPr>
          <p:nvPr userDrawn="1"/>
        </p:nvSpPr>
        <p:spPr bwMode="auto">
          <a:xfrm>
            <a:off x="2656851" y="4623959"/>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7" name="Freeform 28"/>
          <p:cNvSpPr>
            <a:spLocks/>
          </p:cNvSpPr>
          <p:nvPr userDrawn="1"/>
        </p:nvSpPr>
        <p:spPr bwMode="auto">
          <a:xfrm>
            <a:off x="1756833" y="3794193"/>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8" name="Freeform 28"/>
          <p:cNvSpPr>
            <a:spLocks/>
          </p:cNvSpPr>
          <p:nvPr userDrawn="1"/>
        </p:nvSpPr>
        <p:spPr bwMode="auto">
          <a:xfrm>
            <a:off x="872263" y="2956342"/>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9" name="Rectangle 5"/>
          <p:cNvSpPr>
            <a:spLocks noChangeArrowheads="1"/>
          </p:cNvSpPr>
          <p:nvPr userDrawn="1"/>
        </p:nvSpPr>
        <p:spPr bwMode="auto">
          <a:xfrm>
            <a:off x="4030089" y="5238411"/>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CODE</a:t>
            </a:r>
            <a:br>
              <a:rPr lang="en-GB" altLang="en-US" sz="1100" b="0" i="0" spc="-20">
                <a:solidFill>
                  <a:schemeClr val="accent5"/>
                </a:solidFill>
              </a:rPr>
            </a:br>
            <a:r>
              <a:rPr lang="en-GB" altLang="en-US" sz="1100" b="0" i="0" spc="-20">
                <a:solidFill>
                  <a:schemeClr val="accent5"/>
                </a:solidFill>
              </a:rPr>
              <a:t>UNIT TEST</a:t>
            </a:r>
            <a:endParaRPr lang="en-GB" altLang="en-US" sz="1100" i="0" spc="-20" dirty="0">
              <a:solidFill>
                <a:schemeClr val="accent5"/>
              </a:solidFill>
            </a:endParaRPr>
          </a:p>
        </p:txBody>
      </p:sp>
      <p:sp>
        <p:nvSpPr>
          <p:cNvPr id="30" name="Rectangle 12"/>
          <p:cNvSpPr>
            <a:spLocks noChangeArrowheads="1"/>
          </p:cNvSpPr>
          <p:nvPr userDrawn="1"/>
        </p:nvSpPr>
        <p:spPr bwMode="auto">
          <a:xfrm>
            <a:off x="4935613" y="440488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LINK</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31" name="Rectangle 16"/>
          <p:cNvSpPr>
            <a:spLocks noChangeArrowheads="1"/>
          </p:cNvSpPr>
          <p:nvPr userDrawn="1"/>
        </p:nvSpPr>
        <p:spPr bwMode="auto">
          <a:xfrm>
            <a:off x="5841137" y="3571362"/>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ASSEMBLY</a:t>
            </a:r>
            <a:br>
              <a:rPr lang="en-GB" altLang="en-US" sz="1100" b="0" i="0" spc="-20" dirty="0">
                <a:solidFill>
                  <a:schemeClr val="accent5"/>
                </a:solidFill>
              </a:rPr>
            </a:br>
            <a:r>
              <a:rPr lang="en-GB" altLang="en-US" sz="1100" b="0" i="0" spc="-20" dirty="0">
                <a:solidFill>
                  <a:schemeClr val="accent5"/>
                </a:solidFill>
              </a:rPr>
              <a:t>TEST</a:t>
            </a:r>
            <a:endParaRPr lang="en-GB" altLang="en-US" sz="1100" i="0" spc="-20" dirty="0">
              <a:solidFill>
                <a:schemeClr val="accent5"/>
              </a:solidFill>
            </a:endParaRPr>
          </a:p>
        </p:txBody>
      </p:sp>
      <p:sp>
        <p:nvSpPr>
          <p:cNvPr id="32" name="Rectangle 20"/>
          <p:cNvSpPr>
            <a:spLocks noChangeArrowheads="1"/>
          </p:cNvSpPr>
          <p:nvPr userDrawn="1"/>
        </p:nvSpPr>
        <p:spPr bwMode="auto">
          <a:xfrm>
            <a:off x="6746661" y="2737838"/>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BUSINESS</a:t>
            </a:r>
            <a:br>
              <a:rPr lang="en-GB" altLang="en-US" sz="1100" b="0" i="0" spc="-20" dirty="0">
                <a:solidFill>
                  <a:schemeClr val="accent5"/>
                </a:solidFill>
              </a:rPr>
            </a:br>
            <a:r>
              <a:rPr lang="en-GB" altLang="en-US" sz="1100" b="0" i="0" spc="-20" dirty="0">
                <a:solidFill>
                  <a:schemeClr val="accent5"/>
                </a:solidFill>
              </a:rPr>
              <a:t>PROCESS </a:t>
            </a:r>
          </a:p>
          <a:p>
            <a:pPr algn="ctr" eaLnBrk="0" hangingPunct="0">
              <a:lnSpc>
                <a:spcPct val="80000"/>
              </a:lnSpc>
              <a:buClrTx/>
              <a:buFontTx/>
              <a:buNone/>
            </a:pPr>
            <a:r>
              <a:rPr lang="en-GB" altLang="en-US" sz="1100" b="0" i="0" spc="-20" dirty="0">
                <a:solidFill>
                  <a:schemeClr val="accent5"/>
                </a:solidFill>
              </a:rPr>
              <a:t>TEST</a:t>
            </a:r>
            <a:endParaRPr lang="en-GB" altLang="en-US" sz="1100" i="0" spc="-20" dirty="0">
              <a:solidFill>
                <a:schemeClr val="accent5"/>
              </a:solidFill>
            </a:endParaRPr>
          </a:p>
        </p:txBody>
      </p:sp>
      <p:sp>
        <p:nvSpPr>
          <p:cNvPr id="33" name="Rectangle 44"/>
          <p:cNvSpPr>
            <a:spLocks noChangeArrowheads="1"/>
          </p:cNvSpPr>
          <p:nvPr userDrawn="1"/>
        </p:nvSpPr>
        <p:spPr bwMode="auto">
          <a:xfrm>
            <a:off x="2242851" y="3578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FUNC.</a:t>
            </a:r>
            <a:br>
              <a:rPr lang="en-GB" altLang="en-US" sz="1100" b="0" i="0" spc="-20">
                <a:solidFill>
                  <a:schemeClr val="accent5"/>
                </a:solidFill>
              </a:rPr>
            </a:br>
            <a:r>
              <a:rPr lang="en-GB" altLang="en-US" sz="1100" b="0" i="0" spc="-20">
                <a:solidFill>
                  <a:schemeClr val="accent5"/>
                </a:solidFill>
              </a:rPr>
              <a:t>DESIGN</a:t>
            </a:r>
            <a:endParaRPr lang="en-GB" altLang="en-US" sz="1100" i="0" spc="-20" dirty="0">
              <a:solidFill>
                <a:schemeClr val="accent5"/>
              </a:solidFill>
            </a:endParaRPr>
          </a:p>
        </p:txBody>
      </p:sp>
      <p:sp>
        <p:nvSpPr>
          <p:cNvPr id="34" name="Rectangle 48"/>
          <p:cNvSpPr>
            <a:spLocks noChangeArrowheads="1"/>
          </p:cNvSpPr>
          <p:nvPr userDrawn="1"/>
        </p:nvSpPr>
        <p:spPr bwMode="auto">
          <a:xfrm>
            <a:off x="3136470" y="4408363"/>
            <a:ext cx="1008000" cy="612000"/>
          </a:xfrm>
          <a:prstGeom prst="roundRect">
            <a:avLst/>
          </a:prstGeom>
          <a:solidFill>
            <a:schemeClr val="bg1"/>
          </a:solidFill>
          <a:ln w="19050">
            <a:solidFill>
              <a:schemeClr val="accent2"/>
            </a:solidFill>
            <a:miter lim="800000"/>
            <a:headEnd/>
            <a:tailEnd/>
          </a:ln>
          <a:extLst/>
        </p:spPr>
        <p:txBody>
          <a:bodyPr lIns="0" tIns="72000" rIns="0" bIns="0" anchor="ctr">
            <a:noAutofit/>
          </a:bodyPr>
          <a:lstStyle/>
          <a:p>
            <a:pPr algn="ctr" eaLnBrk="0" hangingPunct="0">
              <a:lnSpc>
                <a:spcPct val="80000"/>
              </a:lnSpc>
              <a:buClrTx/>
              <a:buFontTx/>
              <a:buNone/>
            </a:pPr>
            <a:r>
              <a:rPr lang="en-GB" altLang="en-US" sz="1100" b="0" i="0" spc="-20" dirty="0">
                <a:solidFill>
                  <a:schemeClr val="accent5"/>
                </a:solidFill>
              </a:rPr>
              <a:t>TECH</a:t>
            </a:r>
            <a:br>
              <a:rPr lang="en-GB" altLang="en-US" sz="1100" b="0" i="0" spc="-20" dirty="0">
                <a:solidFill>
                  <a:schemeClr val="accent5"/>
                </a:solidFill>
              </a:rPr>
            </a:br>
            <a:r>
              <a:rPr lang="en-GB" altLang="en-US" sz="1100" b="0" i="0" spc="-20" dirty="0">
                <a:solidFill>
                  <a:schemeClr val="accent5"/>
                </a:solidFill>
              </a:rPr>
              <a:t>DESIGN</a:t>
            </a:r>
            <a:endParaRPr lang="en-GB" altLang="en-US" sz="1100" i="0" spc="-20" dirty="0">
              <a:solidFill>
                <a:schemeClr val="accent5"/>
              </a:solidFill>
            </a:endParaRPr>
          </a:p>
        </p:txBody>
      </p:sp>
      <p:sp>
        <p:nvSpPr>
          <p:cNvPr id="35" name="Rectangle 80"/>
          <p:cNvSpPr>
            <a:spLocks noChangeArrowheads="1"/>
          </p:cNvSpPr>
          <p:nvPr userDrawn="1"/>
        </p:nvSpPr>
        <p:spPr bwMode="auto">
          <a:xfrm>
            <a:off x="1349232" y="2748265"/>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a:solidFill>
                  <a:schemeClr val="accent5"/>
                </a:solidFill>
              </a:rPr>
              <a:t>HLD</a:t>
            </a:r>
            <a:endParaRPr lang="en-GB" altLang="en-US" sz="1100" i="0" spc="-20" dirty="0">
              <a:solidFill>
                <a:schemeClr val="accent5"/>
              </a:solidFill>
            </a:endParaRPr>
          </a:p>
        </p:txBody>
      </p:sp>
      <p:sp>
        <p:nvSpPr>
          <p:cNvPr id="36" name="Rectangle 84"/>
          <p:cNvSpPr>
            <a:spLocks noChangeArrowheads="1"/>
          </p:cNvSpPr>
          <p:nvPr userDrawn="1"/>
        </p:nvSpPr>
        <p:spPr bwMode="auto">
          <a:xfrm>
            <a:off x="7652185" y="1904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40" dirty="0">
                <a:solidFill>
                  <a:schemeClr val="accent5"/>
                </a:solidFill>
              </a:rPr>
              <a:t>USER</a:t>
            </a:r>
            <a:br>
              <a:rPr lang="en-GB" altLang="en-US" sz="1100" b="0" i="0" spc="-40" dirty="0">
                <a:solidFill>
                  <a:schemeClr val="accent5"/>
                </a:solidFill>
              </a:rPr>
            </a:br>
            <a:r>
              <a:rPr lang="en-GB" altLang="en-US" sz="1100" b="0" i="0" spc="-40" dirty="0">
                <a:solidFill>
                  <a:schemeClr val="accent5"/>
                </a:solidFill>
              </a:rPr>
              <a:t>ACCEPTANCE</a:t>
            </a:r>
            <a:br>
              <a:rPr lang="en-GB" altLang="en-US" sz="1100" b="0" i="0" spc="-40" dirty="0">
                <a:solidFill>
                  <a:schemeClr val="accent5"/>
                </a:solidFill>
              </a:rPr>
            </a:br>
            <a:r>
              <a:rPr lang="en-GB" altLang="en-US" sz="1100" b="0" i="0" spc="-40" dirty="0">
                <a:solidFill>
                  <a:schemeClr val="accent5"/>
                </a:solidFill>
              </a:rPr>
              <a:t>TEST</a:t>
            </a:r>
            <a:endParaRPr lang="en-GB" altLang="en-US" sz="1100" i="0" spc="-40" dirty="0">
              <a:solidFill>
                <a:schemeClr val="accent5"/>
              </a:solidFill>
            </a:endParaRPr>
          </a:p>
        </p:txBody>
      </p:sp>
      <p:sp>
        <p:nvSpPr>
          <p:cNvPr id="37" name="Rectangle 71"/>
          <p:cNvSpPr>
            <a:spLocks noChangeArrowheads="1"/>
          </p:cNvSpPr>
          <p:nvPr userDrawn="1"/>
        </p:nvSpPr>
        <p:spPr bwMode="auto">
          <a:xfrm>
            <a:off x="455613" y="191821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a:solidFill>
                  <a:schemeClr val="accent5"/>
                </a:solidFill>
              </a:rPr>
              <a:t>SCOPE</a:t>
            </a:r>
            <a:endParaRPr lang="en-GB" altLang="en-US" sz="1100" i="0" spc="-20" dirty="0">
              <a:solidFill>
                <a:schemeClr val="accent5"/>
              </a:solidFill>
            </a:endParaRPr>
          </a:p>
        </p:txBody>
      </p:sp>
    </p:spTree>
    <p:extLst>
      <p:ext uri="{BB962C8B-B14F-4D97-AF65-F5344CB8AC3E}">
        <p14:creationId xmlns:p14="http://schemas.microsoft.com/office/powerpoint/2010/main" val="83140611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8" name="Content Placeholder 7"/>
          <p:cNvSpPr>
            <a:spLocks noGrp="1"/>
          </p:cNvSpPr>
          <p:nvPr>
            <p:ph sz="quarter" idx="11"/>
          </p:nvPr>
        </p:nvSpPr>
        <p:spPr>
          <a:xfrm>
            <a:off x="455613" y="1576800"/>
            <a:ext cx="8232775" cy="4757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p:txBody>
          <a:bodyPr/>
          <a:lstStyle/>
          <a:p>
            <a:r>
              <a:rPr lang="en-US" dirty="0"/>
              <a:t>Click to edit Master title style</a:t>
            </a:r>
            <a:endParaRPr lang="en-AU"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6" name="Slide Number Placeholder 5"/>
          <p:cNvSpPr>
            <a:spLocks noGrp="1"/>
          </p:cNvSpPr>
          <p:nvPr>
            <p:ph type="sldNum" sz="quarter" idx="13"/>
          </p:nvPr>
        </p:nvSpPr>
        <p:spPr>
          <a:xfrm>
            <a:off x="4226140" y="6575425"/>
            <a:ext cx="691721" cy="128588"/>
          </a:xfrm>
        </p:spPr>
        <p:txBody>
          <a:bodyPr/>
          <a:lstStyle/>
          <a:p>
            <a:pPr>
              <a:defRPr/>
            </a:pPr>
            <a:r>
              <a:rPr lang="en-US" dirty="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dirty="0"/>
              <a:t>Click to edit Master title style</a:t>
            </a:r>
            <a:endParaRPr lang="en-AU" dirty="0"/>
          </a:p>
        </p:txBody>
      </p:sp>
      <p:sp>
        <p:nvSpPr>
          <p:cNvPr id="10" name="Text Placeholder 16"/>
          <p:cNvSpPr>
            <a:spLocks noGrp="1"/>
          </p:cNvSpPr>
          <p:nvPr>
            <p:ph type="body" sz="quarter" idx="10"/>
          </p:nvPr>
        </p:nvSpPr>
        <p:spPr>
          <a:xfrm>
            <a:off x="455614" y="1182021"/>
            <a:ext cx="4010114"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1" name="Content Placeholder 7"/>
          <p:cNvSpPr>
            <a:spLocks noGrp="1"/>
          </p:cNvSpPr>
          <p:nvPr>
            <p:ph sz="quarter" idx="11"/>
          </p:nvPr>
        </p:nvSpPr>
        <p:spPr>
          <a:xfrm>
            <a:off x="455525" y="1578022"/>
            <a:ext cx="4010114"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Text Placeholder 16"/>
          <p:cNvSpPr>
            <a:spLocks noGrp="1"/>
          </p:cNvSpPr>
          <p:nvPr>
            <p:ph type="body" sz="quarter" idx="16"/>
          </p:nvPr>
        </p:nvSpPr>
        <p:spPr>
          <a:xfrm>
            <a:off x="4679950" y="1182021"/>
            <a:ext cx="4008438"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3" name="Content Placeholder 7"/>
          <p:cNvSpPr>
            <a:spLocks noGrp="1"/>
          </p:cNvSpPr>
          <p:nvPr>
            <p:ph sz="quarter" idx="17"/>
          </p:nvPr>
        </p:nvSpPr>
        <p:spPr>
          <a:xfrm>
            <a:off x="4679950" y="1578022"/>
            <a:ext cx="4008438"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AU" dirty="0"/>
              <a:t>Copyright © 2016 Accenture  All rights reserved.</a:t>
            </a:r>
          </a:p>
        </p:txBody>
      </p:sp>
    </p:spTree>
    <p:extLst>
      <p:ext uri="{BB962C8B-B14F-4D97-AF65-F5344CB8AC3E}">
        <p14:creationId xmlns:p14="http://schemas.microsoft.com/office/powerpoint/2010/main" val="348216874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a:t>Click to edit Master title style</a:t>
            </a:r>
            <a:endParaRPr lang="en-AU"/>
          </a:p>
        </p:txBody>
      </p:sp>
      <p:sp>
        <p:nvSpPr>
          <p:cNvPr id="9"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1" name="Content Placeholder 7"/>
          <p:cNvSpPr>
            <a:spLocks noGrp="1"/>
          </p:cNvSpPr>
          <p:nvPr>
            <p:ph sz="quarter" idx="11"/>
          </p:nvPr>
        </p:nvSpPr>
        <p:spPr>
          <a:xfrm>
            <a:off x="455613" y="1578022"/>
            <a:ext cx="4010025"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7"/>
          <p:cNvSpPr>
            <a:spLocks noGrp="1"/>
          </p:cNvSpPr>
          <p:nvPr>
            <p:ph sz="quarter" idx="17"/>
          </p:nvPr>
        </p:nvSpPr>
        <p:spPr>
          <a:xfrm>
            <a:off x="4679950" y="1578022"/>
            <a:ext cx="4008438" cy="4756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AU" dirty="0"/>
              <a:t>Copyright © 2016 Accenture  All rights reserved.</a:t>
            </a:r>
          </a:p>
        </p:txBody>
      </p:sp>
    </p:spTree>
    <p:extLst>
      <p:ext uri="{BB962C8B-B14F-4D97-AF65-F5344CB8AC3E}">
        <p14:creationId xmlns:p14="http://schemas.microsoft.com/office/powerpoint/2010/main" val="355779851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r>
              <a:rPr lang="en-US" dirty="0"/>
              <a:t>Page </a:t>
            </a:r>
            <a:fld id="{90CBDC3A-D49F-4631-A8C7-55D59B33E5FA}" type="slidenum">
              <a:rPr lang="en-US" smtClean="0"/>
              <a:pPr>
                <a:defRPr/>
              </a:pPr>
              <a:t>‹#›</a:t>
            </a:fld>
            <a:endParaRPr lang="en-US" dirty="0"/>
          </a:p>
        </p:txBody>
      </p:sp>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455613" y="1195200"/>
            <a:ext cx="8232775"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Footer Placeholder 2"/>
          <p:cNvSpPr>
            <a:spLocks noGrp="1"/>
          </p:cNvSpPr>
          <p:nvPr>
            <p:ph type="ftr" sz="quarter" idx="15"/>
          </p:nvPr>
        </p:nvSpPr>
        <p:spPr/>
        <p:txBody>
          <a:bodyPr/>
          <a:lstStyle/>
          <a:p>
            <a:r>
              <a:rPr lang="en-AU" dirty="0"/>
              <a:t>Copyright © 2016 Accenture  All rights reserved.</a:t>
            </a:r>
          </a:p>
        </p:txBody>
      </p:sp>
    </p:spTree>
    <p:extLst>
      <p:ext uri="{BB962C8B-B14F-4D97-AF65-F5344CB8AC3E}">
        <p14:creationId xmlns:p14="http://schemas.microsoft.com/office/powerpoint/2010/main" val="18880377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455613" y="1195200"/>
            <a:ext cx="4010025"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Content Placeholder 3"/>
          <p:cNvSpPr>
            <a:spLocks noGrp="1"/>
          </p:cNvSpPr>
          <p:nvPr>
            <p:ph sz="quarter" idx="17"/>
          </p:nvPr>
        </p:nvSpPr>
        <p:spPr>
          <a:xfrm>
            <a:off x="4679950" y="1195200"/>
            <a:ext cx="4008437" cy="5138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p>
            <a:r>
              <a:rPr lang="en-AU" dirty="0"/>
              <a:t>Copyright © 2016 Accenture  All rights reserved.</a:t>
            </a:r>
          </a:p>
        </p:txBody>
      </p:sp>
    </p:spTree>
    <p:extLst>
      <p:ext uri="{BB962C8B-B14F-4D97-AF65-F5344CB8AC3E}">
        <p14:creationId xmlns:p14="http://schemas.microsoft.com/office/powerpoint/2010/main" val="409597556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 name="Footer Placeholder 1"/>
          <p:cNvSpPr>
            <a:spLocks noGrp="1"/>
          </p:cNvSpPr>
          <p:nvPr>
            <p:ph type="ftr" sz="quarter" idx="13"/>
          </p:nvPr>
        </p:nvSpPr>
        <p:spPr/>
        <p:txBody>
          <a:bodyPr/>
          <a:lstStyle/>
          <a:p>
            <a:r>
              <a:rPr lang="en-AU" dirty="0"/>
              <a:t>Copyright © 2016 Accenture  All rights reserved.</a:t>
            </a:r>
          </a:p>
        </p:txBody>
      </p:sp>
    </p:spTree>
    <p:extLst>
      <p:ext uri="{BB962C8B-B14F-4D97-AF65-F5344CB8AC3E}">
        <p14:creationId xmlns:p14="http://schemas.microsoft.com/office/powerpoint/2010/main" val="19103829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lang="en-AU" dirty="0"/>
              <a:t>Copyright © 2016 Accenture  All rights reserved.</a:t>
            </a:r>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7" name="Group 26"/>
          <p:cNvGrpSpPr/>
          <p:nvPr userDrawn="1"/>
        </p:nvGrpSpPr>
        <p:grpSpPr>
          <a:xfrm>
            <a:off x="0" y="6472009"/>
            <a:ext cx="9144000" cy="385992"/>
            <a:chOff x="0" y="6442029"/>
            <a:chExt cx="9144000" cy="385992"/>
          </a:xfrm>
        </p:grpSpPr>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4"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
        <p:nvSpPr>
          <p:cNvPr id="35" name="Footer Placeholder 3"/>
          <p:cNvSpPr>
            <a:spLocks noGrp="1"/>
          </p:cNvSpPr>
          <p:nvPr>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2016 Accenture  All rights reserved.</a:t>
            </a:r>
          </a:p>
        </p:txBody>
      </p:sp>
    </p:spTree>
    <p:extLst>
      <p:ext uri="{BB962C8B-B14F-4D97-AF65-F5344CB8AC3E}">
        <p14:creationId xmlns:p14="http://schemas.microsoft.com/office/powerpoint/2010/main" val="43808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72009"/>
            <a:ext cx="9144000" cy="385992"/>
            <a:chOff x="0" y="6442029"/>
            <a:chExt cx="9144000" cy="385992"/>
          </a:xfrm>
        </p:grpSpPr>
        <p:pic>
          <p:nvPicPr>
            <p:cNvPr id="12" name="Picture 11"/>
            <p:cNvPicPr>
              <a:picLocks noChangeAspect="1"/>
            </p:cNvPicPr>
            <p:nvPr userDrawn="1"/>
          </p:nvPicPr>
          <p:blipFill rotWithShape="1">
            <a:blip r:embed="rId16">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13" name="Picture 12"/>
            <p:cNvPicPr>
              <a:picLocks noChangeAspect="1"/>
            </p:cNvPicPr>
            <p:nvPr userDrawn="1"/>
          </p:nvPicPr>
          <p:blipFill rotWithShape="1">
            <a:blip r:embed="rId16">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sp>
        <p:nvSpPr>
          <p:cNvPr id="3" name="Text Placeholder 2"/>
          <p:cNvSpPr>
            <a:spLocks noGrp="1"/>
          </p:cNvSpPr>
          <p:nvPr userDrawn="1">
            <p:ph type="body" idx="1"/>
          </p:nvPr>
        </p:nvSpPr>
        <p:spPr>
          <a:xfrm>
            <a:off x="455613" y="1194794"/>
            <a:ext cx="8232775" cy="5139332"/>
          </a:xfrm>
          <a:prstGeom prst="rect">
            <a:avLst/>
          </a:prstGeom>
        </p:spPr>
        <p:txBody>
          <a:bodyPr vert="horz" lIns="0" tIns="4572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userDrawn="1">
            <p:ph type="title"/>
          </p:nvPr>
        </p:nvSpPr>
        <p:spPr>
          <a:xfrm>
            <a:off x="455613" y="116205"/>
            <a:ext cx="8232775" cy="1002979"/>
          </a:xfrm>
          <a:prstGeom prst="rect">
            <a:avLst/>
          </a:prstGeom>
        </p:spPr>
        <p:txBody>
          <a:bodyPr vert="horz" lIns="0" tIns="45720"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userDrawn="1">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a:t>Page </a:t>
            </a:r>
            <a:fld id="{90CBDC3A-D49F-4631-A8C7-55D59B33E5FA}" type="slidenum">
              <a:rPr lang="en-US" smtClean="0"/>
              <a:pPr>
                <a:defRPr/>
              </a:pPr>
              <a:t>‹#›</a:t>
            </a:fld>
            <a:endParaRPr lang="en-US" dirty="0"/>
          </a:p>
        </p:txBody>
      </p:sp>
      <p:sp>
        <p:nvSpPr>
          <p:cNvPr id="4" name="Footer Placeholder 3"/>
          <p:cNvSpPr>
            <a:spLocks noGrp="1"/>
          </p:cNvSpPr>
          <p:nvPr userDrawn="1">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2016 Accenture  All rights reserved.</a:t>
            </a:r>
          </a:p>
        </p:txBody>
      </p:sp>
    </p:spTree>
  </p:cSld>
  <p:clrMap bg1="lt1" tx1="dk1" bg2="lt2" tx2="dk2" accent1="accent1" accent2="accent2" accent3="accent3" accent4="accent4" accent5="accent5" accent6="accent6" hlink="hlink" folHlink="folHlink"/>
  <p:sldLayoutIdLst>
    <p:sldLayoutId id="2147483732" r:id="rId1"/>
    <p:sldLayoutId id="2147483720" r:id="rId2"/>
    <p:sldLayoutId id="2147483728" r:id="rId3"/>
    <p:sldLayoutId id="2147483731" r:id="rId4"/>
    <p:sldLayoutId id="2147483721" r:id="rId5"/>
    <p:sldLayoutId id="2147483725" r:id="rId6"/>
    <p:sldLayoutId id="2147483744" r:id="rId7"/>
    <p:sldLayoutId id="2147483727" r:id="rId8"/>
    <p:sldLayoutId id="2147483729" r:id="rId9"/>
    <p:sldLayoutId id="2147483724" r:id="rId10"/>
    <p:sldLayoutId id="2147483736" r:id="rId11"/>
    <p:sldLayoutId id="2147483730" r:id="rId12"/>
    <p:sldLayoutId id="2147483745" r:id="rId13"/>
    <p:sldLayoutId id="2147483746" r:id="rId14"/>
  </p:sldLayoutIdLst>
  <p:hf hdr="0" dt="0"/>
  <p:txStyles>
    <p:title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markosrendell.wordpress.com/2014/09/25/paaa-is-great-for-devops-too-treat-your-platform-as-a-product/"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www.slideshare.net/jallspaw/10-deploys-per-day-dev-and-ops-cooperation-at-flick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itrevolution.com/the-history-of-devop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www.devopsweekly.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puppetlabs.com/sites/default/files/2015-state-of-devops-report.pdf"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ediaexchange.accenture.com/media/t/1_xoys3qlc"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en.wikipedia.org/wiki/File:Cloud_computing.sv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alm.accenture.com/wiki/display/DOT/Architectur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dlm.accenture.com/wiki/display/DOT/Module+1:+Standing+up+tools"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13" y="1434245"/>
            <a:ext cx="4945061" cy="996950"/>
          </a:xfrm>
        </p:spPr>
        <p:txBody>
          <a:bodyPr/>
          <a:lstStyle/>
          <a:p>
            <a:r>
              <a:rPr lang="en-GB" dirty="0"/>
              <a:t>Module 0: Introduction</a:t>
            </a:r>
          </a:p>
        </p:txBody>
      </p:sp>
      <p:sp>
        <p:nvSpPr>
          <p:cNvPr id="8" name="Text Placeholder 7"/>
          <p:cNvSpPr>
            <a:spLocks noGrp="1"/>
          </p:cNvSpPr>
          <p:nvPr>
            <p:ph type="body" sz="quarter" idx="10"/>
          </p:nvPr>
        </p:nvSpPr>
        <p:spPr/>
        <p:txBody>
          <a:bodyPr/>
          <a:lstStyle/>
          <a:p>
            <a:r>
              <a:rPr lang="en-AU" dirty="0"/>
              <a:t>DevOps Academy</a:t>
            </a:r>
          </a:p>
        </p:txBody>
      </p:sp>
    </p:spTree>
    <p:extLst>
      <p:ext uri="{BB962C8B-B14F-4D97-AF65-F5344CB8AC3E}">
        <p14:creationId xmlns:p14="http://schemas.microsoft.com/office/powerpoint/2010/main" val="32859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7" name="Rectangle 6"/>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p:txBody>
          <a:bodyPr/>
          <a:lstStyle/>
          <a:p>
            <a:r>
              <a:rPr lang="en-GB" dirty="0">
                <a:solidFill>
                  <a:schemeClr val="accent2"/>
                </a:solidFill>
              </a:rPr>
              <a:t>MODULE 0</a:t>
            </a:r>
            <a:br>
              <a:rPr lang="en-GB" dirty="0"/>
            </a:br>
            <a:r>
              <a:rPr lang="en-GB" dirty="0"/>
              <a:t>Introduction to DevOps</a:t>
            </a:r>
            <a:endParaRPr lang="en-US" dirty="0"/>
          </a:p>
        </p:txBody>
      </p:sp>
      <p:sp>
        <p:nvSpPr>
          <p:cNvPr id="2" name="Footer Placeholder 1"/>
          <p:cNvSpPr>
            <a:spLocks noGrp="1"/>
          </p:cNvSpPr>
          <p:nvPr>
            <p:ph type="ftr" sz="quarter" idx="10"/>
          </p:nvPr>
        </p:nvSpPr>
        <p:spPr/>
        <p:txBody>
          <a:bodyPr/>
          <a:lstStyle/>
          <a:p>
            <a:r>
              <a:rPr lang="en-US" dirty="0"/>
              <a:t>Copyright © 2016 Accenture  All rights reserved.</a:t>
            </a:r>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10</a:t>
            </a:fld>
            <a:endParaRPr lang="en-US" dirty="0"/>
          </a:p>
        </p:txBody>
      </p:sp>
    </p:spTree>
    <p:extLst>
      <p:ext uri="{BB962C8B-B14F-4D97-AF65-F5344CB8AC3E}">
        <p14:creationId xmlns:p14="http://schemas.microsoft.com/office/powerpoint/2010/main" val="395800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Rectangular Callout 8"/>
          <p:cNvSpPr/>
          <p:nvPr/>
        </p:nvSpPr>
        <p:spPr>
          <a:xfrm flipH="1">
            <a:off x="2663873" y="1845173"/>
            <a:ext cx="5357931" cy="1518962"/>
          </a:xfrm>
          <a:prstGeom prst="wedgeRectCallout">
            <a:avLst>
              <a:gd name="adj1" fmla="val -33245"/>
              <a:gd name="adj2" fmla="val 87874"/>
            </a:avLst>
          </a:prstGeom>
          <a:solidFill>
            <a:schemeClr val="accent4">
              <a:lumMod val="2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455613" y="6575425"/>
            <a:ext cx="4060825" cy="128588"/>
          </a:xfrm>
        </p:spPr>
        <p:txBody>
          <a:bodyPr/>
          <a:lstStyle/>
          <a:p>
            <a:r>
              <a:rPr lang="en-AU" dirty="0">
                <a:solidFill>
                  <a:schemeClr val="bg1"/>
                </a:solidFill>
              </a:rPr>
              <a:t>Copyright © 2016 Accenture  All rights reserved.</a:t>
            </a:r>
          </a:p>
        </p:txBody>
      </p:sp>
      <p:grpSp>
        <p:nvGrpSpPr>
          <p:cNvPr id="6" name="Group 5"/>
          <p:cNvGrpSpPr/>
          <p:nvPr/>
        </p:nvGrpSpPr>
        <p:grpSpPr>
          <a:xfrm>
            <a:off x="1277137" y="2879226"/>
            <a:ext cx="5357931" cy="1518962"/>
            <a:chOff x="2282221" y="1654988"/>
            <a:chExt cx="5357931" cy="1518962"/>
          </a:xfrm>
        </p:grpSpPr>
        <p:sp>
          <p:nvSpPr>
            <p:cNvPr id="4" name="Rectangular Callout 3"/>
            <p:cNvSpPr/>
            <p:nvPr/>
          </p:nvSpPr>
          <p:spPr>
            <a:xfrm>
              <a:off x="2282221" y="1654988"/>
              <a:ext cx="5357931" cy="1518962"/>
            </a:xfrm>
            <a:prstGeom prst="wedgeRectCallout">
              <a:avLst>
                <a:gd name="adj1" fmla="val -33245"/>
                <a:gd name="adj2" fmla="val 87874"/>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a:ext>
              </a:extLst>
            </a:blip>
            <a:srcRect l="3144" t="9104" r="4843" b="10240"/>
            <a:stretch/>
          </p:blipFill>
          <p:spPr bwMode="auto">
            <a:xfrm>
              <a:off x="2506570" y="1879252"/>
              <a:ext cx="4909232" cy="107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4"/>
          </p:nvPr>
        </p:nvSpPr>
        <p:spPr/>
        <p:txBody>
          <a:bodyPr/>
          <a:lstStyle/>
          <a:p>
            <a:pPr>
              <a:defRPr/>
            </a:pPr>
            <a:r>
              <a:rPr lang="en-US"/>
              <a:t>Page </a:t>
            </a:r>
            <a:fld id="{90CBDC3A-D49F-4631-A8C7-55D59B33E5FA}" type="slidenum">
              <a:rPr lang="en-US" smtClean="0"/>
              <a:pPr>
                <a:defRPr/>
              </a:pPr>
              <a:t>11</a:t>
            </a:fld>
            <a:endParaRPr lang="en-US" dirty="0"/>
          </a:p>
        </p:txBody>
      </p:sp>
    </p:spTree>
    <p:extLst>
      <p:ext uri="{BB962C8B-B14F-4D97-AF65-F5344CB8AC3E}">
        <p14:creationId xmlns:p14="http://schemas.microsoft.com/office/powerpoint/2010/main" val="368905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7604" r="3142"/>
          <a:stretch/>
        </p:blipFill>
        <p:spPr>
          <a:xfrm>
            <a:off x="0" y="0"/>
            <a:ext cx="9144000" cy="6858000"/>
          </a:xfrm>
          <a:prstGeom prst="rect">
            <a:avLst/>
          </a:prstGeom>
        </p:spPr>
      </p:pic>
      <p:sp>
        <p:nvSpPr>
          <p:cNvPr id="6" name="Title 5"/>
          <p:cNvSpPr>
            <a:spLocks noGrp="1"/>
          </p:cNvSpPr>
          <p:nvPr>
            <p:ph type="ctrTitle"/>
          </p:nvPr>
        </p:nvSpPr>
        <p:spPr>
          <a:xfrm>
            <a:off x="455613" y="1917200"/>
            <a:ext cx="8232775" cy="1161492"/>
          </a:xfrm>
        </p:spPr>
        <p:txBody>
          <a:bodyPr/>
          <a:lstStyle/>
          <a:p>
            <a:r>
              <a:rPr lang="en-GB" sz="2800" dirty="0"/>
              <a:t>DevOps</a:t>
            </a:r>
            <a:br>
              <a:rPr lang="en-GB" dirty="0"/>
            </a:br>
            <a:r>
              <a:rPr lang="en-GB" sz="2800" dirty="0">
                <a:solidFill>
                  <a:schemeClr val="accent4"/>
                </a:solidFill>
              </a:rPr>
              <a:t>An Accenture definition – </a:t>
            </a:r>
            <a:r>
              <a:rPr lang="en-GB" sz="1600" dirty="0">
                <a:solidFill>
                  <a:schemeClr val="accent4"/>
                </a:solidFill>
              </a:rPr>
              <a:t>Martin Croker and Markos Rendell</a:t>
            </a:r>
            <a:endParaRPr lang="en-US" sz="2800" dirty="0">
              <a:solidFill>
                <a:schemeClr val="accent4"/>
              </a:solidFill>
            </a:endParaRPr>
          </a:p>
        </p:txBody>
      </p:sp>
      <p:sp>
        <p:nvSpPr>
          <p:cNvPr id="7" name="Title 1"/>
          <p:cNvSpPr txBox="1">
            <a:spLocks/>
          </p:cNvSpPr>
          <p:nvPr/>
        </p:nvSpPr>
        <p:spPr>
          <a:xfrm>
            <a:off x="455613" y="4089400"/>
            <a:ext cx="8231188" cy="2276475"/>
          </a:xfrm>
          <a:prstGeom prst="rect">
            <a:avLst/>
          </a:prstGeom>
        </p:spPr>
        <p:txBody>
          <a:bodyPr vert="horz" lIns="0" tIns="0" rIns="0" bIns="0" rtlCol="0" anchor="ctr"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nSpc>
                <a:spcPct val="120000"/>
              </a:lnSpc>
            </a:pPr>
            <a:r>
              <a:rPr lang="en-GB" sz="2400" dirty="0"/>
              <a:t>The </a:t>
            </a:r>
            <a:r>
              <a:rPr lang="en-GB" sz="2400" dirty="0">
                <a:solidFill>
                  <a:schemeClr val="accent2"/>
                </a:solidFill>
              </a:rPr>
              <a:t>engineering discipline </a:t>
            </a:r>
            <a:r>
              <a:rPr lang="en-GB" sz="2400" dirty="0"/>
              <a:t>of </a:t>
            </a:r>
            <a:r>
              <a:rPr lang="en-GB" sz="2400"/>
              <a:t>optimising both </a:t>
            </a:r>
            <a:r>
              <a:rPr lang="en-GB" sz="2400" dirty="0"/>
              <a:t>Development and Operations to enable the realisation of </a:t>
            </a:r>
            <a:r>
              <a:rPr lang="en-GB" sz="2400" dirty="0">
                <a:solidFill>
                  <a:schemeClr val="accent2"/>
                </a:solidFill>
              </a:rPr>
              <a:t>business goals </a:t>
            </a:r>
            <a:r>
              <a:rPr lang="en-GB" sz="2400" dirty="0"/>
              <a:t>through rapid feedback, stable, responsive and flexible IT.</a:t>
            </a:r>
            <a:endParaRPr lang="en-US" sz="2400" dirty="0"/>
          </a:p>
        </p:txBody>
      </p:sp>
      <p:sp>
        <p:nvSpPr>
          <p:cNvPr id="12" name="Oval 11"/>
          <p:cNvSpPr/>
          <p:nvPr/>
        </p:nvSpPr>
        <p:spPr>
          <a:xfrm>
            <a:off x="482802" y="34439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5"/>
          <p:cNvGrpSpPr>
            <a:grpSpLocks noChangeAspect="1"/>
          </p:cNvGrpSpPr>
          <p:nvPr/>
        </p:nvGrpSpPr>
        <p:grpSpPr bwMode="auto">
          <a:xfrm flipH="1">
            <a:off x="648459" y="3571729"/>
            <a:ext cx="557668" cy="608012"/>
            <a:chOff x="2623" y="1819"/>
            <a:chExt cx="576" cy="628"/>
          </a:xfrm>
          <a:solidFill>
            <a:schemeClr val="bg1"/>
          </a:solidFill>
        </p:grpSpPr>
        <p:sp>
          <p:nvSpPr>
            <p:cNvPr id="10" name="Freeform 6"/>
            <p:cNvSpPr>
              <a:spLocks noEditPoints="1"/>
            </p:cNvSpPr>
            <p:nvPr/>
          </p:nvSpPr>
          <p:spPr bwMode="auto">
            <a:xfrm>
              <a:off x="2623" y="1819"/>
              <a:ext cx="576" cy="628"/>
            </a:xfrm>
            <a:custGeom>
              <a:avLst/>
              <a:gdLst>
                <a:gd name="T0" fmla="*/ 182 w 244"/>
                <a:gd name="T1" fmla="*/ 42 h 266"/>
                <a:gd name="T2" fmla="*/ 28 w 244"/>
                <a:gd name="T3" fmla="*/ 109 h 266"/>
                <a:gd name="T4" fmla="*/ 3 w 244"/>
                <a:gd name="T5" fmla="*/ 156 h 266"/>
                <a:gd name="T6" fmla="*/ 23 w 244"/>
                <a:gd name="T7" fmla="*/ 169 h 266"/>
                <a:gd name="T8" fmla="*/ 23 w 244"/>
                <a:gd name="T9" fmla="*/ 188 h 266"/>
                <a:gd name="T10" fmla="*/ 27 w 244"/>
                <a:gd name="T11" fmla="*/ 201 h 266"/>
                <a:gd name="T12" fmla="*/ 33 w 244"/>
                <a:gd name="T13" fmla="*/ 232 h 266"/>
                <a:gd name="T14" fmla="*/ 93 w 244"/>
                <a:gd name="T15" fmla="*/ 265 h 266"/>
                <a:gd name="T16" fmla="*/ 188 w 244"/>
                <a:gd name="T17" fmla="*/ 266 h 266"/>
                <a:gd name="T18" fmla="*/ 202 w 244"/>
                <a:gd name="T19" fmla="*/ 159 h 266"/>
                <a:gd name="T20" fmla="*/ 117 w 244"/>
                <a:gd name="T21" fmla="*/ 43 h 266"/>
                <a:gd name="T22" fmla="*/ 121 w 244"/>
                <a:gd name="T23" fmla="*/ 58 h 266"/>
                <a:gd name="T24" fmla="*/ 113 w 244"/>
                <a:gd name="T25" fmla="*/ 58 h 266"/>
                <a:gd name="T26" fmla="*/ 75 w 244"/>
                <a:gd name="T27" fmla="*/ 102 h 266"/>
                <a:gd name="T28" fmla="*/ 60 w 244"/>
                <a:gd name="T29" fmla="*/ 99 h 266"/>
                <a:gd name="T30" fmla="*/ 75 w 244"/>
                <a:gd name="T31" fmla="*/ 95 h 266"/>
                <a:gd name="T32" fmla="*/ 75 w 244"/>
                <a:gd name="T33" fmla="*/ 102 h 266"/>
                <a:gd name="T34" fmla="*/ 83 w 244"/>
                <a:gd name="T35" fmla="*/ 75 h 266"/>
                <a:gd name="T36" fmla="*/ 75 w 244"/>
                <a:gd name="T37" fmla="*/ 61 h 266"/>
                <a:gd name="T38" fmla="*/ 88 w 244"/>
                <a:gd name="T39" fmla="*/ 69 h 266"/>
                <a:gd name="T40" fmla="*/ 85 w 244"/>
                <a:gd name="T41" fmla="*/ 76 h 266"/>
                <a:gd name="T42" fmla="*/ 132 w 244"/>
                <a:gd name="T43" fmla="*/ 151 h 266"/>
                <a:gd name="T44" fmla="*/ 119 w 244"/>
                <a:gd name="T45" fmla="*/ 162 h 266"/>
                <a:gd name="T46" fmla="*/ 107 w 244"/>
                <a:gd name="T47" fmla="*/ 152 h 266"/>
                <a:gd name="T48" fmla="*/ 107 w 244"/>
                <a:gd name="T49" fmla="*/ 148 h 266"/>
                <a:gd name="T50" fmla="*/ 131 w 244"/>
                <a:gd name="T51" fmla="*/ 148 h 266"/>
                <a:gd name="T52" fmla="*/ 132 w 244"/>
                <a:gd name="T53" fmla="*/ 151 h 266"/>
                <a:gd name="T54" fmla="*/ 132 w 244"/>
                <a:gd name="T55" fmla="*/ 141 h 266"/>
                <a:gd name="T56" fmla="*/ 107 w 244"/>
                <a:gd name="T57" fmla="*/ 140 h 266"/>
                <a:gd name="T58" fmla="*/ 120 w 244"/>
                <a:gd name="T59" fmla="*/ 74 h 266"/>
                <a:gd name="T60" fmla="*/ 133 w 244"/>
                <a:gd name="T61" fmla="*/ 140 h 266"/>
                <a:gd name="T62" fmla="*/ 152 w 244"/>
                <a:gd name="T63" fmla="*/ 72 h 266"/>
                <a:gd name="T64" fmla="*/ 147 w 244"/>
                <a:gd name="T65" fmla="*/ 72 h 266"/>
                <a:gd name="T66" fmla="*/ 154 w 244"/>
                <a:gd name="T67" fmla="*/ 59 h 266"/>
                <a:gd name="T68" fmla="*/ 160 w 244"/>
                <a:gd name="T69" fmla="*/ 64 h 266"/>
                <a:gd name="T70" fmla="*/ 165 w 244"/>
                <a:gd name="T71" fmla="*/ 102 h 266"/>
                <a:gd name="T72" fmla="*/ 165 w 244"/>
                <a:gd name="T73" fmla="*/ 95 h 266"/>
                <a:gd name="T74" fmla="*/ 180 w 244"/>
                <a:gd name="T75" fmla="*/ 9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266">
                  <a:moveTo>
                    <a:pt x="202" y="159"/>
                  </a:moveTo>
                  <a:cubicBezTo>
                    <a:pt x="202" y="159"/>
                    <a:pt x="244" y="88"/>
                    <a:pt x="182" y="42"/>
                  </a:cubicBezTo>
                  <a:cubicBezTo>
                    <a:pt x="182" y="42"/>
                    <a:pt x="121" y="0"/>
                    <a:pt x="51" y="45"/>
                  </a:cubicBezTo>
                  <a:cubicBezTo>
                    <a:pt x="51" y="45"/>
                    <a:pt x="22" y="64"/>
                    <a:pt x="28" y="109"/>
                  </a:cubicBezTo>
                  <a:cubicBezTo>
                    <a:pt x="28" y="109"/>
                    <a:pt x="31" y="122"/>
                    <a:pt x="28" y="127"/>
                  </a:cubicBezTo>
                  <a:cubicBezTo>
                    <a:pt x="3" y="156"/>
                    <a:pt x="3" y="156"/>
                    <a:pt x="3" y="156"/>
                  </a:cubicBezTo>
                  <a:cubicBezTo>
                    <a:pt x="3" y="156"/>
                    <a:pt x="0" y="165"/>
                    <a:pt x="10" y="166"/>
                  </a:cubicBezTo>
                  <a:cubicBezTo>
                    <a:pt x="23" y="169"/>
                    <a:pt x="23" y="169"/>
                    <a:pt x="23" y="169"/>
                  </a:cubicBezTo>
                  <a:cubicBezTo>
                    <a:pt x="24" y="179"/>
                    <a:pt x="24" y="179"/>
                    <a:pt x="24" y="179"/>
                  </a:cubicBezTo>
                  <a:cubicBezTo>
                    <a:pt x="24" y="179"/>
                    <a:pt x="17" y="184"/>
                    <a:pt x="23" y="188"/>
                  </a:cubicBezTo>
                  <a:cubicBezTo>
                    <a:pt x="23" y="188"/>
                    <a:pt x="28" y="191"/>
                    <a:pt x="24" y="193"/>
                  </a:cubicBezTo>
                  <a:cubicBezTo>
                    <a:pt x="24" y="193"/>
                    <a:pt x="17" y="198"/>
                    <a:pt x="27" y="201"/>
                  </a:cubicBezTo>
                  <a:cubicBezTo>
                    <a:pt x="27" y="201"/>
                    <a:pt x="31" y="205"/>
                    <a:pt x="28" y="211"/>
                  </a:cubicBezTo>
                  <a:cubicBezTo>
                    <a:pt x="28" y="211"/>
                    <a:pt x="20" y="222"/>
                    <a:pt x="33" y="232"/>
                  </a:cubicBezTo>
                  <a:cubicBezTo>
                    <a:pt x="35" y="232"/>
                    <a:pt x="41" y="239"/>
                    <a:pt x="85" y="230"/>
                  </a:cubicBezTo>
                  <a:cubicBezTo>
                    <a:pt x="85" y="230"/>
                    <a:pt x="95" y="233"/>
                    <a:pt x="93" y="265"/>
                  </a:cubicBezTo>
                  <a:cubicBezTo>
                    <a:pt x="96" y="265"/>
                    <a:pt x="180" y="266"/>
                    <a:pt x="180" y="266"/>
                  </a:cubicBezTo>
                  <a:cubicBezTo>
                    <a:pt x="188" y="266"/>
                    <a:pt x="188" y="266"/>
                    <a:pt x="188" y="266"/>
                  </a:cubicBezTo>
                  <a:cubicBezTo>
                    <a:pt x="188" y="266"/>
                    <a:pt x="181" y="234"/>
                    <a:pt x="183" y="207"/>
                  </a:cubicBezTo>
                  <a:cubicBezTo>
                    <a:pt x="183" y="207"/>
                    <a:pt x="189" y="178"/>
                    <a:pt x="202" y="159"/>
                  </a:cubicBezTo>
                  <a:close/>
                  <a:moveTo>
                    <a:pt x="113" y="47"/>
                  </a:moveTo>
                  <a:cubicBezTo>
                    <a:pt x="113" y="45"/>
                    <a:pt x="115" y="43"/>
                    <a:pt x="117" y="43"/>
                  </a:cubicBezTo>
                  <a:cubicBezTo>
                    <a:pt x="119" y="43"/>
                    <a:pt x="121" y="45"/>
                    <a:pt x="121" y="47"/>
                  </a:cubicBezTo>
                  <a:cubicBezTo>
                    <a:pt x="121" y="58"/>
                    <a:pt x="121" y="58"/>
                    <a:pt x="121" y="58"/>
                  </a:cubicBezTo>
                  <a:cubicBezTo>
                    <a:pt x="121" y="60"/>
                    <a:pt x="119" y="62"/>
                    <a:pt x="117" y="62"/>
                  </a:cubicBezTo>
                  <a:cubicBezTo>
                    <a:pt x="115" y="62"/>
                    <a:pt x="113" y="60"/>
                    <a:pt x="113" y="58"/>
                  </a:cubicBezTo>
                  <a:lnTo>
                    <a:pt x="113" y="47"/>
                  </a:lnTo>
                  <a:close/>
                  <a:moveTo>
                    <a:pt x="75" y="102"/>
                  </a:moveTo>
                  <a:cubicBezTo>
                    <a:pt x="64" y="102"/>
                    <a:pt x="64" y="102"/>
                    <a:pt x="64" y="102"/>
                  </a:cubicBezTo>
                  <a:cubicBezTo>
                    <a:pt x="62" y="102"/>
                    <a:pt x="60" y="101"/>
                    <a:pt x="60" y="99"/>
                  </a:cubicBezTo>
                  <a:cubicBezTo>
                    <a:pt x="60" y="96"/>
                    <a:pt x="62" y="95"/>
                    <a:pt x="64" y="95"/>
                  </a:cubicBezTo>
                  <a:cubicBezTo>
                    <a:pt x="75" y="95"/>
                    <a:pt x="75" y="95"/>
                    <a:pt x="75" y="95"/>
                  </a:cubicBezTo>
                  <a:cubicBezTo>
                    <a:pt x="77" y="95"/>
                    <a:pt x="79" y="96"/>
                    <a:pt x="79" y="99"/>
                  </a:cubicBezTo>
                  <a:cubicBezTo>
                    <a:pt x="79" y="101"/>
                    <a:pt x="77" y="102"/>
                    <a:pt x="75" y="102"/>
                  </a:cubicBezTo>
                  <a:close/>
                  <a:moveTo>
                    <a:pt x="85" y="76"/>
                  </a:moveTo>
                  <a:cubicBezTo>
                    <a:pt x="84" y="76"/>
                    <a:pt x="83" y="75"/>
                    <a:pt x="83" y="75"/>
                  </a:cubicBezTo>
                  <a:cubicBezTo>
                    <a:pt x="75" y="67"/>
                    <a:pt x="75" y="67"/>
                    <a:pt x="75" y="67"/>
                  </a:cubicBezTo>
                  <a:cubicBezTo>
                    <a:pt x="73" y="65"/>
                    <a:pt x="73" y="63"/>
                    <a:pt x="75" y="61"/>
                  </a:cubicBezTo>
                  <a:cubicBezTo>
                    <a:pt x="76" y="60"/>
                    <a:pt x="79" y="60"/>
                    <a:pt x="80" y="61"/>
                  </a:cubicBezTo>
                  <a:cubicBezTo>
                    <a:pt x="88" y="69"/>
                    <a:pt x="88" y="69"/>
                    <a:pt x="88" y="69"/>
                  </a:cubicBezTo>
                  <a:cubicBezTo>
                    <a:pt x="90" y="71"/>
                    <a:pt x="90" y="73"/>
                    <a:pt x="88" y="75"/>
                  </a:cubicBezTo>
                  <a:cubicBezTo>
                    <a:pt x="87" y="75"/>
                    <a:pt x="86" y="76"/>
                    <a:pt x="85" y="76"/>
                  </a:cubicBezTo>
                  <a:close/>
                  <a:moveTo>
                    <a:pt x="132" y="151"/>
                  </a:moveTo>
                  <a:cubicBezTo>
                    <a:pt x="132" y="151"/>
                    <a:pt x="132" y="151"/>
                    <a:pt x="132" y="151"/>
                  </a:cubicBezTo>
                  <a:cubicBezTo>
                    <a:pt x="132" y="152"/>
                    <a:pt x="132" y="152"/>
                    <a:pt x="132" y="152"/>
                  </a:cubicBezTo>
                  <a:cubicBezTo>
                    <a:pt x="130" y="158"/>
                    <a:pt x="125" y="162"/>
                    <a:pt x="119" y="162"/>
                  </a:cubicBezTo>
                  <a:cubicBezTo>
                    <a:pt x="114" y="162"/>
                    <a:pt x="109" y="158"/>
                    <a:pt x="107" y="152"/>
                  </a:cubicBezTo>
                  <a:cubicBezTo>
                    <a:pt x="107" y="152"/>
                    <a:pt x="107" y="152"/>
                    <a:pt x="107" y="152"/>
                  </a:cubicBezTo>
                  <a:cubicBezTo>
                    <a:pt x="107" y="150"/>
                    <a:pt x="107" y="150"/>
                    <a:pt x="107" y="150"/>
                  </a:cubicBezTo>
                  <a:cubicBezTo>
                    <a:pt x="107" y="148"/>
                    <a:pt x="107" y="148"/>
                    <a:pt x="107" y="148"/>
                  </a:cubicBezTo>
                  <a:cubicBezTo>
                    <a:pt x="108" y="148"/>
                    <a:pt x="108" y="148"/>
                    <a:pt x="108" y="148"/>
                  </a:cubicBezTo>
                  <a:cubicBezTo>
                    <a:pt x="131" y="148"/>
                    <a:pt x="131" y="148"/>
                    <a:pt x="131" y="148"/>
                  </a:cubicBezTo>
                  <a:cubicBezTo>
                    <a:pt x="132" y="148"/>
                    <a:pt x="132" y="148"/>
                    <a:pt x="132" y="148"/>
                  </a:cubicBezTo>
                  <a:lnTo>
                    <a:pt x="132" y="151"/>
                  </a:lnTo>
                  <a:close/>
                  <a:moveTo>
                    <a:pt x="133" y="140"/>
                  </a:moveTo>
                  <a:cubicBezTo>
                    <a:pt x="133" y="141"/>
                    <a:pt x="133" y="141"/>
                    <a:pt x="132" y="141"/>
                  </a:cubicBezTo>
                  <a:cubicBezTo>
                    <a:pt x="108" y="141"/>
                    <a:pt x="108" y="141"/>
                    <a:pt x="108" y="141"/>
                  </a:cubicBezTo>
                  <a:cubicBezTo>
                    <a:pt x="107" y="141"/>
                    <a:pt x="107" y="141"/>
                    <a:pt x="107" y="140"/>
                  </a:cubicBezTo>
                  <a:cubicBezTo>
                    <a:pt x="102" y="129"/>
                    <a:pt x="88" y="123"/>
                    <a:pt x="88" y="106"/>
                  </a:cubicBezTo>
                  <a:cubicBezTo>
                    <a:pt x="88" y="89"/>
                    <a:pt x="102" y="74"/>
                    <a:pt x="120" y="74"/>
                  </a:cubicBezTo>
                  <a:cubicBezTo>
                    <a:pt x="138" y="74"/>
                    <a:pt x="152" y="89"/>
                    <a:pt x="152" y="106"/>
                  </a:cubicBezTo>
                  <a:cubicBezTo>
                    <a:pt x="152" y="124"/>
                    <a:pt x="136" y="133"/>
                    <a:pt x="133" y="140"/>
                  </a:cubicBezTo>
                  <a:close/>
                  <a:moveTo>
                    <a:pt x="160" y="64"/>
                  </a:moveTo>
                  <a:cubicBezTo>
                    <a:pt x="152" y="72"/>
                    <a:pt x="152" y="72"/>
                    <a:pt x="152" y="72"/>
                  </a:cubicBezTo>
                  <a:cubicBezTo>
                    <a:pt x="151" y="73"/>
                    <a:pt x="150" y="73"/>
                    <a:pt x="149" y="73"/>
                  </a:cubicBezTo>
                  <a:cubicBezTo>
                    <a:pt x="148" y="73"/>
                    <a:pt x="147" y="73"/>
                    <a:pt x="147" y="72"/>
                  </a:cubicBezTo>
                  <a:cubicBezTo>
                    <a:pt x="145" y="71"/>
                    <a:pt x="145" y="68"/>
                    <a:pt x="147" y="67"/>
                  </a:cubicBezTo>
                  <a:cubicBezTo>
                    <a:pt x="154" y="59"/>
                    <a:pt x="154" y="59"/>
                    <a:pt x="154" y="59"/>
                  </a:cubicBezTo>
                  <a:cubicBezTo>
                    <a:pt x="156" y="57"/>
                    <a:pt x="158" y="57"/>
                    <a:pt x="160" y="59"/>
                  </a:cubicBezTo>
                  <a:cubicBezTo>
                    <a:pt x="161" y="60"/>
                    <a:pt x="161" y="63"/>
                    <a:pt x="160" y="64"/>
                  </a:cubicBezTo>
                  <a:close/>
                  <a:moveTo>
                    <a:pt x="176" y="102"/>
                  </a:moveTo>
                  <a:cubicBezTo>
                    <a:pt x="165" y="102"/>
                    <a:pt x="165" y="102"/>
                    <a:pt x="165" y="102"/>
                  </a:cubicBezTo>
                  <a:cubicBezTo>
                    <a:pt x="163" y="102"/>
                    <a:pt x="161" y="101"/>
                    <a:pt x="161" y="99"/>
                  </a:cubicBezTo>
                  <a:cubicBezTo>
                    <a:pt x="161" y="96"/>
                    <a:pt x="163" y="95"/>
                    <a:pt x="165" y="95"/>
                  </a:cubicBezTo>
                  <a:cubicBezTo>
                    <a:pt x="176" y="95"/>
                    <a:pt x="176" y="95"/>
                    <a:pt x="176" y="95"/>
                  </a:cubicBezTo>
                  <a:cubicBezTo>
                    <a:pt x="178" y="95"/>
                    <a:pt x="180" y="96"/>
                    <a:pt x="180" y="99"/>
                  </a:cubicBezTo>
                  <a:cubicBezTo>
                    <a:pt x="180" y="101"/>
                    <a:pt x="178" y="102"/>
                    <a:pt x="17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2855" y="2015"/>
              <a:ext cx="63" cy="49"/>
            </a:xfrm>
            <a:custGeom>
              <a:avLst/>
              <a:gdLst>
                <a:gd name="T0" fmla="*/ 20 w 27"/>
                <a:gd name="T1" fmla="*/ 0 h 21"/>
                <a:gd name="T2" fmla="*/ 1 w 27"/>
                <a:gd name="T3" fmla="*/ 17 h 21"/>
                <a:gd name="T4" fmla="*/ 2 w 27"/>
                <a:gd name="T5" fmla="*/ 21 h 21"/>
                <a:gd name="T6" fmla="*/ 6 w 27"/>
                <a:gd name="T7" fmla="*/ 19 h 21"/>
                <a:gd name="T8" fmla="*/ 24 w 27"/>
                <a:gd name="T9" fmla="*/ 6 h 21"/>
                <a:gd name="T10" fmla="*/ 26 w 27"/>
                <a:gd name="T11" fmla="*/ 2 h 21"/>
                <a:gd name="T12" fmla="*/ 2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20" y="0"/>
                  </a:moveTo>
                  <a:cubicBezTo>
                    <a:pt x="9" y="2"/>
                    <a:pt x="3" y="7"/>
                    <a:pt x="1" y="17"/>
                  </a:cubicBezTo>
                  <a:cubicBezTo>
                    <a:pt x="0" y="19"/>
                    <a:pt x="1" y="20"/>
                    <a:pt x="2" y="21"/>
                  </a:cubicBezTo>
                  <a:cubicBezTo>
                    <a:pt x="4" y="21"/>
                    <a:pt x="5" y="21"/>
                    <a:pt x="6" y="19"/>
                  </a:cubicBezTo>
                  <a:cubicBezTo>
                    <a:pt x="10" y="13"/>
                    <a:pt x="16" y="8"/>
                    <a:pt x="24" y="6"/>
                  </a:cubicBezTo>
                  <a:cubicBezTo>
                    <a:pt x="26" y="5"/>
                    <a:pt x="27" y="4"/>
                    <a:pt x="26" y="2"/>
                  </a:cubicBezTo>
                  <a:cubicBezTo>
                    <a:pt x="25" y="0"/>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p>
            <a:r>
              <a:rPr lang="en-US" dirty="0"/>
              <a:t>Copyright © 2016 Accenture  All rights reserved.</a:t>
            </a:r>
          </a:p>
        </p:txBody>
      </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12</a:t>
            </a:fld>
            <a:endParaRPr lang="en-US" dirty="0"/>
          </a:p>
        </p:txBody>
      </p:sp>
    </p:spTree>
    <p:extLst>
      <p:ext uri="{BB962C8B-B14F-4D97-AF65-F5344CB8AC3E}">
        <p14:creationId xmlns:p14="http://schemas.microsoft.com/office/powerpoint/2010/main" val="333118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5203005" y="2666434"/>
            <a:ext cx="1745672" cy="2478704"/>
          </a:xfrm>
          <a:custGeom>
            <a:avLst/>
            <a:gdLst>
              <a:gd name="connsiteX0" fmla="*/ 1307365 w 1745672"/>
              <a:gd name="connsiteY0" fmla="*/ 0 h 2478704"/>
              <a:gd name="connsiteX1" fmla="*/ 1745672 w 1745672"/>
              <a:gd name="connsiteY1" fmla="*/ 0 h 2478704"/>
              <a:gd name="connsiteX2" fmla="*/ 1745672 w 1745672"/>
              <a:gd name="connsiteY2" fmla="*/ 2478704 h 2478704"/>
              <a:gd name="connsiteX3" fmla="*/ 0 w 1745672"/>
              <a:gd name="connsiteY3" fmla="*/ 2478704 h 2478704"/>
            </a:gdLst>
            <a:ahLst/>
            <a:cxnLst>
              <a:cxn ang="0">
                <a:pos x="connsiteX0" y="connsiteY0"/>
              </a:cxn>
              <a:cxn ang="0">
                <a:pos x="connsiteX1" y="connsiteY1"/>
              </a:cxn>
              <a:cxn ang="0">
                <a:pos x="connsiteX2" y="connsiteY2"/>
              </a:cxn>
              <a:cxn ang="0">
                <a:pos x="connsiteX3" y="connsiteY3"/>
              </a:cxn>
            </a:cxnLst>
            <a:rect l="l" t="t" r="r" b="b"/>
            <a:pathLst>
              <a:path w="1745672" h="2478704">
                <a:moveTo>
                  <a:pt x="1307365" y="0"/>
                </a:moveTo>
                <a:lnTo>
                  <a:pt x="1745672" y="0"/>
                </a:lnTo>
                <a:lnTo>
                  <a:pt x="1745672" y="2478704"/>
                </a:lnTo>
                <a:lnTo>
                  <a:pt x="0" y="2478704"/>
                </a:lnTo>
              </a:path>
            </a:pathLst>
          </a:custGeom>
          <a:noFill/>
          <a:ln w="12700">
            <a:solidFill>
              <a:srgbClr val="CB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ltLang="en-US" dirty="0"/>
              <a:t>What is DevOps?</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2" name="Group 1"/>
          <p:cNvGrpSpPr/>
          <p:nvPr/>
        </p:nvGrpSpPr>
        <p:grpSpPr>
          <a:xfrm>
            <a:off x="247788" y="3967364"/>
            <a:ext cx="4940838" cy="1480055"/>
            <a:chOff x="455613" y="3529618"/>
            <a:chExt cx="4940838" cy="1480055"/>
          </a:xfrm>
        </p:grpSpPr>
        <p:sp>
          <p:nvSpPr>
            <p:cNvPr id="11" name="Left Arrow 10"/>
            <p:cNvSpPr/>
            <p:nvPr/>
          </p:nvSpPr>
          <p:spPr>
            <a:xfrm>
              <a:off x="1237637" y="3937844"/>
              <a:ext cx="4158814" cy="1071829"/>
            </a:xfrm>
            <a:prstGeom prst="leftArrow">
              <a:avLst>
                <a:gd name="adj1" fmla="val 72049"/>
                <a:gd name="adj2" fmla="val 50000"/>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03200" anchor="ctr"/>
            <a:lstStyle/>
            <a:p>
              <a:pPr>
                <a:defRPr/>
              </a:pPr>
              <a:r>
                <a:rPr lang="en-GB" sz="1200" dirty="0">
                  <a:solidFill>
                    <a:schemeClr val="bg1"/>
                  </a:solidFill>
                </a:rPr>
                <a:t>Low risk, high throughput of change</a:t>
              </a:r>
            </a:p>
            <a:p>
              <a:pPr>
                <a:defRPr/>
              </a:pPr>
              <a:r>
                <a:rPr lang="en-GB" sz="1200" dirty="0">
                  <a:solidFill>
                    <a:schemeClr val="bg1"/>
                  </a:solidFill>
                </a:rPr>
                <a:t>Integration confidence and architectural integrity</a:t>
              </a:r>
            </a:p>
            <a:p>
              <a:pPr>
                <a:defRPr/>
              </a:pPr>
              <a:r>
                <a:rPr lang="en-GB" sz="1200" dirty="0">
                  <a:solidFill>
                    <a:schemeClr val="bg1"/>
                  </a:solidFill>
                </a:rPr>
                <a:t>Highly available and dependable environments</a:t>
              </a:r>
            </a:p>
          </p:txBody>
        </p:sp>
        <p:sp>
          <p:nvSpPr>
            <p:cNvPr id="57" name="Rectangular Callout 56"/>
            <p:cNvSpPr/>
            <p:nvPr/>
          </p:nvSpPr>
          <p:spPr>
            <a:xfrm>
              <a:off x="455613" y="3529618"/>
              <a:ext cx="1224000" cy="357800"/>
            </a:xfrm>
            <a:prstGeom prst="wedgeRectCallout">
              <a:avLst>
                <a:gd name="adj1" fmla="val 33669"/>
                <a:gd name="adj2" fmla="val 95529"/>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accent1"/>
                  </a:solidFill>
                </a:rPr>
                <a:t>I like</a:t>
              </a:r>
            </a:p>
          </p:txBody>
        </p:sp>
      </p:grpSp>
      <p:sp>
        <p:nvSpPr>
          <p:cNvPr id="59" name="Rectangular Callout 58"/>
          <p:cNvSpPr/>
          <p:nvPr/>
        </p:nvSpPr>
        <p:spPr>
          <a:xfrm>
            <a:off x="5188626" y="2481242"/>
            <a:ext cx="1224000" cy="357800"/>
          </a:xfrm>
          <a:prstGeom prst="wedgeRectCallout">
            <a:avLst>
              <a:gd name="adj1" fmla="val -33433"/>
              <a:gd name="adj2" fmla="val 9338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accent2"/>
                </a:solidFill>
              </a:rPr>
              <a:t>I want stability</a:t>
            </a:r>
          </a:p>
        </p:txBody>
      </p:sp>
      <p:sp>
        <p:nvSpPr>
          <p:cNvPr id="4" name="Pentagon 3"/>
          <p:cNvSpPr/>
          <p:nvPr/>
        </p:nvSpPr>
        <p:spPr>
          <a:xfrm>
            <a:off x="1628217" y="2447525"/>
            <a:ext cx="2231841" cy="1059095"/>
          </a:xfrm>
          <a:prstGeom prst="homePlat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entagon 59"/>
          <p:cNvSpPr/>
          <p:nvPr/>
        </p:nvSpPr>
        <p:spPr>
          <a:xfrm rot="10800000">
            <a:off x="2797037" y="2447525"/>
            <a:ext cx="2231841" cy="1059095"/>
          </a:xfrm>
          <a:prstGeom prst="homePlat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658139" y="2133154"/>
            <a:ext cx="3370739" cy="30777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9691"/>
              <a:gd name="connsiteY0" fmla="*/ 5000 h 10000"/>
              <a:gd name="connsiteX1" fmla="*/ 5000 w 19691"/>
              <a:gd name="connsiteY1" fmla="*/ 0 h 10000"/>
              <a:gd name="connsiteX2" fmla="*/ 19691 w 19691"/>
              <a:gd name="connsiteY2" fmla="*/ 6448 h 10000"/>
              <a:gd name="connsiteX3" fmla="*/ 5000 w 19691"/>
              <a:gd name="connsiteY3" fmla="*/ 10000 h 10000"/>
              <a:gd name="connsiteX4" fmla="*/ 0 w 19691"/>
              <a:gd name="connsiteY4" fmla="*/ 5000 h 10000"/>
              <a:gd name="connsiteX0" fmla="*/ 0 w 34064"/>
              <a:gd name="connsiteY0" fmla="*/ 10011 h 10011"/>
              <a:gd name="connsiteX1" fmla="*/ 19373 w 34064"/>
              <a:gd name="connsiteY1" fmla="*/ 0 h 10011"/>
              <a:gd name="connsiteX2" fmla="*/ 34064 w 34064"/>
              <a:gd name="connsiteY2" fmla="*/ 6448 h 10011"/>
              <a:gd name="connsiteX3" fmla="*/ 19373 w 34064"/>
              <a:gd name="connsiteY3" fmla="*/ 10000 h 10011"/>
              <a:gd name="connsiteX4" fmla="*/ 0 w 34064"/>
              <a:gd name="connsiteY4" fmla="*/ 10011 h 10011"/>
              <a:gd name="connsiteX0" fmla="*/ 0 w 30906"/>
              <a:gd name="connsiteY0" fmla="*/ 10011 h 10012"/>
              <a:gd name="connsiteX1" fmla="*/ 19373 w 30906"/>
              <a:gd name="connsiteY1" fmla="*/ 0 h 10012"/>
              <a:gd name="connsiteX2" fmla="*/ 30906 w 30906"/>
              <a:gd name="connsiteY2" fmla="*/ 10012 h 10012"/>
              <a:gd name="connsiteX3" fmla="*/ 19373 w 30906"/>
              <a:gd name="connsiteY3" fmla="*/ 10000 h 10012"/>
              <a:gd name="connsiteX4" fmla="*/ 0 w 30906"/>
              <a:gd name="connsiteY4" fmla="*/ 10011 h 10012"/>
              <a:gd name="connsiteX0" fmla="*/ 0 w 30906"/>
              <a:gd name="connsiteY0" fmla="*/ 3663 h 3664"/>
              <a:gd name="connsiteX1" fmla="*/ 15018 w 30906"/>
              <a:gd name="connsiteY1" fmla="*/ 0 h 3664"/>
              <a:gd name="connsiteX2" fmla="*/ 30906 w 30906"/>
              <a:gd name="connsiteY2" fmla="*/ 3664 h 3664"/>
              <a:gd name="connsiteX3" fmla="*/ 19373 w 30906"/>
              <a:gd name="connsiteY3" fmla="*/ 3652 h 3664"/>
              <a:gd name="connsiteX4" fmla="*/ 0 w 30906"/>
              <a:gd name="connsiteY4" fmla="*/ 3663 h 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 h="3664">
                <a:moveTo>
                  <a:pt x="0" y="3663"/>
                </a:moveTo>
                <a:lnTo>
                  <a:pt x="15018" y="0"/>
                </a:lnTo>
                <a:lnTo>
                  <a:pt x="30906" y="3664"/>
                </a:lnTo>
                <a:lnTo>
                  <a:pt x="19373" y="3652"/>
                </a:lnTo>
                <a:lnTo>
                  <a:pt x="0" y="3663"/>
                </a:lnTo>
                <a:close/>
              </a:path>
            </a:pathLst>
          </a:custGeom>
          <a:solidFill>
            <a:schemeClr val="accent3"/>
          </a:solidFill>
          <a:effectLst/>
        </p:spPr>
        <p:txBody>
          <a:bodyPr wrap="square" lIns="0" rIns="0">
            <a:spAutoFit/>
          </a:bodyPr>
          <a:lstStyle/>
          <a:p>
            <a:pPr algn="ctr">
              <a:defRPr/>
            </a:pPr>
            <a:r>
              <a:rPr lang="en-GB" sz="1400" dirty="0">
                <a:solidFill>
                  <a:schemeClr val="bg1"/>
                </a:solidFill>
              </a:rPr>
              <a:t>DevOps</a:t>
            </a:r>
          </a:p>
        </p:txBody>
      </p:sp>
      <p:sp>
        <p:nvSpPr>
          <p:cNvPr id="22" name="Text Box 108"/>
          <p:cNvSpPr txBox="1">
            <a:spLocks noChangeArrowheads="1"/>
          </p:cNvSpPr>
          <p:nvPr/>
        </p:nvSpPr>
        <p:spPr bwMode="auto">
          <a:xfrm>
            <a:off x="7323924" y="3650512"/>
            <a:ext cx="1764656" cy="578544"/>
          </a:xfrm>
          <a:prstGeom prst="rect">
            <a:avLst/>
          </a:prstGeom>
          <a:noFill/>
          <a:ln>
            <a:noFill/>
          </a:ln>
          <a:effectLst/>
          <a:extLst/>
        </p:spPr>
        <p:txBody>
          <a:bodyPr wrap="square" lIns="0" tIns="44450" rIns="0" bIns="44450" anchor="ctr">
            <a:noAutofit/>
          </a:bodyPr>
          <a:lstStyle/>
          <a:p>
            <a:pPr>
              <a:lnSpc>
                <a:spcPct val="80000"/>
              </a:lnSpc>
              <a:spcBef>
                <a:spcPct val="50000"/>
              </a:spcBef>
              <a:buClrTx/>
              <a:buFontTx/>
              <a:buNone/>
            </a:pPr>
            <a:r>
              <a:rPr lang="en-GB" altLang="en-US" i="0" dirty="0">
                <a:solidFill>
                  <a:schemeClr val="accent5"/>
                </a:solidFill>
              </a:rPr>
              <a:t>Classic Characterisation: an end to “D</a:t>
            </a:r>
            <a:r>
              <a:rPr lang="en-GB" altLang="en-US" dirty="0">
                <a:solidFill>
                  <a:schemeClr val="accent5"/>
                </a:solidFill>
              </a:rPr>
              <a:t>ev versus Ops”</a:t>
            </a:r>
            <a:endParaRPr lang="en-GB" altLang="en-US" i="0" dirty="0">
              <a:solidFill>
                <a:schemeClr val="accent5"/>
              </a:solidFill>
            </a:endParaRPr>
          </a:p>
        </p:txBody>
      </p:sp>
      <p:grpSp>
        <p:nvGrpSpPr>
          <p:cNvPr id="23" name="Group 22"/>
          <p:cNvGrpSpPr/>
          <p:nvPr/>
        </p:nvGrpSpPr>
        <p:grpSpPr>
          <a:xfrm>
            <a:off x="6648682" y="3648253"/>
            <a:ext cx="578545" cy="578544"/>
            <a:chOff x="7128987" y="1446231"/>
            <a:chExt cx="578545" cy="578544"/>
          </a:xfrm>
        </p:grpSpPr>
        <p:sp>
          <p:nvSpPr>
            <p:cNvPr id="24" name="Oval 23"/>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p:cNvGrpSpPr/>
            <p:nvPr/>
          </p:nvGrpSpPr>
          <p:grpSpPr>
            <a:xfrm>
              <a:off x="7275072" y="1563960"/>
              <a:ext cx="352512" cy="353077"/>
              <a:chOff x="3082925" y="3916655"/>
              <a:chExt cx="1006475" cy="1008087"/>
            </a:xfrm>
            <a:solidFill>
              <a:schemeClr val="accent6"/>
            </a:solidFill>
          </p:grpSpPr>
          <p:sp>
            <p:nvSpPr>
              <p:cNvPr id="27"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 name="Rectangle 6"/>
          <p:cNvSpPr/>
          <p:nvPr/>
        </p:nvSpPr>
        <p:spPr bwMode="auto">
          <a:xfrm>
            <a:off x="1658139" y="2838573"/>
            <a:ext cx="1206829" cy="276999"/>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anchor="ctr">
            <a:spAutoFit/>
          </a:bodyPr>
          <a:lstStyle/>
          <a:p>
            <a:pPr algn="ctr">
              <a:defRPr/>
            </a:pPr>
            <a:r>
              <a:rPr lang="en-GB" sz="1200" dirty="0">
                <a:solidFill>
                  <a:schemeClr val="bg1"/>
                </a:solidFill>
              </a:rPr>
              <a:t>Development</a:t>
            </a:r>
          </a:p>
        </p:txBody>
      </p:sp>
      <p:sp>
        <p:nvSpPr>
          <p:cNvPr id="18" name="Rectangle 17"/>
          <p:cNvSpPr/>
          <p:nvPr/>
        </p:nvSpPr>
        <p:spPr bwMode="auto">
          <a:xfrm>
            <a:off x="3754036" y="2838573"/>
            <a:ext cx="1206829" cy="276999"/>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Ins="0" anchor="ctr">
            <a:spAutoFit/>
          </a:bodyPr>
          <a:lstStyle/>
          <a:p>
            <a:pPr algn="ctr">
              <a:defRPr/>
            </a:pPr>
            <a:r>
              <a:rPr lang="en-GB" sz="1200" dirty="0">
                <a:solidFill>
                  <a:schemeClr val="bg1"/>
                </a:solidFill>
              </a:rPr>
              <a:t>Operations</a:t>
            </a:r>
          </a:p>
        </p:txBody>
      </p:sp>
      <p:sp>
        <p:nvSpPr>
          <p:cNvPr id="62" name="Pentagon 61"/>
          <p:cNvSpPr/>
          <p:nvPr/>
        </p:nvSpPr>
        <p:spPr>
          <a:xfrm>
            <a:off x="1628217" y="2447525"/>
            <a:ext cx="2231841" cy="1059095"/>
          </a:xfrm>
          <a:prstGeom prst="homePlat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p:cNvSpPr/>
          <p:nvPr/>
        </p:nvSpPr>
        <p:spPr>
          <a:xfrm rot="10800000">
            <a:off x="2797037" y="2447525"/>
            <a:ext cx="2231841" cy="1059095"/>
          </a:xfrm>
          <a:prstGeom prst="homePlat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1"/>
          </p:nvPr>
        </p:nvSpPr>
        <p:spPr/>
        <p:txBody>
          <a:bodyPr/>
          <a:lstStyle/>
          <a:p>
            <a:pPr>
              <a:defRPr/>
            </a:pPr>
            <a:r>
              <a:rPr lang="en-US"/>
              <a:t>Page </a:t>
            </a:r>
            <a:fld id="{90CBDC3A-D49F-4631-A8C7-55D59B33E5FA}" type="slidenum">
              <a:rPr lang="en-US" smtClean="0"/>
              <a:pPr>
                <a:defRPr/>
              </a:pPr>
              <a:t>13</a:t>
            </a:fld>
            <a:endParaRPr lang="en-US" dirty="0"/>
          </a:p>
        </p:txBody>
      </p:sp>
      <p:grpSp>
        <p:nvGrpSpPr>
          <p:cNvPr id="8" name="Group 7"/>
          <p:cNvGrpSpPr/>
          <p:nvPr/>
        </p:nvGrpSpPr>
        <p:grpSpPr>
          <a:xfrm>
            <a:off x="1582339" y="3290453"/>
            <a:ext cx="5105502" cy="1335727"/>
            <a:chOff x="1790164" y="2852707"/>
            <a:chExt cx="5105502" cy="1335727"/>
          </a:xfrm>
        </p:grpSpPr>
        <p:sp>
          <p:nvSpPr>
            <p:cNvPr id="10" name="Right Arrow 9"/>
            <p:cNvSpPr/>
            <p:nvPr/>
          </p:nvSpPr>
          <p:spPr>
            <a:xfrm>
              <a:off x="1790164" y="3091899"/>
              <a:ext cx="4170797" cy="1096535"/>
            </a:xfrm>
            <a:prstGeom prst="rightArrow">
              <a:avLst>
                <a:gd name="adj1" fmla="val 68236"/>
                <a:gd name="adj2" fmla="val 50000"/>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1200" dirty="0">
                  <a:solidFill>
                    <a:schemeClr val="bg1"/>
                  </a:solidFill>
                </a:rPr>
                <a:t>Stable and operable software</a:t>
              </a:r>
            </a:p>
            <a:p>
              <a:pPr>
                <a:defRPr/>
              </a:pPr>
              <a:r>
                <a:rPr lang="en-GB" sz="1200" dirty="0">
                  <a:solidFill>
                    <a:schemeClr val="bg1"/>
                  </a:solidFill>
                </a:rPr>
                <a:t>Consistent and optimised release process</a:t>
              </a:r>
            </a:p>
            <a:p>
              <a:pPr>
                <a:defRPr/>
              </a:pPr>
              <a:r>
                <a:rPr lang="en-GB" sz="1200" dirty="0">
                  <a:solidFill>
                    <a:schemeClr val="bg1"/>
                  </a:solidFill>
                </a:rPr>
                <a:t>Adherence to architectural and platform standards</a:t>
              </a:r>
            </a:p>
          </p:txBody>
        </p:sp>
        <p:sp>
          <p:nvSpPr>
            <p:cNvPr id="32" name="Rectangular Callout 31"/>
            <p:cNvSpPr/>
            <p:nvPr/>
          </p:nvSpPr>
          <p:spPr>
            <a:xfrm>
              <a:off x="5671666" y="2852707"/>
              <a:ext cx="1224000" cy="357800"/>
            </a:xfrm>
            <a:prstGeom prst="wedgeRectCallout">
              <a:avLst>
                <a:gd name="adj1" fmla="val -33433"/>
                <a:gd name="adj2" fmla="val 9338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accent2"/>
                  </a:solidFill>
                </a:rPr>
                <a:t>I like</a:t>
              </a:r>
            </a:p>
          </p:txBody>
        </p:sp>
      </p:grpSp>
      <p:sp>
        <p:nvSpPr>
          <p:cNvPr id="33" name="Rectangular Callout 32"/>
          <p:cNvSpPr/>
          <p:nvPr/>
        </p:nvSpPr>
        <p:spPr>
          <a:xfrm>
            <a:off x="127149" y="2487534"/>
            <a:ext cx="1224000" cy="357800"/>
          </a:xfrm>
          <a:prstGeom prst="wedgeRectCallout">
            <a:avLst>
              <a:gd name="adj1" fmla="val 33669"/>
              <a:gd name="adj2" fmla="val 95529"/>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accent1"/>
                </a:solidFill>
              </a:rPr>
              <a:t>I want change</a:t>
            </a:r>
          </a:p>
        </p:txBody>
      </p:sp>
      <p:sp>
        <p:nvSpPr>
          <p:cNvPr id="9" name="TextBox 8"/>
          <p:cNvSpPr txBox="1"/>
          <p:nvPr/>
        </p:nvSpPr>
        <p:spPr>
          <a:xfrm>
            <a:off x="1259811" y="1612401"/>
            <a:ext cx="4250523" cy="369332"/>
          </a:xfrm>
          <a:prstGeom prst="rect">
            <a:avLst/>
          </a:prstGeom>
          <a:noFill/>
        </p:spPr>
        <p:txBody>
          <a:bodyPr wrap="none" rtlCol="0">
            <a:spAutoFit/>
          </a:bodyPr>
          <a:lstStyle/>
          <a:p>
            <a:r>
              <a:rPr lang="en-GB" dirty="0"/>
              <a:t>“We are going to have to work together”</a:t>
            </a:r>
          </a:p>
        </p:txBody>
      </p:sp>
    </p:spTree>
    <p:extLst>
      <p:ext uri="{BB962C8B-B14F-4D97-AF65-F5344CB8AC3E}">
        <p14:creationId xmlns:p14="http://schemas.microsoft.com/office/powerpoint/2010/main" val="5877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1+#ppt_w/2"/>
                                          </p:val>
                                        </p:tav>
                                        <p:tav tm="100000">
                                          <p:val>
                                            <p:strVal val="#ppt_x"/>
                                          </p:val>
                                        </p:tav>
                                      </p:tavLst>
                                    </p:anim>
                                    <p:anim calcmode="lin" valueType="num">
                                      <p:cBhvr additive="base">
                                        <p:cTn id="36" dur="500" fill="hold"/>
                                        <p:tgtEl>
                                          <p:spTgt spid="64"/>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anim calcmode="lin" valueType="num">
                                      <p:cBhvr>
                                        <p:cTn id="40" dur="500" fill="hold"/>
                                        <p:tgtEl>
                                          <p:spTgt spid="59"/>
                                        </p:tgtEl>
                                        <p:attrNameLst>
                                          <p:attrName>ppt_x</p:attrName>
                                        </p:attrNameLst>
                                      </p:cBhvr>
                                      <p:tavLst>
                                        <p:tav tm="0">
                                          <p:val>
                                            <p:strVal val="#ppt_x"/>
                                          </p:val>
                                        </p:tav>
                                        <p:tav tm="100000">
                                          <p:val>
                                            <p:strVal val="#ppt_x"/>
                                          </p:val>
                                        </p:tav>
                                      </p:tavLst>
                                    </p:anim>
                                    <p:anim calcmode="lin" valueType="num">
                                      <p:cBhvr>
                                        <p:cTn id="4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1500"/>
                            </p:stCondLst>
                            <p:childTnLst>
                              <p:par>
                                <p:cTn id="63" presetID="53" presetClass="entr" presetSubtype="16" fill="hold"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p:cTn id="65" dur="300" fill="hold"/>
                                        <p:tgtEl>
                                          <p:spTgt spid="23"/>
                                        </p:tgtEl>
                                        <p:attrNameLst>
                                          <p:attrName>ppt_w</p:attrName>
                                        </p:attrNameLst>
                                      </p:cBhvr>
                                      <p:tavLst>
                                        <p:tav tm="0">
                                          <p:val>
                                            <p:fltVal val="0"/>
                                          </p:val>
                                        </p:tav>
                                        <p:tav tm="100000">
                                          <p:val>
                                            <p:strVal val="#ppt_w"/>
                                          </p:val>
                                        </p:tav>
                                      </p:tavLst>
                                    </p:anim>
                                    <p:anim calcmode="lin" valueType="num">
                                      <p:cBhvr>
                                        <p:cTn id="66" dur="300" fill="hold"/>
                                        <p:tgtEl>
                                          <p:spTgt spid="23"/>
                                        </p:tgtEl>
                                        <p:attrNameLst>
                                          <p:attrName>ppt_h</p:attrName>
                                        </p:attrNameLst>
                                      </p:cBhvr>
                                      <p:tavLst>
                                        <p:tav tm="0">
                                          <p:val>
                                            <p:fltVal val="0"/>
                                          </p:val>
                                        </p:tav>
                                        <p:tav tm="100000">
                                          <p:val>
                                            <p:strVal val="#ppt_h"/>
                                          </p:val>
                                        </p:tav>
                                      </p:tavLst>
                                    </p:anim>
                                    <p:animEffect transition="in" filter="fade">
                                      <p:cBhvr>
                                        <p:cTn id="67" dur="300"/>
                                        <p:tgtEl>
                                          <p:spTgt spid="2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6" presetClass="emph" presetSubtype="0" autoRev="1" fill="hold" nodeType="withEffect">
                                  <p:stCondLst>
                                    <p:cond delay="250"/>
                                  </p:stCondLst>
                                  <p:childTnLst>
                                    <p:animScale>
                                      <p:cBhvr>
                                        <p:cTn id="72" dur="100" fill="hold"/>
                                        <p:tgtEl>
                                          <p:spTgt spid="23"/>
                                        </p:tgtEl>
                                      </p:cBhvr>
                                      <p:by x="110000" y="110000"/>
                                    </p:animScale>
                                  </p:childTnLst>
                                </p:cTn>
                              </p:par>
                            </p:childTnLst>
                          </p:cTn>
                        </p:par>
                        <p:par>
                          <p:cTn id="73" fill="hold">
                            <p:stCondLst>
                              <p:cond delay="2300"/>
                            </p:stCondLst>
                            <p:childTnLst>
                              <p:par>
                                <p:cTn id="74" presetID="1"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9" grpId="0" animBg="1"/>
      <p:bldP spid="4" grpId="0" animBg="1"/>
      <p:bldP spid="60" grpId="0" animBg="1"/>
      <p:bldP spid="12" grpId="0" animBg="1"/>
      <p:bldP spid="22" grpId="0"/>
      <p:bldP spid="7" grpId="0"/>
      <p:bldP spid="18" grpId="0"/>
      <p:bldP spid="62" grpId="0" animBg="1"/>
      <p:bldP spid="64" grpId="0" animBg="1"/>
      <p:bldP spid="33"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33" name="Group 1032"/>
          <p:cNvGrpSpPr/>
          <p:nvPr/>
        </p:nvGrpSpPr>
        <p:grpSpPr>
          <a:xfrm>
            <a:off x="3282868" y="1747261"/>
            <a:ext cx="5405519" cy="1959552"/>
            <a:chOff x="3282868" y="1747261"/>
            <a:chExt cx="5405519" cy="1959552"/>
          </a:xfrm>
        </p:grpSpPr>
        <p:sp>
          <p:nvSpPr>
            <p:cNvPr id="12" name="TextBox 11"/>
            <p:cNvSpPr txBox="1"/>
            <p:nvPr/>
          </p:nvSpPr>
          <p:spPr>
            <a:xfrm>
              <a:off x="3282868" y="1747261"/>
              <a:ext cx="5405519" cy="1959552"/>
            </a:xfrm>
            <a:prstGeom prst="rect">
              <a:avLst/>
            </a:prstGeom>
            <a:solidFill>
              <a:schemeClr val="bg1"/>
            </a:solidFill>
            <a:ln w="28575">
              <a:solidFill>
                <a:schemeClr val="accent2"/>
              </a:solidFill>
            </a:ln>
          </p:spPr>
          <p:txBody>
            <a:bodyPr wrap="square" rtlCol="0">
              <a:noAutofit/>
            </a:bodyPr>
            <a:lstStyle/>
            <a:p>
              <a:r>
                <a:rPr lang="en-GB" sz="1400" dirty="0">
                  <a:solidFill>
                    <a:schemeClr val="accent2"/>
                  </a:solidFill>
                </a:rPr>
                <a:t>MANY TEAMS…</a:t>
              </a:r>
            </a:p>
          </p:txBody>
        </p:sp>
        <p:grpSp>
          <p:nvGrpSpPr>
            <p:cNvPr id="27" name="Group 26"/>
            <p:cNvGrpSpPr/>
            <p:nvPr/>
          </p:nvGrpSpPr>
          <p:grpSpPr>
            <a:xfrm>
              <a:off x="3397984" y="1978036"/>
              <a:ext cx="5166252" cy="1610343"/>
              <a:chOff x="3397984" y="1978036"/>
              <a:chExt cx="5166252" cy="1610343"/>
            </a:xfrm>
          </p:grpSpPr>
          <p:sp>
            <p:nvSpPr>
              <p:cNvPr id="13" name="Oval 12"/>
              <p:cNvSpPr/>
              <p:nvPr/>
            </p:nvSpPr>
            <p:spPr>
              <a:xfrm>
                <a:off x="4716000" y="2201050"/>
                <a:ext cx="720000" cy="720000"/>
              </a:xfrm>
              <a:prstGeom prst="ellipse">
                <a:avLst/>
              </a:prstGeom>
              <a:solidFill>
                <a:schemeClr val="bg1"/>
              </a:solid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UI agency</a:t>
                </a:r>
              </a:p>
            </p:txBody>
          </p:sp>
          <p:sp>
            <p:nvSpPr>
              <p:cNvPr id="15" name="Oval 14"/>
              <p:cNvSpPr/>
              <p:nvPr/>
            </p:nvSpPr>
            <p:spPr>
              <a:xfrm>
                <a:off x="6316329" y="1978036"/>
                <a:ext cx="1080000" cy="1080000"/>
              </a:xfrm>
              <a:prstGeom prst="ellipse">
                <a:avLst/>
              </a:prstGeom>
              <a:solidFill>
                <a:schemeClr val="bg1"/>
              </a:solid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Traditional operations</a:t>
                </a:r>
              </a:p>
            </p:txBody>
          </p:sp>
          <p:sp>
            <p:nvSpPr>
              <p:cNvPr id="16" name="Oval 15"/>
              <p:cNvSpPr/>
              <p:nvPr/>
            </p:nvSpPr>
            <p:spPr>
              <a:xfrm>
                <a:off x="4068000" y="2580379"/>
                <a:ext cx="1008000" cy="1008000"/>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“Legacy System” owner</a:t>
                </a:r>
              </a:p>
            </p:txBody>
          </p:sp>
          <p:sp>
            <p:nvSpPr>
              <p:cNvPr id="17" name="Oval 16"/>
              <p:cNvSpPr/>
              <p:nvPr/>
            </p:nvSpPr>
            <p:spPr>
              <a:xfrm>
                <a:off x="5786524" y="2274225"/>
                <a:ext cx="648000" cy="648000"/>
              </a:xfrm>
              <a:prstGeom prst="ellipse">
                <a:avLst/>
              </a:prstGeom>
              <a:solidFill>
                <a:schemeClr val="bg1"/>
              </a:solid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Mobile partners</a:t>
                </a:r>
              </a:p>
            </p:txBody>
          </p:sp>
          <p:sp>
            <p:nvSpPr>
              <p:cNvPr id="18" name="Oval 17"/>
              <p:cNvSpPr/>
              <p:nvPr/>
            </p:nvSpPr>
            <p:spPr>
              <a:xfrm>
                <a:off x="3397984" y="2184379"/>
                <a:ext cx="900000" cy="900000"/>
              </a:xfrm>
              <a:prstGeom prst="ellipse">
                <a:avLst/>
              </a:prstGeom>
              <a:solidFill>
                <a:schemeClr val="bg1"/>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ERP owner</a:t>
                </a:r>
              </a:p>
            </p:txBody>
          </p:sp>
          <p:sp>
            <p:nvSpPr>
              <p:cNvPr id="19" name="Oval 18"/>
              <p:cNvSpPr/>
              <p:nvPr/>
            </p:nvSpPr>
            <p:spPr>
              <a:xfrm>
                <a:off x="6276778" y="2724379"/>
                <a:ext cx="864000" cy="864000"/>
              </a:xfrm>
              <a:prstGeom prst="ellipse">
                <a:avLst/>
              </a:prstGeom>
              <a:solidFill>
                <a:schemeClr val="bg1"/>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CMS vendor</a:t>
                </a:r>
              </a:p>
            </p:txBody>
          </p:sp>
          <p:sp>
            <p:nvSpPr>
              <p:cNvPr id="20" name="Oval 19"/>
              <p:cNvSpPr/>
              <p:nvPr/>
            </p:nvSpPr>
            <p:spPr>
              <a:xfrm>
                <a:off x="5187318" y="2593059"/>
                <a:ext cx="792000" cy="792000"/>
              </a:xfrm>
              <a:prstGeom prst="ellipse">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CRM owner</a:t>
                </a:r>
              </a:p>
            </p:txBody>
          </p:sp>
          <p:sp>
            <p:nvSpPr>
              <p:cNvPr id="21" name="Oval 20"/>
              <p:cNvSpPr/>
              <p:nvPr/>
            </p:nvSpPr>
            <p:spPr>
              <a:xfrm>
                <a:off x="7520236" y="2544379"/>
                <a:ext cx="1044000" cy="1044000"/>
              </a:xfrm>
              <a:prstGeom prst="ellipse">
                <a:avLst/>
              </a:prstGeom>
              <a:solidFill>
                <a:schemeClr val="bg1"/>
              </a:solid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SaaS Operations</a:t>
                </a:r>
              </a:p>
              <a:p>
                <a:pPr algn="ctr"/>
                <a:r>
                  <a:rPr lang="en-GB" sz="800" dirty="0">
                    <a:solidFill>
                      <a:schemeClr val="tx1">
                        <a:lumMod val="75000"/>
                        <a:lumOff val="25000"/>
                      </a:schemeClr>
                    </a:solidFill>
                  </a:rPr>
                  <a:t>(or self-managing teams)</a:t>
                </a:r>
              </a:p>
            </p:txBody>
          </p:sp>
          <p:sp>
            <p:nvSpPr>
              <p:cNvPr id="14" name="Oval 13"/>
              <p:cNvSpPr/>
              <p:nvPr/>
            </p:nvSpPr>
            <p:spPr>
              <a:xfrm>
                <a:off x="7286236" y="2105067"/>
                <a:ext cx="756000" cy="756000"/>
              </a:xfrm>
              <a:prstGeom prst="ellipse">
                <a:avLst/>
              </a:prstGeom>
              <a:solidFill>
                <a:schemeClr val="bg1"/>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lumMod val="75000"/>
                        <a:lumOff val="25000"/>
                      </a:schemeClr>
                    </a:solidFill>
                  </a:rPr>
                  <a:t>Cloud Operations</a:t>
                </a:r>
              </a:p>
              <a:p>
                <a:pPr algn="ctr"/>
                <a:r>
                  <a:rPr lang="en-GB" sz="800" dirty="0">
                    <a:solidFill>
                      <a:schemeClr val="tx1">
                        <a:lumMod val="75000"/>
                        <a:lumOff val="25000"/>
                      </a:schemeClr>
                    </a:solidFill>
                  </a:rPr>
                  <a:t>(or Shadow IT)</a:t>
                </a:r>
              </a:p>
            </p:txBody>
          </p:sp>
        </p:grpSp>
      </p:grpSp>
      <p:sp>
        <p:nvSpPr>
          <p:cNvPr id="3" name="Title 2"/>
          <p:cNvSpPr>
            <a:spLocks noGrp="1"/>
          </p:cNvSpPr>
          <p:nvPr>
            <p:ph type="title"/>
          </p:nvPr>
        </p:nvSpPr>
        <p:spPr/>
        <p:txBody>
          <a:bodyPr/>
          <a:lstStyle/>
          <a:p>
            <a:r>
              <a:rPr lang="en-US" altLang="en-US"/>
              <a:t>What does the DevOps challenge really look like?</a:t>
            </a:r>
            <a:endParaRPr lang="en-US" dirty="0"/>
          </a:p>
        </p:txBody>
      </p:sp>
      <p:sp>
        <p:nvSpPr>
          <p:cNvPr id="4" name="Text Placeholder 3"/>
          <p:cNvSpPr>
            <a:spLocks noGrp="1"/>
          </p:cNvSpPr>
          <p:nvPr>
            <p:ph type="body" sz="quarter" idx="10"/>
          </p:nvPr>
        </p:nvSpPr>
        <p:spPr/>
        <p:txBody>
          <a:bodyPr/>
          <a:lstStyle/>
          <a:p>
            <a:r>
              <a:rPr lang="en-GB" dirty="0"/>
              <a:t>Usually there are way more than just two teams in the mix</a:t>
            </a:r>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25" name="Rectangle 24"/>
          <p:cNvSpPr/>
          <p:nvPr/>
        </p:nvSpPr>
        <p:spPr>
          <a:xfrm>
            <a:off x="455612" y="5516593"/>
            <a:ext cx="8231187" cy="602830"/>
          </a:xfrm>
          <a:prstGeom prst="rect">
            <a:avLst/>
          </a:prstGeom>
          <a:solidFill>
            <a:schemeClr val="accent1"/>
          </a:solidFill>
          <a:ln w="28575">
            <a:solidFill>
              <a:schemeClr val="accent1"/>
            </a:solidFill>
          </a:ln>
        </p:spPr>
        <p:txBody>
          <a:bodyPr wrap="square" tIns="108000" bIns="108000">
            <a:spAutoFit/>
          </a:bodyPr>
          <a:lstStyle/>
          <a:p>
            <a:r>
              <a:rPr lang="en-GB" sz="1400" dirty="0">
                <a:solidFill>
                  <a:schemeClr val="bg1"/>
                </a:solidFill>
              </a:rPr>
              <a:t>DevOps is “…the org structure that lets you release as fast as possible without losing control” </a:t>
            </a:r>
          </a:p>
          <a:p>
            <a:r>
              <a:rPr lang="en-GB" sz="1100" dirty="0">
                <a:solidFill>
                  <a:schemeClr val="bg1"/>
                </a:solidFill>
              </a:rPr>
              <a:t>Markos Rendell</a:t>
            </a:r>
          </a:p>
        </p:txBody>
      </p:sp>
      <p:sp>
        <p:nvSpPr>
          <p:cNvPr id="26" name="Rectangle 25"/>
          <p:cNvSpPr/>
          <p:nvPr/>
        </p:nvSpPr>
        <p:spPr>
          <a:xfrm>
            <a:off x="455613" y="6195626"/>
            <a:ext cx="8232775" cy="138499"/>
          </a:xfrm>
          <a:prstGeom prst="rect">
            <a:avLst/>
          </a:prstGeom>
        </p:spPr>
        <p:txBody>
          <a:bodyPr wrap="square" lIns="0" tIns="0" rIns="0" bIns="0">
            <a:spAutoFit/>
          </a:bodyPr>
          <a:lstStyle/>
          <a:p>
            <a:r>
              <a:rPr lang="en-GB" sz="900" dirty="0">
                <a:hlinkClick r:id="rId3"/>
              </a:rPr>
              <a:t>http://markosrendell.wordpress.com/2014/09/25/paaa-is-great-for-devops-too-treat-your-platform-as-a-product/</a:t>
            </a:r>
            <a:r>
              <a:rPr lang="en-GB" sz="900" dirty="0"/>
              <a:t> </a:t>
            </a:r>
          </a:p>
        </p:txBody>
      </p:sp>
      <p:grpSp>
        <p:nvGrpSpPr>
          <p:cNvPr id="1035" name="Group 1034"/>
          <p:cNvGrpSpPr/>
          <p:nvPr/>
        </p:nvGrpSpPr>
        <p:grpSpPr>
          <a:xfrm>
            <a:off x="3282868" y="3846890"/>
            <a:ext cx="5403931" cy="1556383"/>
            <a:chOff x="3282868" y="3846890"/>
            <a:chExt cx="5403931" cy="1556383"/>
          </a:xfrm>
        </p:grpSpPr>
        <p:sp>
          <p:nvSpPr>
            <p:cNvPr id="29" name="TextBox 28"/>
            <p:cNvSpPr txBox="1"/>
            <p:nvPr/>
          </p:nvSpPr>
          <p:spPr>
            <a:xfrm>
              <a:off x="3282868" y="3846890"/>
              <a:ext cx="5403931" cy="1556383"/>
            </a:xfrm>
            <a:prstGeom prst="rect">
              <a:avLst/>
            </a:prstGeom>
            <a:solidFill>
              <a:schemeClr val="bg1"/>
            </a:solidFill>
            <a:ln w="28575">
              <a:solidFill>
                <a:schemeClr val="accent2"/>
              </a:solidFill>
            </a:ln>
          </p:spPr>
          <p:txBody>
            <a:bodyPr wrap="none" rtlCol="0">
              <a:noAutofit/>
            </a:bodyPr>
            <a:lstStyle/>
            <a:p>
              <a:r>
                <a:rPr lang="en-GB" sz="1400" dirty="0">
                  <a:solidFill>
                    <a:schemeClr val="accent2"/>
                  </a:solidFill>
                </a:rPr>
                <a:t>DCSC-PREFERRED (Product-oriented teams)</a:t>
              </a:r>
            </a:p>
          </p:txBody>
        </p:sp>
        <p:sp>
          <p:nvSpPr>
            <p:cNvPr id="130" name="Oval 129"/>
            <p:cNvSpPr/>
            <p:nvPr/>
          </p:nvSpPr>
          <p:spPr>
            <a:xfrm>
              <a:off x="6551821" y="4221678"/>
              <a:ext cx="995634" cy="995634"/>
            </a:xfrm>
            <a:prstGeom prst="ellipse">
              <a:avLst/>
            </a:prstGeom>
            <a:solidFill>
              <a:schemeClr val="accent2">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grpSp>
          <p:nvGrpSpPr>
            <p:cNvPr id="126" name="Group 125"/>
            <p:cNvGrpSpPr/>
            <p:nvPr/>
          </p:nvGrpSpPr>
          <p:grpSpPr>
            <a:xfrm>
              <a:off x="4470440" y="4269495"/>
              <a:ext cx="900000" cy="900000"/>
              <a:chOff x="4573588" y="4269495"/>
              <a:chExt cx="900000" cy="900000"/>
            </a:xfrm>
          </p:grpSpPr>
          <p:sp>
            <p:nvSpPr>
              <p:cNvPr id="91" name="Oval 90"/>
              <p:cNvSpPr/>
              <p:nvPr/>
            </p:nvSpPr>
            <p:spPr>
              <a:xfrm>
                <a:off x="4573588" y="4269495"/>
                <a:ext cx="900000" cy="9000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sp>
            <p:nvSpPr>
              <p:cNvPr id="90" name="Pie 89"/>
              <p:cNvSpPr/>
              <p:nvPr/>
            </p:nvSpPr>
            <p:spPr>
              <a:xfrm>
                <a:off x="4573588" y="4269495"/>
                <a:ext cx="900000" cy="90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0" name="Oval 49"/>
              <p:cNvSpPr/>
              <p:nvPr/>
            </p:nvSpPr>
            <p:spPr>
              <a:xfrm>
                <a:off x="4573588" y="4269495"/>
                <a:ext cx="900000" cy="900000"/>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rPr>
                  <a:t>Development and Operations Team</a:t>
                </a:r>
              </a:p>
            </p:txBody>
          </p:sp>
          <p:sp>
            <p:nvSpPr>
              <p:cNvPr id="74" name="TextBox 73"/>
              <p:cNvSpPr txBox="1"/>
              <p:nvPr/>
            </p:nvSpPr>
            <p:spPr>
              <a:xfrm>
                <a:off x="4935432" y="4322138"/>
                <a:ext cx="180000" cy="108000"/>
              </a:xfrm>
              <a:prstGeom prst="rect">
                <a:avLst/>
              </a:prstGeom>
              <a:noFill/>
              <a:ln>
                <a:solidFill>
                  <a:schemeClr val="bg1"/>
                </a:solidFill>
              </a:ln>
            </p:spPr>
            <p:txBody>
              <a:bodyPr wrap="square" lIns="0" tIns="0" rIns="0" bIns="0" rtlCol="0" anchor="ctr">
                <a:noAutofit/>
              </a:bodyPr>
              <a:lstStyle/>
              <a:p>
                <a:pPr algn="ctr"/>
                <a:r>
                  <a:rPr lang="en-US" sz="700" dirty="0"/>
                  <a:t>IB</a:t>
                </a:r>
                <a:endParaRPr lang="en-AU" sz="700" dirty="0"/>
              </a:p>
            </p:txBody>
          </p:sp>
        </p:grpSp>
        <p:grpSp>
          <p:nvGrpSpPr>
            <p:cNvPr id="127" name="Group 126"/>
            <p:cNvGrpSpPr/>
            <p:nvPr/>
          </p:nvGrpSpPr>
          <p:grpSpPr>
            <a:xfrm>
              <a:off x="3405842" y="4269495"/>
              <a:ext cx="900000" cy="900000"/>
              <a:chOff x="3671200" y="4269495"/>
              <a:chExt cx="900000" cy="900000"/>
            </a:xfrm>
          </p:grpSpPr>
          <p:sp>
            <p:nvSpPr>
              <p:cNvPr id="92" name="Oval 91"/>
              <p:cNvSpPr/>
              <p:nvPr/>
            </p:nvSpPr>
            <p:spPr>
              <a:xfrm>
                <a:off x="3671200" y="4269495"/>
                <a:ext cx="900000" cy="9000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sp>
            <p:nvSpPr>
              <p:cNvPr id="93" name="Pie 92"/>
              <p:cNvSpPr/>
              <p:nvPr/>
            </p:nvSpPr>
            <p:spPr>
              <a:xfrm>
                <a:off x="3671200" y="4269495"/>
                <a:ext cx="900000" cy="90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4" name="Oval 93"/>
              <p:cNvSpPr/>
              <p:nvPr/>
            </p:nvSpPr>
            <p:spPr>
              <a:xfrm>
                <a:off x="3671200" y="4269495"/>
                <a:ext cx="900000" cy="900000"/>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a:p>
                <a:pPr algn="ctr"/>
                <a:r>
                  <a:rPr lang="en-GB" sz="800" dirty="0">
                    <a:solidFill>
                      <a:schemeClr val="tx1"/>
                    </a:solidFill>
                  </a:rPr>
                  <a:t>Development and Operations Team</a:t>
                </a:r>
              </a:p>
            </p:txBody>
          </p:sp>
          <p:sp>
            <p:nvSpPr>
              <p:cNvPr id="95" name="TextBox 94"/>
              <p:cNvSpPr txBox="1"/>
              <p:nvPr/>
            </p:nvSpPr>
            <p:spPr>
              <a:xfrm>
                <a:off x="3987342" y="4324816"/>
                <a:ext cx="252000" cy="108000"/>
              </a:xfrm>
              <a:prstGeom prst="rect">
                <a:avLst/>
              </a:prstGeom>
              <a:noFill/>
              <a:ln>
                <a:solidFill>
                  <a:schemeClr val="bg1"/>
                </a:solidFill>
              </a:ln>
            </p:spPr>
            <p:txBody>
              <a:bodyPr wrap="square" lIns="0" tIns="0" rIns="0" bIns="0" rtlCol="0" anchor="ctr">
                <a:noAutofit/>
              </a:bodyPr>
              <a:lstStyle/>
              <a:p>
                <a:pPr algn="ctr"/>
                <a:r>
                  <a:rPr lang="en-US" sz="700" dirty="0"/>
                  <a:t>CMS</a:t>
                </a:r>
                <a:endParaRPr lang="en-AU" sz="700" dirty="0"/>
              </a:p>
            </p:txBody>
          </p:sp>
        </p:grpSp>
        <p:grpSp>
          <p:nvGrpSpPr>
            <p:cNvPr id="125" name="Group 124"/>
            <p:cNvGrpSpPr/>
            <p:nvPr/>
          </p:nvGrpSpPr>
          <p:grpSpPr>
            <a:xfrm>
              <a:off x="5535039" y="4269495"/>
              <a:ext cx="900000" cy="900000"/>
              <a:chOff x="5505046" y="4269495"/>
              <a:chExt cx="900000" cy="900000"/>
            </a:xfrm>
          </p:grpSpPr>
          <p:sp>
            <p:nvSpPr>
              <p:cNvPr id="98" name="Oval 97"/>
              <p:cNvSpPr/>
              <p:nvPr/>
            </p:nvSpPr>
            <p:spPr>
              <a:xfrm>
                <a:off x="5505046" y="4269495"/>
                <a:ext cx="900000" cy="9000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sp>
            <p:nvSpPr>
              <p:cNvPr id="99" name="Pie 98"/>
              <p:cNvSpPr/>
              <p:nvPr/>
            </p:nvSpPr>
            <p:spPr>
              <a:xfrm>
                <a:off x="5505046" y="4269495"/>
                <a:ext cx="900000" cy="90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0" name="Oval 99"/>
              <p:cNvSpPr/>
              <p:nvPr/>
            </p:nvSpPr>
            <p:spPr>
              <a:xfrm>
                <a:off x="5505046" y="4269495"/>
                <a:ext cx="900000" cy="900000"/>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a:p>
                <a:pPr algn="ctr"/>
                <a:r>
                  <a:rPr lang="en-GB" sz="800" dirty="0">
                    <a:solidFill>
                      <a:schemeClr val="tx1"/>
                    </a:solidFill>
                  </a:rPr>
                  <a:t>Development and Operations Team</a:t>
                </a:r>
              </a:p>
            </p:txBody>
          </p:sp>
          <p:sp>
            <p:nvSpPr>
              <p:cNvPr id="101" name="TextBox 100"/>
              <p:cNvSpPr txBox="1"/>
              <p:nvPr/>
            </p:nvSpPr>
            <p:spPr>
              <a:xfrm>
                <a:off x="5756531" y="4376138"/>
                <a:ext cx="442717" cy="108000"/>
              </a:xfrm>
              <a:prstGeom prst="rect">
                <a:avLst/>
              </a:prstGeom>
              <a:noFill/>
              <a:ln>
                <a:solidFill>
                  <a:schemeClr val="bg1"/>
                </a:solidFill>
              </a:ln>
            </p:spPr>
            <p:txBody>
              <a:bodyPr wrap="square" lIns="0" tIns="0" rIns="0" bIns="0" rtlCol="0" anchor="ctr">
                <a:noAutofit/>
              </a:bodyPr>
              <a:lstStyle/>
              <a:p>
                <a:pPr algn="ctr"/>
                <a:r>
                  <a:rPr lang="en-US" sz="700" dirty="0"/>
                  <a:t>Site</a:t>
                </a:r>
                <a:endParaRPr lang="en-AU" sz="700" dirty="0"/>
              </a:p>
            </p:txBody>
          </p:sp>
        </p:grpSp>
        <p:grpSp>
          <p:nvGrpSpPr>
            <p:cNvPr id="124" name="Group 123"/>
            <p:cNvGrpSpPr/>
            <p:nvPr/>
          </p:nvGrpSpPr>
          <p:grpSpPr>
            <a:xfrm>
              <a:off x="6599638" y="4269495"/>
              <a:ext cx="900000" cy="900000"/>
              <a:chOff x="6434524" y="4269495"/>
              <a:chExt cx="900000" cy="900000"/>
            </a:xfrm>
          </p:grpSpPr>
          <p:sp>
            <p:nvSpPr>
              <p:cNvPr id="103" name="Oval 102"/>
              <p:cNvSpPr/>
              <p:nvPr/>
            </p:nvSpPr>
            <p:spPr>
              <a:xfrm>
                <a:off x="6434524" y="4269495"/>
                <a:ext cx="900000" cy="900000"/>
              </a:xfrm>
              <a:prstGeom prst="ellipse">
                <a:avLst/>
              </a:prstGeom>
              <a:solidFill>
                <a:schemeClr val="accent4"/>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sp>
            <p:nvSpPr>
              <p:cNvPr id="104" name="Pie 103"/>
              <p:cNvSpPr/>
              <p:nvPr/>
            </p:nvSpPr>
            <p:spPr>
              <a:xfrm>
                <a:off x="6434524" y="4269495"/>
                <a:ext cx="900000" cy="90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5" name="Oval 104"/>
              <p:cNvSpPr/>
              <p:nvPr/>
            </p:nvSpPr>
            <p:spPr>
              <a:xfrm>
                <a:off x="6434524" y="4269495"/>
                <a:ext cx="900000" cy="900000"/>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rPr>
                  <a:t>Development and Operations Team</a:t>
                </a:r>
              </a:p>
              <a:p>
                <a:pPr algn="ctr"/>
                <a:endParaRPr lang="en-GB" sz="800" dirty="0">
                  <a:solidFill>
                    <a:schemeClr val="tx1"/>
                  </a:solidFill>
                </a:endParaRPr>
              </a:p>
            </p:txBody>
          </p:sp>
          <p:sp>
            <p:nvSpPr>
              <p:cNvPr id="107" name="TextBox 106"/>
              <p:cNvSpPr txBox="1"/>
              <p:nvPr/>
            </p:nvSpPr>
            <p:spPr>
              <a:xfrm>
                <a:off x="6527030" y="4943016"/>
                <a:ext cx="288000" cy="108000"/>
              </a:xfrm>
              <a:prstGeom prst="rect">
                <a:avLst/>
              </a:prstGeom>
              <a:noFill/>
              <a:ln>
                <a:solidFill>
                  <a:schemeClr val="bg1"/>
                </a:solidFill>
              </a:ln>
            </p:spPr>
            <p:txBody>
              <a:bodyPr wrap="square" lIns="0" tIns="0" rIns="0" bIns="0" rtlCol="0" anchor="ctr">
                <a:noAutofit/>
              </a:bodyPr>
              <a:lstStyle/>
              <a:p>
                <a:pPr algn="ctr"/>
                <a:r>
                  <a:rPr lang="en-US" sz="700" dirty="0"/>
                  <a:t>Tools</a:t>
                </a:r>
                <a:endParaRPr lang="en-AU" sz="700" dirty="0"/>
              </a:p>
            </p:txBody>
          </p:sp>
          <p:sp>
            <p:nvSpPr>
              <p:cNvPr id="108" name="TextBox 107"/>
              <p:cNvSpPr txBox="1"/>
              <p:nvPr/>
            </p:nvSpPr>
            <p:spPr>
              <a:xfrm>
                <a:off x="6846019" y="4943016"/>
                <a:ext cx="396000" cy="108000"/>
              </a:xfrm>
              <a:prstGeom prst="rect">
                <a:avLst/>
              </a:prstGeom>
              <a:noFill/>
              <a:ln>
                <a:solidFill>
                  <a:schemeClr val="bg1"/>
                </a:solidFill>
              </a:ln>
            </p:spPr>
            <p:txBody>
              <a:bodyPr wrap="square" lIns="0" tIns="0" rIns="0" bIns="0" rtlCol="0" anchor="ctr">
                <a:noAutofit/>
              </a:bodyPr>
              <a:lstStyle/>
              <a:p>
                <a:pPr algn="ctr"/>
                <a:r>
                  <a:rPr lang="en-US" sz="700" dirty="0"/>
                  <a:t>Platform</a:t>
                </a:r>
                <a:endParaRPr lang="en-AU" sz="700" dirty="0"/>
              </a:p>
            </p:txBody>
          </p:sp>
        </p:grpSp>
        <p:grpSp>
          <p:nvGrpSpPr>
            <p:cNvPr id="123" name="Group 122"/>
            <p:cNvGrpSpPr/>
            <p:nvPr/>
          </p:nvGrpSpPr>
          <p:grpSpPr>
            <a:xfrm>
              <a:off x="7664236" y="4269495"/>
              <a:ext cx="900000" cy="900000"/>
              <a:chOff x="7387435" y="4269495"/>
              <a:chExt cx="900000" cy="900000"/>
            </a:xfrm>
          </p:grpSpPr>
          <p:grpSp>
            <p:nvGrpSpPr>
              <p:cNvPr id="116" name="Group 115"/>
              <p:cNvGrpSpPr/>
              <p:nvPr/>
            </p:nvGrpSpPr>
            <p:grpSpPr>
              <a:xfrm>
                <a:off x="7387435" y="4269495"/>
                <a:ext cx="900000" cy="900000"/>
                <a:chOff x="8910806" y="3682876"/>
                <a:chExt cx="900000" cy="900000"/>
              </a:xfrm>
            </p:grpSpPr>
            <p:sp>
              <p:nvSpPr>
                <p:cNvPr id="117" name="Oval 116"/>
                <p:cNvSpPr/>
                <p:nvPr/>
              </p:nvSpPr>
              <p:spPr>
                <a:xfrm>
                  <a:off x="8910806" y="3682876"/>
                  <a:ext cx="900000" cy="9000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800" dirty="0">
                    <a:solidFill>
                      <a:schemeClr val="tx1">
                        <a:lumMod val="75000"/>
                        <a:lumOff val="25000"/>
                      </a:schemeClr>
                    </a:solidFill>
                  </a:endParaRPr>
                </a:p>
              </p:txBody>
            </p:sp>
            <p:sp>
              <p:nvSpPr>
                <p:cNvPr id="118" name="Pie 117"/>
                <p:cNvSpPr/>
                <p:nvPr/>
              </p:nvSpPr>
              <p:spPr>
                <a:xfrm>
                  <a:off x="8910806" y="3682876"/>
                  <a:ext cx="900000" cy="90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9" name="Oval 118"/>
                <p:cNvSpPr/>
                <p:nvPr/>
              </p:nvSpPr>
              <p:spPr>
                <a:xfrm>
                  <a:off x="8910806" y="3682876"/>
                  <a:ext cx="900000" cy="900000"/>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rPr>
                    <a:t>Development and Operations Team</a:t>
                  </a:r>
                </a:p>
              </p:txBody>
            </p:sp>
          </p:grpSp>
          <p:sp>
            <p:nvSpPr>
              <p:cNvPr id="120" name="TextBox 119"/>
              <p:cNvSpPr txBox="1"/>
              <p:nvPr/>
            </p:nvSpPr>
            <p:spPr>
              <a:xfrm>
                <a:off x="7665227" y="4324816"/>
                <a:ext cx="345302" cy="105322"/>
              </a:xfrm>
              <a:prstGeom prst="rect">
                <a:avLst/>
              </a:prstGeom>
              <a:noFill/>
              <a:ln>
                <a:solidFill>
                  <a:schemeClr val="bg1"/>
                </a:solidFill>
              </a:ln>
            </p:spPr>
            <p:txBody>
              <a:bodyPr wrap="square" lIns="0" tIns="0" rIns="0" bIns="0" rtlCol="0" anchor="ctr">
                <a:noAutofit/>
              </a:bodyPr>
              <a:lstStyle/>
              <a:p>
                <a:pPr algn="ctr"/>
                <a:r>
                  <a:rPr lang="en-US" sz="700" dirty="0"/>
                  <a:t>PIM</a:t>
                </a:r>
                <a:endParaRPr lang="en-AU" sz="700" dirty="0"/>
              </a:p>
            </p:txBody>
          </p:sp>
        </p:grpSp>
      </p:grpSp>
      <p:grpSp>
        <p:nvGrpSpPr>
          <p:cNvPr id="1032" name="Group 1031"/>
          <p:cNvGrpSpPr/>
          <p:nvPr/>
        </p:nvGrpSpPr>
        <p:grpSpPr>
          <a:xfrm>
            <a:off x="470727" y="1747261"/>
            <a:ext cx="2665438" cy="1959552"/>
            <a:chOff x="470727" y="1747261"/>
            <a:chExt cx="2665438" cy="1959552"/>
          </a:xfrm>
        </p:grpSpPr>
        <p:sp>
          <p:nvSpPr>
            <p:cNvPr id="9" name="TextBox 8"/>
            <p:cNvSpPr txBox="1"/>
            <p:nvPr/>
          </p:nvSpPr>
          <p:spPr>
            <a:xfrm>
              <a:off x="470727" y="1747261"/>
              <a:ext cx="2665438" cy="1959552"/>
            </a:xfrm>
            <a:prstGeom prst="rect">
              <a:avLst/>
            </a:prstGeom>
            <a:solidFill>
              <a:schemeClr val="bg1"/>
            </a:solidFill>
            <a:ln w="28575">
              <a:solidFill>
                <a:schemeClr val="accent2"/>
              </a:solidFill>
            </a:ln>
          </p:spPr>
          <p:txBody>
            <a:bodyPr wrap="none" rtlCol="0">
              <a:noAutofit/>
            </a:bodyPr>
            <a:lstStyle/>
            <a:p>
              <a:r>
                <a:rPr lang="en-GB" sz="1400" dirty="0">
                  <a:solidFill>
                    <a:schemeClr val="accent2"/>
                  </a:solidFill>
                </a:rPr>
                <a:t>TRADITIONAL</a:t>
              </a:r>
            </a:p>
          </p:txBody>
        </p:sp>
        <p:grpSp>
          <p:nvGrpSpPr>
            <p:cNvPr id="1031" name="Group 1030"/>
            <p:cNvGrpSpPr/>
            <p:nvPr/>
          </p:nvGrpSpPr>
          <p:grpSpPr>
            <a:xfrm>
              <a:off x="542708" y="2192930"/>
              <a:ext cx="2520000" cy="1173600"/>
              <a:chOff x="542708" y="2192930"/>
              <a:chExt cx="2520000" cy="1173600"/>
            </a:xfrm>
          </p:grpSpPr>
          <p:sp>
            <p:nvSpPr>
              <p:cNvPr id="6" name="Oval 5"/>
              <p:cNvSpPr/>
              <p:nvPr/>
            </p:nvSpPr>
            <p:spPr>
              <a:xfrm>
                <a:off x="542708" y="2192930"/>
                <a:ext cx="1173883" cy="117360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dirty="0">
                    <a:solidFill>
                      <a:schemeClr val="tx1"/>
                    </a:solidFill>
                  </a:rPr>
                  <a:t>Development Team</a:t>
                </a:r>
                <a:endParaRPr lang="en-AU" sz="1000" dirty="0">
                  <a:solidFill>
                    <a:schemeClr val="tx1"/>
                  </a:solidFill>
                </a:endParaRPr>
              </a:p>
            </p:txBody>
          </p:sp>
          <p:grpSp>
            <p:nvGrpSpPr>
              <p:cNvPr id="22" name="Group 21"/>
              <p:cNvGrpSpPr/>
              <p:nvPr/>
            </p:nvGrpSpPr>
            <p:grpSpPr>
              <a:xfrm>
                <a:off x="685863" y="2463141"/>
                <a:ext cx="887574" cy="126000"/>
                <a:chOff x="772471" y="3525055"/>
                <a:chExt cx="925467" cy="126000"/>
              </a:xfrm>
            </p:grpSpPr>
            <p:sp>
              <p:nvSpPr>
                <p:cNvPr id="7" name="TextBox 6"/>
                <p:cNvSpPr txBox="1"/>
                <p:nvPr/>
              </p:nvSpPr>
              <p:spPr>
                <a:xfrm>
                  <a:off x="772471"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CMS</a:t>
                  </a:r>
                  <a:endParaRPr lang="en-AU" sz="800" dirty="0"/>
                </a:p>
              </p:txBody>
            </p:sp>
            <p:sp>
              <p:nvSpPr>
                <p:cNvPr id="36" name="TextBox 35"/>
                <p:cNvSpPr txBox="1"/>
                <p:nvPr/>
              </p:nvSpPr>
              <p:spPr>
                <a:xfrm>
                  <a:off x="1091205"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Site</a:t>
                  </a:r>
                  <a:endParaRPr lang="en-AU" sz="800" dirty="0"/>
                </a:p>
              </p:txBody>
            </p:sp>
            <p:sp>
              <p:nvSpPr>
                <p:cNvPr id="37" name="TextBox 36"/>
                <p:cNvSpPr txBox="1"/>
                <p:nvPr/>
              </p:nvSpPr>
              <p:spPr>
                <a:xfrm>
                  <a:off x="1409938"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IB</a:t>
                  </a:r>
                  <a:endParaRPr lang="en-AU" sz="800" dirty="0"/>
                </a:p>
              </p:txBody>
            </p:sp>
          </p:grpSp>
          <p:grpSp>
            <p:nvGrpSpPr>
              <p:cNvPr id="11" name="Group 10"/>
              <p:cNvGrpSpPr/>
              <p:nvPr/>
            </p:nvGrpSpPr>
            <p:grpSpPr>
              <a:xfrm>
                <a:off x="685863" y="2945136"/>
                <a:ext cx="887574" cy="127373"/>
                <a:chOff x="769962" y="3991859"/>
                <a:chExt cx="925467" cy="127373"/>
              </a:xfrm>
            </p:grpSpPr>
            <p:sp>
              <p:nvSpPr>
                <p:cNvPr id="38" name="TextBox 37"/>
                <p:cNvSpPr txBox="1"/>
                <p:nvPr/>
              </p:nvSpPr>
              <p:spPr>
                <a:xfrm>
                  <a:off x="769962" y="3991859"/>
                  <a:ext cx="288000" cy="126000"/>
                </a:xfrm>
                <a:prstGeom prst="rect">
                  <a:avLst/>
                </a:prstGeom>
                <a:noFill/>
                <a:ln>
                  <a:solidFill>
                    <a:schemeClr val="bg1"/>
                  </a:solidFill>
                </a:ln>
              </p:spPr>
              <p:txBody>
                <a:bodyPr wrap="square" lIns="0" tIns="0" rIns="0" bIns="0" rtlCol="0" anchor="ctr">
                  <a:noAutofit/>
                </a:bodyPr>
                <a:lstStyle/>
                <a:p>
                  <a:pPr algn="ctr"/>
                  <a:r>
                    <a:rPr lang="en-US" sz="800" dirty="0"/>
                    <a:t>Tools</a:t>
                  </a:r>
                  <a:endParaRPr lang="en-AU" sz="800" dirty="0"/>
                </a:p>
              </p:txBody>
            </p:sp>
            <p:sp>
              <p:nvSpPr>
                <p:cNvPr id="39" name="TextBox 38"/>
                <p:cNvSpPr txBox="1"/>
                <p:nvPr/>
              </p:nvSpPr>
              <p:spPr>
                <a:xfrm>
                  <a:off x="1088695" y="3993232"/>
                  <a:ext cx="288000" cy="126000"/>
                </a:xfrm>
                <a:prstGeom prst="rect">
                  <a:avLst/>
                </a:prstGeom>
                <a:noFill/>
                <a:ln>
                  <a:solidFill>
                    <a:schemeClr val="bg1"/>
                  </a:solidFill>
                </a:ln>
              </p:spPr>
              <p:txBody>
                <a:bodyPr wrap="square" lIns="0" tIns="0" rIns="0" bIns="0" rtlCol="0" anchor="ctr">
                  <a:noAutofit/>
                </a:bodyPr>
                <a:lstStyle/>
                <a:p>
                  <a:pPr algn="ctr"/>
                  <a:r>
                    <a:rPr lang="en-US" sz="800" dirty="0"/>
                    <a:t>PIM</a:t>
                  </a:r>
                  <a:endParaRPr lang="en-AU" sz="800" dirty="0"/>
                </a:p>
              </p:txBody>
            </p:sp>
            <p:sp>
              <p:nvSpPr>
                <p:cNvPr id="40" name="TextBox 39"/>
                <p:cNvSpPr txBox="1"/>
                <p:nvPr/>
              </p:nvSpPr>
              <p:spPr>
                <a:xfrm>
                  <a:off x="1407429" y="3991859"/>
                  <a:ext cx="288000" cy="126000"/>
                </a:xfrm>
                <a:prstGeom prst="rect">
                  <a:avLst/>
                </a:prstGeom>
                <a:noFill/>
                <a:ln>
                  <a:solidFill>
                    <a:schemeClr val="bg1"/>
                  </a:solidFill>
                </a:ln>
              </p:spPr>
              <p:txBody>
                <a:bodyPr wrap="square" lIns="0" tIns="0" rIns="0" bIns="0" rtlCol="0" anchor="ctr">
                  <a:noAutofit/>
                </a:bodyPr>
                <a:lstStyle/>
                <a:p>
                  <a:pPr algn="ctr"/>
                  <a:r>
                    <a:rPr lang="en-US" sz="800" dirty="0"/>
                    <a:t>DB</a:t>
                  </a:r>
                  <a:endParaRPr lang="en-AU" sz="800" dirty="0"/>
                </a:p>
              </p:txBody>
            </p:sp>
          </p:grpSp>
          <p:sp>
            <p:nvSpPr>
              <p:cNvPr id="34" name="Oval 33"/>
              <p:cNvSpPr/>
              <p:nvPr/>
            </p:nvSpPr>
            <p:spPr>
              <a:xfrm>
                <a:off x="1888825" y="2192930"/>
                <a:ext cx="1173883" cy="11736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dirty="0">
                    <a:solidFill>
                      <a:schemeClr val="tx1"/>
                    </a:solidFill>
                  </a:rPr>
                  <a:t>Operations Team</a:t>
                </a:r>
                <a:endParaRPr lang="en-AU" sz="1000" dirty="0">
                  <a:solidFill>
                    <a:schemeClr val="tx1"/>
                  </a:solidFill>
                </a:endParaRPr>
              </a:p>
            </p:txBody>
          </p:sp>
          <p:grpSp>
            <p:nvGrpSpPr>
              <p:cNvPr id="41" name="Group 40"/>
              <p:cNvGrpSpPr/>
              <p:nvPr/>
            </p:nvGrpSpPr>
            <p:grpSpPr>
              <a:xfrm>
                <a:off x="2031980" y="2463141"/>
                <a:ext cx="887574" cy="126000"/>
                <a:chOff x="772471" y="3525055"/>
                <a:chExt cx="925467" cy="126000"/>
              </a:xfrm>
            </p:grpSpPr>
            <p:sp>
              <p:nvSpPr>
                <p:cNvPr id="42" name="TextBox 41"/>
                <p:cNvSpPr txBox="1"/>
                <p:nvPr/>
              </p:nvSpPr>
              <p:spPr>
                <a:xfrm>
                  <a:off x="772471"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CMS</a:t>
                  </a:r>
                  <a:endParaRPr lang="en-AU" sz="800" dirty="0"/>
                </a:p>
              </p:txBody>
            </p:sp>
            <p:sp>
              <p:nvSpPr>
                <p:cNvPr id="43" name="TextBox 42"/>
                <p:cNvSpPr txBox="1"/>
                <p:nvPr/>
              </p:nvSpPr>
              <p:spPr>
                <a:xfrm>
                  <a:off x="1091205"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Site</a:t>
                  </a:r>
                  <a:endParaRPr lang="en-AU" sz="800" dirty="0"/>
                </a:p>
              </p:txBody>
            </p:sp>
            <p:sp>
              <p:nvSpPr>
                <p:cNvPr id="44" name="TextBox 43"/>
                <p:cNvSpPr txBox="1"/>
                <p:nvPr/>
              </p:nvSpPr>
              <p:spPr>
                <a:xfrm>
                  <a:off x="1409938"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IB</a:t>
                  </a:r>
                  <a:endParaRPr lang="en-AU" sz="800" dirty="0"/>
                </a:p>
              </p:txBody>
            </p:sp>
          </p:grpSp>
          <p:grpSp>
            <p:nvGrpSpPr>
              <p:cNvPr id="45" name="Group 44"/>
              <p:cNvGrpSpPr/>
              <p:nvPr/>
            </p:nvGrpSpPr>
            <p:grpSpPr>
              <a:xfrm>
                <a:off x="2031980" y="2945136"/>
                <a:ext cx="887574" cy="285596"/>
                <a:chOff x="772471" y="3525055"/>
                <a:chExt cx="925467" cy="285596"/>
              </a:xfrm>
            </p:grpSpPr>
            <p:sp>
              <p:nvSpPr>
                <p:cNvPr id="46" name="TextBox 45"/>
                <p:cNvSpPr txBox="1"/>
                <p:nvPr/>
              </p:nvSpPr>
              <p:spPr>
                <a:xfrm>
                  <a:off x="772471"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Tools</a:t>
                  </a:r>
                  <a:endParaRPr lang="en-AU" sz="800" dirty="0"/>
                </a:p>
              </p:txBody>
            </p:sp>
            <p:sp>
              <p:nvSpPr>
                <p:cNvPr id="47" name="TextBox 46"/>
                <p:cNvSpPr txBox="1"/>
                <p:nvPr/>
              </p:nvSpPr>
              <p:spPr>
                <a:xfrm>
                  <a:off x="1091205"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PIM</a:t>
                  </a:r>
                  <a:endParaRPr lang="en-AU" sz="800" dirty="0"/>
                </a:p>
              </p:txBody>
            </p:sp>
            <p:sp>
              <p:nvSpPr>
                <p:cNvPr id="48" name="TextBox 47"/>
                <p:cNvSpPr txBox="1"/>
                <p:nvPr/>
              </p:nvSpPr>
              <p:spPr>
                <a:xfrm>
                  <a:off x="1409938"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DB</a:t>
                  </a:r>
                  <a:endParaRPr lang="en-AU" sz="800" dirty="0"/>
                </a:p>
              </p:txBody>
            </p:sp>
            <p:sp>
              <p:nvSpPr>
                <p:cNvPr id="49" name="TextBox 48"/>
                <p:cNvSpPr txBox="1"/>
                <p:nvPr/>
              </p:nvSpPr>
              <p:spPr>
                <a:xfrm>
                  <a:off x="1020459" y="3684651"/>
                  <a:ext cx="396000" cy="126000"/>
                </a:xfrm>
                <a:prstGeom prst="rect">
                  <a:avLst/>
                </a:prstGeom>
                <a:noFill/>
                <a:ln>
                  <a:solidFill>
                    <a:schemeClr val="bg1"/>
                  </a:solidFill>
                </a:ln>
              </p:spPr>
              <p:txBody>
                <a:bodyPr wrap="square" lIns="0" tIns="0" rIns="0" bIns="0" rtlCol="0" anchor="ctr">
                  <a:noAutofit/>
                </a:bodyPr>
                <a:lstStyle/>
                <a:p>
                  <a:pPr algn="ctr"/>
                  <a:r>
                    <a:rPr lang="en-US" sz="800" dirty="0"/>
                    <a:t>Platform</a:t>
                  </a:r>
                  <a:endParaRPr lang="en-AU" sz="800" dirty="0"/>
                </a:p>
              </p:txBody>
            </p:sp>
          </p:grpSp>
          <p:grpSp>
            <p:nvGrpSpPr>
              <p:cNvPr id="1029" name="Group 1028"/>
              <p:cNvGrpSpPr/>
              <p:nvPr/>
            </p:nvGrpSpPr>
            <p:grpSpPr>
              <a:xfrm>
                <a:off x="1629017" y="2251936"/>
                <a:ext cx="349905" cy="1082237"/>
                <a:chOff x="1675395" y="2251936"/>
                <a:chExt cx="364844" cy="1082237"/>
              </a:xfrm>
            </p:grpSpPr>
            <p:grpSp>
              <p:nvGrpSpPr>
                <p:cNvPr id="1025" name="Group 1024"/>
                <p:cNvGrpSpPr/>
                <p:nvPr/>
              </p:nvGrpSpPr>
              <p:grpSpPr>
                <a:xfrm>
                  <a:off x="1675395" y="2610632"/>
                  <a:ext cx="364844" cy="364844"/>
                  <a:chOff x="1682538" y="2610632"/>
                  <a:chExt cx="364844" cy="364844"/>
                </a:xfrm>
              </p:grpSpPr>
              <p:sp>
                <p:nvSpPr>
                  <p:cNvPr id="140" name="Oval 139"/>
                  <p:cNvSpPr/>
                  <p:nvPr/>
                </p:nvSpPr>
                <p:spPr>
                  <a:xfrm>
                    <a:off x="1682538" y="2610632"/>
                    <a:ext cx="364844" cy="36484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7" name="Group 146"/>
                  <p:cNvGrpSpPr/>
                  <p:nvPr/>
                </p:nvGrpSpPr>
                <p:grpSpPr>
                  <a:xfrm>
                    <a:off x="1733019" y="2690660"/>
                    <a:ext cx="263882" cy="204788"/>
                    <a:chOff x="1636713" y="1849438"/>
                    <a:chExt cx="411162" cy="319087"/>
                  </a:xfrm>
                  <a:solidFill>
                    <a:schemeClr val="accent4">
                      <a:lumMod val="10000"/>
                    </a:schemeClr>
                  </a:solidFill>
                </p:grpSpPr>
                <p:sp>
                  <p:nvSpPr>
                    <p:cNvPr id="148" name="Freeform 6"/>
                    <p:cNvSpPr>
                      <a:spLocks noEditPoints="1"/>
                    </p:cNvSpPr>
                    <p:nvPr/>
                  </p:nvSpPr>
                  <p:spPr bwMode="auto">
                    <a:xfrm>
                      <a:off x="1717675" y="1849438"/>
                      <a:ext cx="249237" cy="301625"/>
                    </a:xfrm>
                    <a:custGeom>
                      <a:avLst/>
                      <a:gdLst>
                        <a:gd name="T0" fmla="*/ 192 w 192"/>
                        <a:gd name="T1" fmla="*/ 96 h 232"/>
                        <a:gd name="T2" fmla="*/ 96 w 192"/>
                        <a:gd name="T3" fmla="*/ 0 h 232"/>
                        <a:gd name="T4" fmla="*/ 0 w 192"/>
                        <a:gd name="T5" fmla="*/ 96 h 232"/>
                        <a:gd name="T6" fmla="*/ 48 w 192"/>
                        <a:gd name="T7" fmla="*/ 179 h 232"/>
                        <a:gd name="T8" fmla="*/ 41 w 192"/>
                        <a:gd name="T9" fmla="*/ 223 h 232"/>
                        <a:gd name="T10" fmla="*/ 68 w 192"/>
                        <a:gd name="T11" fmla="*/ 230 h 232"/>
                        <a:gd name="T12" fmla="*/ 74 w 192"/>
                        <a:gd name="T13" fmla="*/ 190 h 232"/>
                        <a:gd name="T14" fmla="*/ 75 w 192"/>
                        <a:gd name="T15" fmla="*/ 190 h 232"/>
                        <a:gd name="T16" fmla="*/ 82 w 192"/>
                        <a:gd name="T17" fmla="*/ 191 h 232"/>
                        <a:gd name="T18" fmla="*/ 79 w 192"/>
                        <a:gd name="T19" fmla="*/ 231 h 232"/>
                        <a:gd name="T20" fmla="*/ 96 w 192"/>
                        <a:gd name="T21" fmla="*/ 232 h 232"/>
                        <a:gd name="T22" fmla="*/ 114 w 192"/>
                        <a:gd name="T23" fmla="*/ 231 h 232"/>
                        <a:gd name="T24" fmla="*/ 111 w 192"/>
                        <a:gd name="T25" fmla="*/ 191 h 232"/>
                        <a:gd name="T26" fmla="*/ 118 w 192"/>
                        <a:gd name="T27" fmla="*/ 190 h 232"/>
                        <a:gd name="T28" fmla="*/ 118 w 192"/>
                        <a:gd name="T29" fmla="*/ 190 h 232"/>
                        <a:gd name="T30" fmla="*/ 125 w 192"/>
                        <a:gd name="T31" fmla="*/ 230 h 232"/>
                        <a:gd name="T32" fmla="*/ 152 w 192"/>
                        <a:gd name="T33" fmla="*/ 223 h 232"/>
                        <a:gd name="T34" fmla="*/ 145 w 192"/>
                        <a:gd name="T35" fmla="*/ 179 h 232"/>
                        <a:gd name="T36" fmla="*/ 192 w 192"/>
                        <a:gd name="T37" fmla="*/ 96 h 232"/>
                        <a:gd name="T38" fmla="*/ 132 w 192"/>
                        <a:gd name="T39" fmla="*/ 77 h 232"/>
                        <a:gd name="T40" fmla="*/ 156 w 192"/>
                        <a:gd name="T41" fmla="*/ 101 h 232"/>
                        <a:gd name="T42" fmla="*/ 132 w 192"/>
                        <a:gd name="T43" fmla="*/ 125 h 232"/>
                        <a:gd name="T44" fmla="*/ 108 w 192"/>
                        <a:gd name="T45" fmla="*/ 101 h 232"/>
                        <a:gd name="T46" fmla="*/ 132 w 192"/>
                        <a:gd name="T47" fmla="*/ 77 h 232"/>
                        <a:gd name="T48" fmla="*/ 114 w 192"/>
                        <a:gd name="T49" fmla="*/ 160 h 232"/>
                        <a:gd name="T50" fmla="*/ 78 w 192"/>
                        <a:gd name="T51" fmla="*/ 160 h 232"/>
                        <a:gd name="T52" fmla="*/ 96 w 192"/>
                        <a:gd name="T53" fmla="*/ 124 h 232"/>
                        <a:gd name="T54" fmla="*/ 114 w 192"/>
                        <a:gd name="T55" fmla="*/ 160 h 232"/>
                        <a:gd name="T56" fmla="*/ 36 w 192"/>
                        <a:gd name="T57" fmla="*/ 101 h 232"/>
                        <a:gd name="T58" fmla="*/ 60 w 192"/>
                        <a:gd name="T59" fmla="*/ 77 h 232"/>
                        <a:gd name="T60" fmla="*/ 84 w 192"/>
                        <a:gd name="T61" fmla="*/ 101 h 232"/>
                        <a:gd name="T62" fmla="*/ 60 w 192"/>
                        <a:gd name="T63" fmla="*/ 125 h 232"/>
                        <a:gd name="T64" fmla="*/ 36 w 192"/>
                        <a:gd name="T6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232">
                          <a:moveTo>
                            <a:pt x="192" y="96"/>
                          </a:moveTo>
                          <a:cubicBezTo>
                            <a:pt x="192" y="43"/>
                            <a:pt x="149" y="0"/>
                            <a:pt x="96" y="0"/>
                          </a:cubicBezTo>
                          <a:cubicBezTo>
                            <a:pt x="43" y="0"/>
                            <a:pt x="0" y="43"/>
                            <a:pt x="0" y="96"/>
                          </a:cubicBezTo>
                          <a:cubicBezTo>
                            <a:pt x="0" y="131"/>
                            <a:pt x="19" y="162"/>
                            <a:pt x="48" y="179"/>
                          </a:cubicBezTo>
                          <a:cubicBezTo>
                            <a:pt x="41" y="223"/>
                            <a:pt x="41" y="223"/>
                            <a:pt x="41" y="223"/>
                          </a:cubicBezTo>
                          <a:cubicBezTo>
                            <a:pt x="50" y="226"/>
                            <a:pt x="59" y="228"/>
                            <a:pt x="68" y="230"/>
                          </a:cubicBezTo>
                          <a:cubicBezTo>
                            <a:pt x="74" y="190"/>
                            <a:pt x="74" y="190"/>
                            <a:pt x="74" y="190"/>
                          </a:cubicBezTo>
                          <a:cubicBezTo>
                            <a:pt x="75" y="190"/>
                            <a:pt x="75" y="190"/>
                            <a:pt x="75" y="190"/>
                          </a:cubicBezTo>
                          <a:cubicBezTo>
                            <a:pt x="77" y="190"/>
                            <a:pt x="79" y="191"/>
                            <a:pt x="82" y="191"/>
                          </a:cubicBezTo>
                          <a:cubicBezTo>
                            <a:pt x="79" y="231"/>
                            <a:pt x="79" y="231"/>
                            <a:pt x="79" y="231"/>
                          </a:cubicBezTo>
                          <a:cubicBezTo>
                            <a:pt x="85" y="232"/>
                            <a:pt x="91" y="232"/>
                            <a:pt x="96" y="232"/>
                          </a:cubicBezTo>
                          <a:cubicBezTo>
                            <a:pt x="102" y="232"/>
                            <a:pt x="108" y="232"/>
                            <a:pt x="114" y="231"/>
                          </a:cubicBezTo>
                          <a:cubicBezTo>
                            <a:pt x="111" y="191"/>
                            <a:pt x="111" y="191"/>
                            <a:pt x="111" y="191"/>
                          </a:cubicBezTo>
                          <a:cubicBezTo>
                            <a:pt x="113" y="191"/>
                            <a:pt x="116" y="190"/>
                            <a:pt x="118" y="190"/>
                          </a:cubicBezTo>
                          <a:cubicBezTo>
                            <a:pt x="118" y="190"/>
                            <a:pt x="118" y="190"/>
                            <a:pt x="118" y="190"/>
                          </a:cubicBezTo>
                          <a:cubicBezTo>
                            <a:pt x="125" y="230"/>
                            <a:pt x="125" y="230"/>
                            <a:pt x="125" y="230"/>
                          </a:cubicBezTo>
                          <a:cubicBezTo>
                            <a:pt x="134" y="228"/>
                            <a:pt x="143" y="226"/>
                            <a:pt x="152" y="223"/>
                          </a:cubicBezTo>
                          <a:cubicBezTo>
                            <a:pt x="145" y="179"/>
                            <a:pt x="145" y="179"/>
                            <a:pt x="145" y="179"/>
                          </a:cubicBezTo>
                          <a:cubicBezTo>
                            <a:pt x="173" y="162"/>
                            <a:pt x="192" y="131"/>
                            <a:pt x="192" y="96"/>
                          </a:cubicBezTo>
                          <a:close/>
                          <a:moveTo>
                            <a:pt x="132" y="77"/>
                          </a:moveTo>
                          <a:cubicBezTo>
                            <a:pt x="146" y="77"/>
                            <a:pt x="156" y="87"/>
                            <a:pt x="156" y="101"/>
                          </a:cubicBezTo>
                          <a:cubicBezTo>
                            <a:pt x="156" y="114"/>
                            <a:pt x="146" y="125"/>
                            <a:pt x="132" y="125"/>
                          </a:cubicBezTo>
                          <a:cubicBezTo>
                            <a:pt x="119" y="125"/>
                            <a:pt x="108" y="114"/>
                            <a:pt x="108" y="101"/>
                          </a:cubicBezTo>
                          <a:cubicBezTo>
                            <a:pt x="108" y="87"/>
                            <a:pt x="119" y="77"/>
                            <a:pt x="132" y="77"/>
                          </a:cubicBezTo>
                          <a:close/>
                          <a:moveTo>
                            <a:pt x="114" y="160"/>
                          </a:moveTo>
                          <a:cubicBezTo>
                            <a:pt x="78" y="160"/>
                            <a:pt x="78" y="160"/>
                            <a:pt x="78" y="160"/>
                          </a:cubicBezTo>
                          <a:cubicBezTo>
                            <a:pt x="96" y="124"/>
                            <a:pt x="96" y="124"/>
                            <a:pt x="96" y="124"/>
                          </a:cubicBezTo>
                          <a:lnTo>
                            <a:pt x="114" y="160"/>
                          </a:lnTo>
                          <a:close/>
                          <a:moveTo>
                            <a:pt x="36" y="101"/>
                          </a:moveTo>
                          <a:cubicBezTo>
                            <a:pt x="36" y="87"/>
                            <a:pt x="47" y="77"/>
                            <a:pt x="60" y="77"/>
                          </a:cubicBezTo>
                          <a:cubicBezTo>
                            <a:pt x="74" y="77"/>
                            <a:pt x="84" y="87"/>
                            <a:pt x="84" y="101"/>
                          </a:cubicBezTo>
                          <a:cubicBezTo>
                            <a:pt x="84" y="114"/>
                            <a:pt x="74" y="125"/>
                            <a:pt x="60" y="125"/>
                          </a:cubicBezTo>
                          <a:cubicBezTo>
                            <a:pt x="47" y="125"/>
                            <a:pt x="36" y="114"/>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9" name="Freeform 7"/>
                    <p:cNvSpPr>
                      <a:spLocks/>
                    </p:cNvSpPr>
                    <p:nvPr/>
                  </p:nvSpPr>
                  <p:spPr bwMode="auto">
                    <a:xfrm>
                      <a:off x="1971675" y="1866900"/>
                      <a:ext cx="76200" cy="79375"/>
                    </a:xfrm>
                    <a:custGeom>
                      <a:avLst/>
                      <a:gdLst>
                        <a:gd name="T0" fmla="*/ 53 w 59"/>
                        <a:gd name="T1" fmla="*/ 30 h 61"/>
                        <a:gd name="T2" fmla="*/ 42 w 59"/>
                        <a:gd name="T3" fmla="*/ 23 h 61"/>
                        <a:gd name="T4" fmla="*/ 39 w 59"/>
                        <a:gd name="T5" fmla="*/ 10 h 61"/>
                        <a:gd name="T6" fmla="*/ 14 w 59"/>
                        <a:gd name="T7" fmla="*/ 6 h 61"/>
                        <a:gd name="T8" fmla="*/ 10 w 59"/>
                        <a:gd name="T9" fmla="*/ 31 h 61"/>
                        <a:gd name="T10" fmla="*/ 6 w 59"/>
                        <a:gd name="T11" fmla="*/ 33 h 61"/>
                        <a:gd name="T12" fmla="*/ 3 w 59"/>
                        <a:gd name="T13" fmla="*/ 50 h 61"/>
                        <a:gd name="T14" fmla="*/ 3 w 59"/>
                        <a:gd name="T15" fmla="*/ 50 h 61"/>
                        <a:gd name="T16" fmla="*/ 20 w 59"/>
                        <a:gd name="T17" fmla="*/ 53 h 61"/>
                        <a:gd name="T18" fmla="*/ 24 w 59"/>
                        <a:gd name="T19" fmla="*/ 50 h 61"/>
                        <a:gd name="T20" fmla="*/ 24 w 59"/>
                        <a:gd name="T21" fmla="*/ 51 h 61"/>
                        <a:gd name="T22" fmla="*/ 49 w 59"/>
                        <a:gd name="T23" fmla="*/ 55 h 61"/>
                        <a:gd name="T24" fmla="*/ 53 w 59"/>
                        <a:gd name="T25"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1">
                          <a:moveTo>
                            <a:pt x="53" y="30"/>
                          </a:moveTo>
                          <a:cubicBezTo>
                            <a:pt x="51" y="26"/>
                            <a:pt x="47" y="24"/>
                            <a:pt x="42" y="23"/>
                          </a:cubicBezTo>
                          <a:cubicBezTo>
                            <a:pt x="43" y="19"/>
                            <a:pt x="42" y="14"/>
                            <a:pt x="39" y="10"/>
                          </a:cubicBezTo>
                          <a:cubicBezTo>
                            <a:pt x="34" y="2"/>
                            <a:pt x="23" y="0"/>
                            <a:pt x="14" y="6"/>
                          </a:cubicBezTo>
                          <a:cubicBezTo>
                            <a:pt x="6" y="11"/>
                            <a:pt x="4" y="23"/>
                            <a:pt x="10" y="31"/>
                          </a:cubicBezTo>
                          <a:cubicBezTo>
                            <a:pt x="6" y="33"/>
                            <a:pt x="6" y="33"/>
                            <a:pt x="6" y="33"/>
                          </a:cubicBezTo>
                          <a:cubicBezTo>
                            <a:pt x="1" y="37"/>
                            <a:pt x="0" y="44"/>
                            <a:pt x="3" y="50"/>
                          </a:cubicBezTo>
                          <a:cubicBezTo>
                            <a:pt x="3" y="50"/>
                            <a:pt x="3" y="50"/>
                            <a:pt x="3" y="50"/>
                          </a:cubicBezTo>
                          <a:cubicBezTo>
                            <a:pt x="7" y="55"/>
                            <a:pt x="15" y="57"/>
                            <a:pt x="20" y="53"/>
                          </a:cubicBezTo>
                          <a:cubicBezTo>
                            <a:pt x="24" y="50"/>
                            <a:pt x="24" y="50"/>
                            <a:pt x="24" y="50"/>
                          </a:cubicBezTo>
                          <a:cubicBezTo>
                            <a:pt x="24" y="50"/>
                            <a:pt x="24" y="50"/>
                            <a:pt x="24" y="51"/>
                          </a:cubicBezTo>
                          <a:cubicBezTo>
                            <a:pt x="29" y="59"/>
                            <a:pt x="40" y="61"/>
                            <a:pt x="49" y="55"/>
                          </a:cubicBezTo>
                          <a:cubicBezTo>
                            <a:pt x="57" y="49"/>
                            <a:pt x="59" y="38"/>
                            <a:pt x="5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0" name="Freeform 8"/>
                    <p:cNvSpPr>
                      <a:spLocks/>
                    </p:cNvSpPr>
                    <p:nvPr/>
                  </p:nvSpPr>
                  <p:spPr bwMode="auto">
                    <a:xfrm>
                      <a:off x="1657350" y="2076450"/>
                      <a:ext cx="103187" cy="92075"/>
                    </a:xfrm>
                    <a:custGeom>
                      <a:avLst/>
                      <a:gdLst>
                        <a:gd name="T0" fmla="*/ 58 w 79"/>
                        <a:gd name="T1" fmla="*/ 4 h 71"/>
                        <a:gd name="T2" fmla="*/ 35 w 79"/>
                        <a:gd name="T3" fmla="*/ 20 h 71"/>
                        <a:gd name="T4" fmla="*/ 10 w 79"/>
                        <a:gd name="T5" fmla="*/ 16 h 71"/>
                        <a:gd name="T6" fmla="*/ 6 w 79"/>
                        <a:gd name="T7" fmla="*/ 41 h 71"/>
                        <a:gd name="T8" fmla="*/ 16 w 79"/>
                        <a:gd name="T9" fmla="*/ 48 h 71"/>
                        <a:gd name="T10" fmla="*/ 19 w 79"/>
                        <a:gd name="T11" fmla="*/ 61 h 71"/>
                        <a:gd name="T12" fmla="*/ 44 w 79"/>
                        <a:gd name="T13" fmla="*/ 65 h 71"/>
                        <a:gd name="T14" fmla="*/ 49 w 79"/>
                        <a:gd name="T15" fmla="*/ 40 h 71"/>
                        <a:gd name="T16" fmla="*/ 49 w 79"/>
                        <a:gd name="T17" fmla="*/ 40 h 71"/>
                        <a:gd name="T18" fmla="*/ 72 w 79"/>
                        <a:gd name="T19" fmla="*/ 24 h 71"/>
                        <a:gd name="T20" fmla="*/ 75 w 79"/>
                        <a:gd name="T21" fmla="*/ 7 h 71"/>
                        <a:gd name="T22" fmla="*/ 58 w 79"/>
                        <a:gd name="T23"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1">
                          <a:moveTo>
                            <a:pt x="58" y="4"/>
                          </a:moveTo>
                          <a:cubicBezTo>
                            <a:pt x="35" y="20"/>
                            <a:pt x="35" y="20"/>
                            <a:pt x="35" y="20"/>
                          </a:cubicBezTo>
                          <a:cubicBezTo>
                            <a:pt x="29" y="12"/>
                            <a:pt x="18" y="10"/>
                            <a:pt x="10" y="16"/>
                          </a:cubicBezTo>
                          <a:cubicBezTo>
                            <a:pt x="2" y="22"/>
                            <a:pt x="0" y="33"/>
                            <a:pt x="6" y="41"/>
                          </a:cubicBezTo>
                          <a:cubicBezTo>
                            <a:pt x="8" y="45"/>
                            <a:pt x="12" y="47"/>
                            <a:pt x="16" y="48"/>
                          </a:cubicBezTo>
                          <a:cubicBezTo>
                            <a:pt x="16" y="52"/>
                            <a:pt x="17" y="57"/>
                            <a:pt x="19" y="61"/>
                          </a:cubicBezTo>
                          <a:cubicBezTo>
                            <a:pt x="25" y="69"/>
                            <a:pt x="36" y="71"/>
                            <a:pt x="44" y="65"/>
                          </a:cubicBezTo>
                          <a:cubicBezTo>
                            <a:pt x="52" y="59"/>
                            <a:pt x="54" y="48"/>
                            <a:pt x="49" y="40"/>
                          </a:cubicBezTo>
                          <a:cubicBezTo>
                            <a:pt x="49" y="40"/>
                            <a:pt x="49" y="40"/>
                            <a:pt x="49" y="40"/>
                          </a:cubicBezTo>
                          <a:cubicBezTo>
                            <a:pt x="72" y="24"/>
                            <a:pt x="72" y="24"/>
                            <a:pt x="72" y="24"/>
                          </a:cubicBezTo>
                          <a:cubicBezTo>
                            <a:pt x="77" y="20"/>
                            <a:pt x="79" y="12"/>
                            <a:pt x="75" y="7"/>
                          </a:cubicBezTo>
                          <a:cubicBezTo>
                            <a:pt x="71" y="1"/>
                            <a:pt x="64" y="0"/>
                            <a:pt x="5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1" name="Freeform 9"/>
                    <p:cNvSpPr>
                      <a:spLocks/>
                    </p:cNvSpPr>
                    <p:nvPr/>
                  </p:nvSpPr>
                  <p:spPr bwMode="auto">
                    <a:xfrm>
                      <a:off x="1636713" y="1866900"/>
                      <a:ext cx="77787" cy="79375"/>
                    </a:xfrm>
                    <a:custGeom>
                      <a:avLst/>
                      <a:gdLst>
                        <a:gd name="T0" fmla="*/ 35 w 59"/>
                        <a:gd name="T1" fmla="*/ 51 h 61"/>
                        <a:gd name="T2" fmla="*/ 35 w 59"/>
                        <a:gd name="T3" fmla="*/ 50 h 61"/>
                        <a:gd name="T4" fmla="*/ 39 w 59"/>
                        <a:gd name="T5" fmla="*/ 53 h 61"/>
                        <a:gd name="T6" fmla="*/ 55 w 59"/>
                        <a:gd name="T7" fmla="*/ 50 h 61"/>
                        <a:gd name="T8" fmla="*/ 55 w 59"/>
                        <a:gd name="T9" fmla="*/ 50 h 61"/>
                        <a:gd name="T10" fmla="*/ 52 w 59"/>
                        <a:gd name="T11" fmla="*/ 33 h 61"/>
                        <a:gd name="T12" fmla="*/ 49 w 59"/>
                        <a:gd name="T13" fmla="*/ 31 h 61"/>
                        <a:gd name="T14" fmla="*/ 44 w 59"/>
                        <a:gd name="T15" fmla="*/ 6 h 61"/>
                        <a:gd name="T16" fmla="*/ 19 w 59"/>
                        <a:gd name="T17" fmla="*/ 10 h 61"/>
                        <a:gd name="T18" fmla="*/ 16 w 59"/>
                        <a:gd name="T19" fmla="*/ 23 h 61"/>
                        <a:gd name="T20" fmla="*/ 6 w 59"/>
                        <a:gd name="T21" fmla="*/ 30 h 61"/>
                        <a:gd name="T22" fmla="*/ 10 w 59"/>
                        <a:gd name="T23" fmla="*/ 55 h 61"/>
                        <a:gd name="T24" fmla="*/ 35 w 59"/>
                        <a:gd name="T25"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1">
                          <a:moveTo>
                            <a:pt x="35" y="51"/>
                          </a:moveTo>
                          <a:cubicBezTo>
                            <a:pt x="35" y="50"/>
                            <a:pt x="35" y="50"/>
                            <a:pt x="35" y="50"/>
                          </a:cubicBezTo>
                          <a:cubicBezTo>
                            <a:pt x="39" y="53"/>
                            <a:pt x="39" y="53"/>
                            <a:pt x="39" y="53"/>
                          </a:cubicBezTo>
                          <a:cubicBezTo>
                            <a:pt x="44" y="57"/>
                            <a:pt x="52" y="55"/>
                            <a:pt x="55" y="50"/>
                          </a:cubicBezTo>
                          <a:cubicBezTo>
                            <a:pt x="55" y="50"/>
                            <a:pt x="55" y="50"/>
                            <a:pt x="55" y="50"/>
                          </a:cubicBezTo>
                          <a:cubicBezTo>
                            <a:pt x="59" y="44"/>
                            <a:pt x="58" y="37"/>
                            <a:pt x="52" y="33"/>
                          </a:cubicBezTo>
                          <a:cubicBezTo>
                            <a:pt x="49" y="31"/>
                            <a:pt x="49" y="31"/>
                            <a:pt x="49" y="31"/>
                          </a:cubicBezTo>
                          <a:cubicBezTo>
                            <a:pt x="54" y="23"/>
                            <a:pt x="52" y="11"/>
                            <a:pt x="44" y="6"/>
                          </a:cubicBezTo>
                          <a:cubicBezTo>
                            <a:pt x="36" y="0"/>
                            <a:pt x="25" y="2"/>
                            <a:pt x="19" y="10"/>
                          </a:cubicBezTo>
                          <a:cubicBezTo>
                            <a:pt x="17" y="14"/>
                            <a:pt x="16" y="19"/>
                            <a:pt x="16" y="23"/>
                          </a:cubicBezTo>
                          <a:cubicBezTo>
                            <a:pt x="12" y="24"/>
                            <a:pt x="8" y="26"/>
                            <a:pt x="6" y="30"/>
                          </a:cubicBezTo>
                          <a:cubicBezTo>
                            <a:pt x="0" y="38"/>
                            <a:pt x="2" y="49"/>
                            <a:pt x="10" y="55"/>
                          </a:cubicBezTo>
                          <a:cubicBezTo>
                            <a:pt x="18" y="61"/>
                            <a:pt x="30" y="59"/>
                            <a:pt x="3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2" name="Freeform 10"/>
                    <p:cNvSpPr>
                      <a:spLocks/>
                    </p:cNvSpPr>
                    <p:nvPr/>
                  </p:nvSpPr>
                  <p:spPr bwMode="auto">
                    <a:xfrm>
                      <a:off x="1925638" y="2076450"/>
                      <a:ext cx="101600" cy="92075"/>
                    </a:xfrm>
                    <a:custGeom>
                      <a:avLst/>
                      <a:gdLst>
                        <a:gd name="T0" fmla="*/ 69 w 79"/>
                        <a:gd name="T1" fmla="*/ 16 h 71"/>
                        <a:gd name="T2" fmla="*/ 44 w 79"/>
                        <a:gd name="T3" fmla="*/ 20 h 71"/>
                        <a:gd name="T4" fmla="*/ 20 w 79"/>
                        <a:gd name="T5" fmla="*/ 4 h 71"/>
                        <a:gd name="T6" fmla="*/ 4 w 79"/>
                        <a:gd name="T7" fmla="*/ 7 h 71"/>
                        <a:gd name="T8" fmla="*/ 7 w 79"/>
                        <a:gd name="T9" fmla="*/ 24 h 71"/>
                        <a:gd name="T10" fmla="*/ 30 w 79"/>
                        <a:gd name="T11" fmla="*/ 40 h 71"/>
                        <a:gd name="T12" fmla="*/ 30 w 79"/>
                        <a:gd name="T13" fmla="*/ 40 h 71"/>
                        <a:gd name="T14" fmla="*/ 35 w 79"/>
                        <a:gd name="T15" fmla="*/ 65 h 71"/>
                        <a:gd name="T16" fmla="*/ 60 w 79"/>
                        <a:gd name="T17" fmla="*/ 61 h 71"/>
                        <a:gd name="T18" fmla="*/ 63 w 79"/>
                        <a:gd name="T19" fmla="*/ 48 h 71"/>
                        <a:gd name="T20" fmla="*/ 73 w 79"/>
                        <a:gd name="T21" fmla="*/ 41 h 71"/>
                        <a:gd name="T22" fmla="*/ 69 w 79"/>
                        <a:gd name="T23"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1">
                          <a:moveTo>
                            <a:pt x="69" y="16"/>
                          </a:moveTo>
                          <a:cubicBezTo>
                            <a:pt x="61" y="10"/>
                            <a:pt x="49" y="12"/>
                            <a:pt x="44" y="20"/>
                          </a:cubicBezTo>
                          <a:cubicBezTo>
                            <a:pt x="20" y="4"/>
                            <a:pt x="20" y="4"/>
                            <a:pt x="20" y="4"/>
                          </a:cubicBezTo>
                          <a:cubicBezTo>
                            <a:pt x="15" y="0"/>
                            <a:pt x="8" y="1"/>
                            <a:pt x="4" y="7"/>
                          </a:cubicBezTo>
                          <a:cubicBezTo>
                            <a:pt x="0" y="12"/>
                            <a:pt x="1" y="20"/>
                            <a:pt x="7" y="24"/>
                          </a:cubicBezTo>
                          <a:cubicBezTo>
                            <a:pt x="30" y="40"/>
                            <a:pt x="30" y="40"/>
                            <a:pt x="30" y="40"/>
                          </a:cubicBezTo>
                          <a:cubicBezTo>
                            <a:pt x="30" y="40"/>
                            <a:pt x="30" y="40"/>
                            <a:pt x="30" y="40"/>
                          </a:cubicBezTo>
                          <a:cubicBezTo>
                            <a:pt x="24" y="48"/>
                            <a:pt x="26" y="59"/>
                            <a:pt x="35" y="65"/>
                          </a:cubicBezTo>
                          <a:cubicBezTo>
                            <a:pt x="43" y="71"/>
                            <a:pt x="54" y="69"/>
                            <a:pt x="60" y="61"/>
                          </a:cubicBezTo>
                          <a:cubicBezTo>
                            <a:pt x="62" y="57"/>
                            <a:pt x="63" y="52"/>
                            <a:pt x="63" y="48"/>
                          </a:cubicBezTo>
                          <a:cubicBezTo>
                            <a:pt x="67" y="47"/>
                            <a:pt x="71" y="45"/>
                            <a:pt x="73" y="41"/>
                          </a:cubicBezTo>
                          <a:cubicBezTo>
                            <a:pt x="79" y="33"/>
                            <a:pt x="77" y="22"/>
                            <a:pt x="6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nvGrpSpPr>
                <p:cNvPr id="153" name="Group 152"/>
                <p:cNvGrpSpPr/>
                <p:nvPr/>
              </p:nvGrpSpPr>
              <p:grpSpPr>
                <a:xfrm>
                  <a:off x="1693186" y="2251936"/>
                  <a:ext cx="329262" cy="328643"/>
                  <a:chOff x="1676519" y="2338542"/>
                  <a:chExt cx="329262" cy="328643"/>
                </a:xfrm>
              </p:grpSpPr>
              <p:grpSp>
                <p:nvGrpSpPr>
                  <p:cNvPr id="155" name="Group 154"/>
                  <p:cNvGrpSpPr/>
                  <p:nvPr/>
                </p:nvGrpSpPr>
                <p:grpSpPr>
                  <a:xfrm>
                    <a:off x="1773596" y="2382285"/>
                    <a:ext cx="139277" cy="237396"/>
                    <a:chOff x="3451225" y="-3689350"/>
                    <a:chExt cx="1874837" cy="3195638"/>
                  </a:xfrm>
                  <a:solidFill>
                    <a:schemeClr val="accent5"/>
                  </a:solidFill>
                </p:grpSpPr>
                <p:sp>
                  <p:nvSpPr>
                    <p:cNvPr id="161" name="Freeform 6"/>
                    <p:cNvSpPr>
                      <a:spLocks/>
                    </p:cNvSpPr>
                    <p:nvPr/>
                  </p:nvSpPr>
                  <p:spPr bwMode="auto">
                    <a:xfrm>
                      <a:off x="3451225" y="-3111500"/>
                      <a:ext cx="1874837" cy="2617788"/>
                    </a:xfrm>
                    <a:custGeom>
                      <a:avLst/>
                      <a:gdLst>
                        <a:gd name="T0" fmla="*/ 470 w 500"/>
                        <a:gd name="T1" fmla="*/ 201 h 698"/>
                        <a:gd name="T2" fmla="*/ 424 w 500"/>
                        <a:gd name="T3" fmla="*/ 183 h 698"/>
                        <a:gd name="T4" fmla="*/ 370 w 500"/>
                        <a:gd name="T5" fmla="*/ 139 h 698"/>
                        <a:gd name="T6" fmla="*/ 322 w 500"/>
                        <a:gd name="T7" fmla="*/ 66 h 698"/>
                        <a:gd name="T8" fmla="*/ 183 w 500"/>
                        <a:gd name="T9" fmla="*/ 37 h 698"/>
                        <a:gd name="T10" fmla="*/ 88 w 500"/>
                        <a:gd name="T11" fmla="*/ 96 h 698"/>
                        <a:gd name="T12" fmla="*/ 69 w 500"/>
                        <a:gd name="T13" fmla="*/ 115 h 698"/>
                        <a:gd name="T14" fmla="*/ 26 w 500"/>
                        <a:gd name="T15" fmla="*/ 231 h 698"/>
                        <a:gd name="T16" fmla="*/ 44 w 500"/>
                        <a:gd name="T17" fmla="*/ 271 h 698"/>
                        <a:gd name="T18" fmla="*/ 85 w 500"/>
                        <a:gd name="T19" fmla="*/ 251 h 698"/>
                        <a:gd name="T20" fmla="*/ 115 w 500"/>
                        <a:gd name="T21" fmla="*/ 171 h 698"/>
                        <a:gd name="T22" fmla="*/ 169 w 500"/>
                        <a:gd name="T23" fmla="*/ 122 h 698"/>
                        <a:gd name="T24" fmla="*/ 149 w 500"/>
                        <a:gd name="T25" fmla="*/ 239 h 698"/>
                        <a:gd name="T26" fmla="*/ 111 w 500"/>
                        <a:gd name="T27" fmla="*/ 404 h 698"/>
                        <a:gd name="T28" fmla="*/ 54 w 500"/>
                        <a:gd name="T29" fmla="*/ 545 h 698"/>
                        <a:gd name="T30" fmla="*/ 10 w 500"/>
                        <a:gd name="T31" fmla="*/ 634 h 698"/>
                        <a:gd name="T32" fmla="*/ 34 w 500"/>
                        <a:gd name="T33" fmla="*/ 690 h 698"/>
                        <a:gd name="T34" fmla="*/ 82 w 500"/>
                        <a:gd name="T35" fmla="*/ 672 h 698"/>
                        <a:gd name="T36" fmla="*/ 188 w 500"/>
                        <a:gd name="T37" fmla="*/ 448 h 698"/>
                        <a:gd name="T38" fmla="*/ 214 w 500"/>
                        <a:gd name="T39" fmla="*/ 371 h 698"/>
                        <a:gd name="T40" fmla="*/ 242 w 500"/>
                        <a:gd name="T41" fmla="*/ 410 h 698"/>
                        <a:gd name="T42" fmla="*/ 278 w 500"/>
                        <a:gd name="T43" fmla="*/ 464 h 698"/>
                        <a:gd name="T44" fmla="*/ 286 w 500"/>
                        <a:gd name="T45" fmla="*/ 475 h 698"/>
                        <a:gd name="T46" fmla="*/ 288 w 500"/>
                        <a:gd name="T47" fmla="*/ 503 h 698"/>
                        <a:gd name="T48" fmla="*/ 283 w 500"/>
                        <a:gd name="T49" fmla="*/ 647 h 698"/>
                        <a:gd name="T50" fmla="*/ 301 w 500"/>
                        <a:gd name="T51" fmla="*/ 680 h 698"/>
                        <a:gd name="T52" fmla="*/ 364 w 500"/>
                        <a:gd name="T53" fmla="*/ 650 h 698"/>
                        <a:gd name="T54" fmla="*/ 369 w 500"/>
                        <a:gd name="T55" fmla="*/ 513 h 698"/>
                        <a:gd name="T56" fmla="*/ 366 w 500"/>
                        <a:gd name="T57" fmla="*/ 451 h 698"/>
                        <a:gd name="T58" fmla="*/ 318 w 500"/>
                        <a:gd name="T59" fmla="*/ 367 h 698"/>
                        <a:gd name="T60" fmla="*/ 291 w 500"/>
                        <a:gd name="T61" fmla="*/ 265 h 698"/>
                        <a:gd name="T62" fmla="*/ 312 w 500"/>
                        <a:gd name="T63" fmla="*/ 165 h 698"/>
                        <a:gd name="T64" fmla="*/ 323 w 500"/>
                        <a:gd name="T65" fmla="*/ 181 h 698"/>
                        <a:gd name="T66" fmla="*/ 392 w 500"/>
                        <a:gd name="T67" fmla="*/ 238 h 698"/>
                        <a:gd name="T68" fmla="*/ 445 w 500"/>
                        <a:gd name="T69" fmla="*/ 259 h 698"/>
                        <a:gd name="T70" fmla="*/ 492 w 500"/>
                        <a:gd name="T71" fmla="*/ 247 h 698"/>
                        <a:gd name="T72" fmla="*/ 470 w 500"/>
                        <a:gd name="T73" fmla="*/ 2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0" h="698">
                          <a:moveTo>
                            <a:pt x="470" y="201"/>
                          </a:moveTo>
                          <a:cubicBezTo>
                            <a:pt x="455" y="195"/>
                            <a:pt x="440" y="188"/>
                            <a:pt x="424" y="183"/>
                          </a:cubicBezTo>
                          <a:cubicBezTo>
                            <a:pt x="400" y="175"/>
                            <a:pt x="383" y="162"/>
                            <a:pt x="370" y="139"/>
                          </a:cubicBezTo>
                          <a:cubicBezTo>
                            <a:pt x="356" y="114"/>
                            <a:pt x="339" y="90"/>
                            <a:pt x="322" y="66"/>
                          </a:cubicBezTo>
                          <a:cubicBezTo>
                            <a:pt x="284" y="10"/>
                            <a:pt x="234" y="0"/>
                            <a:pt x="183" y="37"/>
                          </a:cubicBezTo>
                          <a:cubicBezTo>
                            <a:pt x="153" y="58"/>
                            <a:pt x="120" y="76"/>
                            <a:pt x="88" y="96"/>
                          </a:cubicBezTo>
                          <a:cubicBezTo>
                            <a:pt x="80" y="100"/>
                            <a:pt x="72" y="106"/>
                            <a:pt x="69" y="115"/>
                          </a:cubicBezTo>
                          <a:cubicBezTo>
                            <a:pt x="54" y="154"/>
                            <a:pt x="40" y="192"/>
                            <a:pt x="26" y="231"/>
                          </a:cubicBezTo>
                          <a:cubicBezTo>
                            <a:pt x="20" y="251"/>
                            <a:pt x="27" y="266"/>
                            <a:pt x="44" y="271"/>
                          </a:cubicBezTo>
                          <a:cubicBezTo>
                            <a:pt x="63" y="278"/>
                            <a:pt x="77" y="271"/>
                            <a:pt x="85" y="251"/>
                          </a:cubicBezTo>
                          <a:cubicBezTo>
                            <a:pt x="95" y="224"/>
                            <a:pt x="108" y="198"/>
                            <a:pt x="115" y="171"/>
                          </a:cubicBezTo>
                          <a:cubicBezTo>
                            <a:pt x="122" y="142"/>
                            <a:pt x="145" y="135"/>
                            <a:pt x="169" y="122"/>
                          </a:cubicBezTo>
                          <a:cubicBezTo>
                            <a:pt x="162" y="164"/>
                            <a:pt x="155" y="201"/>
                            <a:pt x="149" y="239"/>
                          </a:cubicBezTo>
                          <a:cubicBezTo>
                            <a:pt x="140" y="295"/>
                            <a:pt x="123" y="349"/>
                            <a:pt x="111" y="404"/>
                          </a:cubicBezTo>
                          <a:cubicBezTo>
                            <a:pt x="99" y="454"/>
                            <a:pt x="80" y="500"/>
                            <a:pt x="54" y="545"/>
                          </a:cubicBezTo>
                          <a:cubicBezTo>
                            <a:pt x="37" y="573"/>
                            <a:pt x="23" y="603"/>
                            <a:pt x="10" y="634"/>
                          </a:cubicBezTo>
                          <a:cubicBezTo>
                            <a:pt x="0" y="654"/>
                            <a:pt x="11" y="678"/>
                            <a:pt x="34" y="690"/>
                          </a:cubicBezTo>
                          <a:cubicBezTo>
                            <a:pt x="48" y="697"/>
                            <a:pt x="73" y="690"/>
                            <a:pt x="82" y="672"/>
                          </a:cubicBezTo>
                          <a:cubicBezTo>
                            <a:pt x="119" y="598"/>
                            <a:pt x="164" y="528"/>
                            <a:pt x="188" y="448"/>
                          </a:cubicBezTo>
                          <a:cubicBezTo>
                            <a:pt x="196" y="423"/>
                            <a:pt x="205" y="399"/>
                            <a:pt x="214" y="371"/>
                          </a:cubicBezTo>
                          <a:cubicBezTo>
                            <a:pt x="225" y="386"/>
                            <a:pt x="233" y="398"/>
                            <a:pt x="242" y="410"/>
                          </a:cubicBezTo>
                          <a:cubicBezTo>
                            <a:pt x="250" y="422"/>
                            <a:pt x="278" y="462"/>
                            <a:pt x="278" y="464"/>
                          </a:cubicBezTo>
                          <a:cubicBezTo>
                            <a:pt x="284" y="471"/>
                            <a:pt x="285" y="474"/>
                            <a:pt x="286" y="475"/>
                          </a:cubicBezTo>
                          <a:cubicBezTo>
                            <a:pt x="292" y="486"/>
                            <a:pt x="288" y="494"/>
                            <a:pt x="288" y="503"/>
                          </a:cubicBezTo>
                          <a:cubicBezTo>
                            <a:pt x="287" y="528"/>
                            <a:pt x="284" y="624"/>
                            <a:pt x="283" y="647"/>
                          </a:cubicBezTo>
                          <a:cubicBezTo>
                            <a:pt x="283" y="661"/>
                            <a:pt x="289" y="672"/>
                            <a:pt x="301" y="680"/>
                          </a:cubicBezTo>
                          <a:cubicBezTo>
                            <a:pt x="328" y="698"/>
                            <a:pt x="362" y="683"/>
                            <a:pt x="364" y="650"/>
                          </a:cubicBezTo>
                          <a:cubicBezTo>
                            <a:pt x="368" y="605"/>
                            <a:pt x="371" y="559"/>
                            <a:pt x="369" y="513"/>
                          </a:cubicBezTo>
                          <a:cubicBezTo>
                            <a:pt x="368" y="492"/>
                            <a:pt x="375" y="470"/>
                            <a:pt x="366" y="451"/>
                          </a:cubicBezTo>
                          <a:cubicBezTo>
                            <a:pt x="352" y="422"/>
                            <a:pt x="335" y="394"/>
                            <a:pt x="318" y="367"/>
                          </a:cubicBezTo>
                          <a:cubicBezTo>
                            <a:pt x="299" y="336"/>
                            <a:pt x="273" y="306"/>
                            <a:pt x="291" y="265"/>
                          </a:cubicBezTo>
                          <a:cubicBezTo>
                            <a:pt x="293" y="260"/>
                            <a:pt x="302" y="193"/>
                            <a:pt x="312" y="165"/>
                          </a:cubicBezTo>
                          <a:cubicBezTo>
                            <a:pt x="317" y="172"/>
                            <a:pt x="321" y="176"/>
                            <a:pt x="323" y="181"/>
                          </a:cubicBezTo>
                          <a:cubicBezTo>
                            <a:pt x="338" y="210"/>
                            <a:pt x="361" y="228"/>
                            <a:pt x="392" y="238"/>
                          </a:cubicBezTo>
                          <a:cubicBezTo>
                            <a:pt x="410" y="244"/>
                            <a:pt x="427" y="252"/>
                            <a:pt x="445" y="259"/>
                          </a:cubicBezTo>
                          <a:cubicBezTo>
                            <a:pt x="466" y="268"/>
                            <a:pt x="484" y="263"/>
                            <a:pt x="492" y="247"/>
                          </a:cubicBezTo>
                          <a:cubicBezTo>
                            <a:pt x="500" y="228"/>
                            <a:pt x="492" y="211"/>
                            <a:pt x="470"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162" name="Oval 11"/>
                    <p:cNvSpPr>
                      <a:spLocks noChangeArrowheads="1"/>
                    </p:cNvSpPr>
                    <p:nvPr/>
                  </p:nvSpPr>
                  <p:spPr bwMode="auto">
                    <a:xfrm>
                      <a:off x="4170363" y="-3689350"/>
                      <a:ext cx="600075" cy="6000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156" name="Freeform 6"/>
                  <p:cNvSpPr>
                    <a:spLocks noEditPoints="1"/>
                  </p:cNvSpPr>
                  <p:nvPr/>
                </p:nvSpPr>
                <p:spPr bwMode="auto">
                  <a:xfrm>
                    <a:off x="1676519" y="2338542"/>
                    <a:ext cx="329262" cy="328643"/>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134 w 146"/>
                      <a:gd name="T11" fmla="*/ 73 h 146"/>
                      <a:gd name="T12" fmla="*/ 120 w 146"/>
                      <a:gd name="T13" fmla="*/ 111 h 146"/>
                      <a:gd name="T14" fmla="*/ 34 w 146"/>
                      <a:gd name="T15" fmla="*/ 25 h 146"/>
                      <a:gd name="T16" fmla="*/ 73 w 146"/>
                      <a:gd name="T17" fmla="*/ 12 h 146"/>
                      <a:gd name="T18" fmla="*/ 134 w 146"/>
                      <a:gd name="T19" fmla="*/ 73 h 146"/>
                      <a:gd name="T20" fmla="*/ 12 w 146"/>
                      <a:gd name="T21" fmla="*/ 73 h 146"/>
                      <a:gd name="T22" fmla="*/ 25 w 146"/>
                      <a:gd name="T23" fmla="*/ 34 h 146"/>
                      <a:gd name="T24" fmla="*/ 111 w 146"/>
                      <a:gd name="T25" fmla="*/ 120 h 146"/>
                      <a:gd name="T26" fmla="*/ 73 w 146"/>
                      <a:gd name="T27" fmla="*/ 134 h 146"/>
                      <a:gd name="T28" fmla="*/ 12 w 146"/>
                      <a:gd name="T2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46">
                        <a:moveTo>
                          <a:pt x="73" y="0"/>
                        </a:moveTo>
                        <a:cubicBezTo>
                          <a:pt x="32" y="0"/>
                          <a:pt x="0" y="32"/>
                          <a:pt x="0" y="73"/>
                        </a:cubicBezTo>
                        <a:cubicBezTo>
                          <a:pt x="0" y="113"/>
                          <a:pt x="32" y="146"/>
                          <a:pt x="73" y="146"/>
                        </a:cubicBezTo>
                        <a:cubicBezTo>
                          <a:pt x="113" y="146"/>
                          <a:pt x="146" y="113"/>
                          <a:pt x="146" y="73"/>
                        </a:cubicBezTo>
                        <a:cubicBezTo>
                          <a:pt x="146" y="32"/>
                          <a:pt x="113" y="0"/>
                          <a:pt x="73" y="0"/>
                        </a:cubicBezTo>
                        <a:close/>
                        <a:moveTo>
                          <a:pt x="134" y="73"/>
                        </a:moveTo>
                        <a:cubicBezTo>
                          <a:pt x="134" y="87"/>
                          <a:pt x="128" y="101"/>
                          <a:pt x="120" y="111"/>
                        </a:cubicBezTo>
                        <a:cubicBezTo>
                          <a:pt x="34" y="25"/>
                          <a:pt x="34" y="25"/>
                          <a:pt x="34" y="25"/>
                        </a:cubicBezTo>
                        <a:cubicBezTo>
                          <a:pt x="44" y="17"/>
                          <a:pt x="58" y="12"/>
                          <a:pt x="73" y="12"/>
                        </a:cubicBezTo>
                        <a:cubicBezTo>
                          <a:pt x="106" y="12"/>
                          <a:pt x="134" y="39"/>
                          <a:pt x="134" y="73"/>
                        </a:cubicBezTo>
                        <a:close/>
                        <a:moveTo>
                          <a:pt x="12" y="73"/>
                        </a:moveTo>
                        <a:cubicBezTo>
                          <a:pt x="12" y="58"/>
                          <a:pt x="17" y="44"/>
                          <a:pt x="25" y="34"/>
                        </a:cubicBezTo>
                        <a:cubicBezTo>
                          <a:pt x="111" y="120"/>
                          <a:pt x="111" y="120"/>
                          <a:pt x="111" y="120"/>
                        </a:cubicBezTo>
                        <a:cubicBezTo>
                          <a:pt x="101" y="128"/>
                          <a:pt x="87" y="134"/>
                          <a:pt x="73" y="134"/>
                        </a:cubicBezTo>
                        <a:cubicBezTo>
                          <a:pt x="39" y="134"/>
                          <a:pt x="12" y="106"/>
                          <a:pt x="12" y="73"/>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1024" name="Group 1023"/>
                <p:cNvGrpSpPr/>
                <p:nvPr/>
              </p:nvGrpSpPr>
              <p:grpSpPr>
                <a:xfrm>
                  <a:off x="1693186" y="3005530"/>
                  <a:ext cx="329262" cy="328643"/>
                  <a:chOff x="1693186" y="2804035"/>
                  <a:chExt cx="329262" cy="328643"/>
                </a:xfrm>
              </p:grpSpPr>
              <p:grpSp>
                <p:nvGrpSpPr>
                  <p:cNvPr id="157" name="Group 156"/>
                  <p:cNvGrpSpPr/>
                  <p:nvPr/>
                </p:nvGrpSpPr>
                <p:grpSpPr>
                  <a:xfrm flipH="1">
                    <a:off x="1790263" y="2847778"/>
                    <a:ext cx="139277" cy="237396"/>
                    <a:chOff x="3226868" y="-3689350"/>
                    <a:chExt cx="1874837" cy="3195638"/>
                  </a:xfrm>
                  <a:solidFill>
                    <a:schemeClr val="accent5"/>
                  </a:solidFill>
                </p:grpSpPr>
                <p:sp>
                  <p:nvSpPr>
                    <p:cNvPr id="159" name="Freeform 6"/>
                    <p:cNvSpPr>
                      <a:spLocks/>
                    </p:cNvSpPr>
                    <p:nvPr/>
                  </p:nvSpPr>
                  <p:spPr bwMode="auto">
                    <a:xfrm>
                      <a:off x="3226868" y="-3111501"/>
                      <a:ext cx="1874837" cy="2617789"/>
                    </a:xfrm>
                    <a:custGeom>
                      <a:avLst/>
                      <a:gdLst>
                        <a:gd name="T0" fmla="*/ 470 w 500"/>
                        <a:gd name="T1" fmla="*/ 201 h 698"/>
                        <a:gd name="T2" fmla="*/ 424 w 500"/>
                        <a:gd name="T3" fmla="*/ 183 h 698"/>
                        <a:gd name="T4" fmla="*/ 370 w 500"/>
                        <a:gd name="T5" fmla="*/ 139 h 698"/>
                        <a:gd name="T6" fmla="*/ 322 w 500"/>
                        <a:gd name="T7" fmla="*/ 66 h 698"/>
                        <a:gd name="T8" fmla="*/ 183 w 500"/>
                        <a:gd name="T9" fmla="*/ 37 h 698"/>
                        <a:gd name="T10" fmla="*/ 88 w 500"/>
                        <a:gd name="T11" fmla="*/ 96 h 698"/>
                        <a:gd name="T12" fmla="*/ 69 w 500"/>
                        <a:gd name="T13" fmla="*/ 115 h 698"/>
                        <a:gd name="T14" fmla="*/ 26 w 500"/>
                        <a:gd name="T15" fmla="*/ 231 h 698"/>
                        <a:gd name="T16" fmla="*/ 44 w 500"/>
                        <a:gd name="T17" fmla="*/ 271 h 698"/>
                        <a:gd name="T18" fmla="*/ 85 w 500"/>
                        <a:gd name="T19" fmla="*/ 251 h 698"/>
                        <a:gd name="T20" fmla="*/ 115 w 500"/>
                        <a:gd name="T21" fmla="*/ 171 h 698"/>
                        <a:gd name="T22" fmla="*/ 169 w 500"/>
                        <a:gd name="T23" fmla="*/ 122 h 698"/>
                        <a:gd name="T24" fmla="*/ 149 w 500"/>
                        <a:gd name="T25" fmla="*/ 239 h 698"/>
                        <a:gd name="T26" fmla="*/ 111 w 500"/>
                        <a:gd name="T27" fmla="*/ 404 h 698"/>
                        <a:gd name="T28" fmla="*/ 54 w 500"/>
                        <a:gd name="T29" fmla="*/ 545 h 698"/>
                        <a:gd name="T30" fmla="*/ 10 w 500"/>
                        <a:gd name="T31" fmla="*/ 634 h 698"/>
                        <a:gd name="T32" fmla="*/ 34 w 500"/>
                        <a:gd name="T33" fmla="*/ 690 h 698"/>
                        <a:gd name="T34" fmla="*/ 82 w 500"/>
                        <a:gd name="T35" fmla="*/ 672 h 698"/>
                        <a:gd name="T36" fmla="*/ 188 w 500"/>
                        <a:gd name="T37" fmla="*/ 448 h 698"/>
                        <a:gd name="T38" fmla="*/ 214 w 500"/>
                        <a:gd name="T39" fmla="*/ 371 h 698"/>
                        <a:gd name="T40" fmla="*/ 242 w 500"/>
                        <a:gd name="T41" fmla="*/ 410 h 698"/>
                        <a:gd name="T42" fmla="*/ 278 w 500"/>
                        <a:gd name="T43" fmla="*/ 464 h 698"/>
                        <a:gd name="T44" fmla="*/ 286 w 500"/>
                        <a:gd name="T45" fmla="*/ 475 h 698"/>
                        <a:gd name="T46" fmla="*/ 288 w 500"/>
                        <a:gd name="T47" fmla="*/ 503 h 698"/>
                        <a:gd name="T48" fmla="*/ 283 w 500"/>
                        <a:gd name="T49" fmla="*/ 647 h 698"/>
                        <a:gd name="T50" fmla="*/ 301 w 500"/>
                        <a:gd name="T51" fmla="*/ 680 h 698"/>
                        <a:gd name="T52" fmla="*/ 364 w 500"/>
                        <a:gd name="T53" fmla="*/ 650 h 698"/>
                        <a:gd name="T54" fmla="*/ 369 w 500"/>
                        <a:gd name="T55" fmla="*/ 513 h 698"/>
                        <a:gd name="T56" fmla="*/ 366 w 500"/>
                        <a:gd name="T57" fmla="*/ 451 h 698"/>
                        <a:gd name="T58" fmla="*/ 318 w 500"/>
                        <a:gd name="T59" fmla="*/ 367 h 698"/>
                        <a:gd name="T60" fmla="*/ 291 w 500"/>
                        <a:gd name="T61" fmla="*/ 265 h 698"/>
                        <a:gd name="T62" fmla="*/ 312 w 500"/>
                        <a:gd name="T63" fmla="*/ 165 h 698"/>
                        <a:gd name="T64" fmla="*/ 323 w 500"/>
                        <a:gd name="T65" fmla="*/ 181 h 698"/>
                        <a:gd name="T66" fmla="*/ 392 w 500"/>
                        <a:gd name="T67" fmla="*/ 238 h 698"/>
                        <a:gd name="T68" fmla="*/ 445 w 500"/>
                        <a:gd name="T69" fmla="*/ 259 h 698"/>
                        <a:gd name="T70" fmla="*/ 492 w 500"/>
                        <a:gd name="T71" fmla="*/ 247 h 698"/>
                        <a:gd name="T72" fmla="*/ 470 w 500"/>
                        <a:gd name="T73" fmla="*/ 2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0" h="698">
                          <a:moveTo>
                            <a:pt x="470" y="201"/>
                          </a:moveTo>
                          <a:cubicBezTo>
                            <a:pt x="455" y="195"/>
                            <a:pt x="440" y="188"/>
                            <a:pt x="424" y="183"/>
                          </a:cubicBezTo>
                          <a:cubicBezTo>
                            <a:pt x="400" y="175"/>
                            <a:pt x="383" y="162"/>
                            <a:pt x="370" y="139"/>
                          </a:cubicBezTo>
                          <a:cubicBezTo>
                            <a:pt x="356" y="114"/>
                            <a:pt x="339" y="90"/>
                            <a:pt x="322" y="66"/>
                          </a:cubicBezTo>
                          <a:cubicBezTo>
                            <a:pt x="284" y="10"/>
                            <a:pt x="234" y="0"/>
                            <a:pt x="183" y="37"/>
                          </a:cubicBezTo>
                          <a:cubicBezTo>
                            <a:pt x="153" y="58"/>
                            <a:pt x="120" y="76"/>
                            <a:pt x="88" y="96"/>
                          </a:cubicBezTo>
                          <a:cubicBezTo>
                            <a:pt x="80" y="100"/>
                            <a:pt x="72" y="106"/>
                            <a:pt x="69" y="115"/>
                          </a:cubicBezTo>
                          <a:cubicBezTo>
                            <a:pt x="54" y="154"/>
                            <a:pt x="40" y="192"/>
                            <a:pt x="26" y="231"/>
                          </a:cubicBezTo>
                          <a:cubicBezTo>
                            <a:pt x="20" y="251"/>
                            <a:pt x="27" y="266"/>
                            <a:pt x="44" y="271"/>
                          </a:cubicBezTo>
                          <a:cubicBezTo>
                            <a:pt x="63" y="278"/>
                            <a:pt x="77" y="271"/>
                            <a:pt x="85" y="251"/>
                          </a:cubicBezTo>
                          <a:cubicBezTo>
                            <a:pt x="95" y="224"/>
                            <a:pt x="108" y="198"/>
                            <a:pt x="115" y="171"/>
                          </a:cubicBezTo>
                          <a:cubicBezTo>
                            <a:pt x="122" y="142"/>
                            <a:pt x="145" y="135"/>
                            <a:pt x="169" y="122"/>
                          </a:cubicBezTo>
                          <a:cubicBezTo>
                            <a:pt x="162" y="164"/>
                            <a:pt x="155" y="201"/>
                            <a:pt x="149" y="239"/>
                          </a:cubicBezTo>
                          <a:cubicBezTo>
                            <a:pt x="140" y="295"/>
                            <a:pt x="123" y="349"/>
                            <a:pt x="111" y="404"/>
                          </a:cubicBezTo>
                          <a:cubicBezTo>
                            <a:pt x="99" y="454"/>
                            <a:pt x="80" y="500"/>
                            <a:pt x="54" y="545"/>
                          </a:cubicBezTo>
                          <a:cubicBezTo>
                            <a:pt x="37" y="573"/>
                            <a:pt x="23" y="603"/>
                            <a:pt x="10" y="634"/>
                          </a:cubicBezTo>
                          <a:cubicBezTo>
                            <a:pt x="0" y="654"/>
                            <a:pt x="11" y="678"/>
                            <a:pt x="34" y="690"/>
                          </a:cubicBezTo>
                          <a:cubicBezTo>
                            <a:pt x="48" y="697"/>
                            <a:pt x="73" y="690"/>
                            <a:pt x="82" y="672"/>
                          </a:cubicBezTo>
                          <a:cubicBezTo>
                            <a:pt x="119" y="598"/>
                            <a:pt x="164" y="528"/>
                            <a:pt x="188" y="448"/>
                          </a:cubicBezTo>
                          <a:cubicBezTo>
                            <a:pt x="196" y="423"/>
                            <a:pt x="205" y="399"/>
                            <a:pt x="214" y="371"/>
                          </a:cubicBezTo>
                          <a:cubicBezTo>
                            <a:pt x="225" y="386"/>
                            <a:pt x="233" y="398"/>
                            <a:pt x="242" y="410"/>
                          </a:cubicBezTo>
                          <a:cubicBezTo>
                            <a:pt x="250" y="422"/>
                            <a:pt x="278" y="462"/>
                            <a:pt x="278" y="464"/>
                          </a:cubicBezTo>
                          <a:cubicBezTo>
                            <a:pt x="284" y="471"/>
                            <a:pt x="285" y="474"/>
                            <a:pt x="286" y="475"/>
                          </a:cubicBezTo>
                          <a:cubicBezTo>
                            <a:pt x="292" y="486"/>
                            <a:pt x="288" y="494"/>
                            <a:pt x="288" y="503"/>
                          </a:cubicBezTo>
                          <a:cubicBezTo>
                            <a:pt x="287" y="528"/>
                            <a:pt x="284" y="624"/>
                            <a:pt x="283" y="647"/>
                          </a:cubicBezTo>
                          <a:cubicBezTo>
                            <a:pt x="283" y="661"/>
                            <a:pt x="289" y="672"/>
                            <a:pt x="301" y="680"/>
                          </a:cubicBezTo>
                          <a:cubicBezTo>
                            <a:pt x="328" y="698"/>
                            <a:pt x="362" y="683"/>
                            <a:pt x="364" y="650"/>
                          </a:cubicBezTo>
                          <a:cubicBezTo>
                            <a:pt x="368" y="605"/>
                            <a:pt x="371" y="559"/>
                            <a:pt x="369" y="513"/>
                          </a:cubicBezTo>
                          <a:cubicBezTo>
                            <a:pt x="368" y="492"/>
                            <a:pt x="375" y="470"/>
                            <a:pt x="366" y="451"/>
                          </a:cubicBezTo>
                          <a:cubicBezTo>
                            <a:pt x="352" y="422"/>
                            <a:pt x="335" y="394"/>
                            <a:pt x="318" y="367"/>
                          </a:cubicBezTo>
                          <a:cubicBezTo>
                            <a:pt x="299" y="336"/>
                            <a:pt x="273" y="306"/>
                            <a:pt x="291" y="265"/>
                          </a:cubicBezTo>
                          <a:cubicBezTo>
                            <a:pt x="293" y="260"/>
                            <a:pt x="302" y="193"/>
                            <a:pt x="312" y="165"/>
                          </a:cubicBezTo>
                          <a:cubicBezTo>
                            <a:pt x="317" y="172"/>
                            <a:pt x="321" y="176"/>
                            <a:pt x="323" y="181"/>
                          </a:cubicBezTo>
                          <a:cubicBezTo>
                            <a:pt x="338" y="210"/>
                            <a:pt x="361" y="228"/>
                            <a:pt x="392" y="238"/>
                          </a:cubicBezTo>
                          <a:cubicBezTo>
                            <a:pt x="410" y="244"/>
                            <a:pt x="427" y="252"/>
                            <a:pt x="445" y="259"/>
                          </a:cubicBezTo>
                          <a:cubicBezTo>
                            <a:pt x="466" y="268"/>
                            <a:pt x="484" y="263"/>
                            <a:pt x="492" y="247"/>
                          </a:cubicBezTo>
                          <a:cubicBezTo>
                            <a:pt x="500" y="228"/>
                            <a:pt x="492" y="211"/>
                            <a:pt x="470"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160" name="Oval 11"/>
                    <p:cNvSpPr>
                      <a:spLocks noChangeArrowheads="1"/>
                    </p:cNvSpPr>
                    <p:nvPr/>
                  </p:nvSpPr>
                  <p:spPr bwMode="auto">
                    <a:xfrm>
                      <a:off x="3946006" y="-3689350"/>
                      <a:ext cx="600074" cy="60007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158" name="Freeform 6"/>
                  <p:cNvSpPr>
                    <a:spLocks noEditPoints="1"/>
                  </p:cNvSpPr>
                  <p:nvPr/>
                </p:nvSpPr>
                <p:spPr bwMode="auto">
                  <a:xfrm>
                    <a:off x="1693186" y="2804035"/>
                    <a:ext cx="329262" cy="328643"/>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134 w 146"/>
                      <a:gd name="T11" fmla="*/ 73 h 146"/>
                      <a:gd name="T12" fmla="*/ 120 w 146"/>
                      <a:gd name="T13" fmla="*/ 111 h 146"/>
                      <a:gd name="T14" fmla="*/ 34 w 146"/>
                      <a:gd name="T15" fmla="*/ 25 h 146"/>
                      <a:gd name="T16" fmla="*/ 73 w 146"/>
                      <a:gd name="T17" fmla="*/ 12 h 146"/>
                      <a:gd name="T18" fmla="*/ 134 w 146"/>
                      <a:gd name="T19" fmla="*/ 73 h 146"/>
                      <a:gd name="T20" fmla="*/ 12 w 146"/>
                      <a:gd name="T21" fmla="*/ 73 h 146"/>
                      <a:gd name="T22" fmla="*/ 25 w 146"/>
                      <a:gd name="T23" fmla="*/ 34 h 146"/>
                      <a:gd name="T24" fmla="*/ 111 w 146"/>
                      <a:gd name="T25" fmla="*/ 120 h 146"/>
                      <a:gd name="T26" fmla="*/ 73 w 146"/>
                      <a:gd name="T27" fmla="*/ 134 h 146"/>
                      <a:gd name="T28" fmla="*/ 12 w 146"/>
                      <a:gd name="T2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46">
                        <a:moveTo>
                          <a:pt x="73" y="0"/>
                        </a:moveTo>
                        <a:cubicBezTo>
                          <a:pt x="32" y="0"/>
                          <a:pt x="0" y="32"/>
                          <a:pt x="0" y="73"/>
                        </a:cubicBezTo>
                        <a:cubicBezTo>
                          <a:pt x="0" y="113"/>
                          <a:pt x="32" y="146"/>
                          <a:pt x="73" y="146"/>
                        </a:cubicBezTo>
                        <a:cubicBezTo>
                          <a:pt x="113" y="146"/>
                          <a:pt x="146" y="113"/>
                          <a:pt x="146" y="73"/>
                        </a:cubicBezTo>
                        <a:cubicBezTo>
                          <a:pt x="146" y="32"/>
                          <a:pt x="113" y="0"/>
                          <a:pt x="73" y="0"/>
                        </a:cubicBezTo>
                        <a:close/>
                        <a:moveTo>
                          <a:pt x="134" y="73"/>
                        </a:moveTo>
                        <a:cubicBezTo>
                          <a:pt x="134" y="87"/>
                          <a:pt x="128" y="101"/>
                          <a:pt x="120" y="111"/>
                        </a:cubicBezTo>
                        <a:cubicBezTo>
                          <a:pt x="34" y="25"/>
                          <a:pt x="34" y="25"/>
                          <a:pt x="34" y="25"/>
                        </a:cubicBezTo>
                        <a:cubicBezTo>
                          <a:pt x="44" y="17"/>
                          <a:pt x="58" y="12"/>
                          <a:pt x="73" y="12"/>
                        </a:cubicBezTo>
                        <a:cubicBezTo>
                          <a:pt x="106" y="12"/>
                          <a:pt x="134" y="39"/>
                          <a:pt x="134" y="73"/>
                        </a:cubicBezTo>
                        <a:close/>
                        <a:moveTo>
                          <a:pt x="12" y="73"/>
                        </a:moveTo>
                        <a:cubicBezTo>
                          <a:pt x="12" y="58"/>
                          <a:pt x="17" y="44"/>
                          <a:pt x="25" y="34"/>
                        </a:cubicBezTo>
                        <a:cubicBezTo>
                          <a:pt x="111" y="120"/>
                          <a:pt x="111" y="120"/>
                          <a:pt x="111" y="120"/>
                        </a:cubicBezTo>
                        <a:cubicBezTo>
                          <a:pt x="101" y="128"/>
                          <a:pt x="87" y="134"/>
                          <a:pt x="73" y="134"/>
                        </a:cubicBezTo>
                        <a:cubicBezTo>
                          <a:pt x="39" y="134"/>
                          <a:pt x="12" y="106"/>
                          <a:pt x="12" y="73"/>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10" name="Group 9"/>
          <p:cNvGrpSpPr/>
          <p:nvPr/>
        </p:nvGrpSpPr>
        <p:grpSpPr>
          <a:xfrm>
            <a:off x="470727" y="3846890"/>
            <a:ext cx="2665438" cy="1556383"/>
            <a:chOff x="470727" y="3846890"/>
            <a:chExt cx="2665438" cy="1556383"/>
          </a:xfrm>
        </p:grpSpPr>
        <p:sp>
          <p:nvSpPr>
            <p:cNvPr id="24" name="TextBox 23"/>
            <p:cNvSpPr txBox="1"/>
            <p:nvPr/>
          </p:nvSpPr>
          <p:spPr>
            <a:xfrm>
              <a:off x="470727" y="3846890"/>
              <a:ext cx="2665438" cy="1556383"/>
            </a:xfrm>
            <a:prstGeom prst="rect">
              <a:avLst/>
            </a:prstGeom>
            <a:solidFill>
              <a:schemeClr val="bg1"/>
            </a:solidFill>
            <a:ln w="28575">
              <a:solidFill>
                <a:schemeClr val="accent2"/>
              </a:solidFill>
            </a:ln>
          </p:spPr>
          <p:txBody>
            <a:bodyPr wrap="none" rtlCol="0">
              <a:noAutofit/>
            </a:bodyPr>
            <a:lstStyle/>
            <a:p>
              <a:r>
                <a:rPr lang="en-GB" sz="1400" dirty="0">
                  <a:solidFill>
                    <a:schemeClr val="accent2"/>
                  </a:solidFill>
                </a:rPr>
                <a:t>NO OPS?</a:t>
              </a:r>
            </a:p>
          </p:txBody>
        </p:sp>
        <p:grpSp>
          <p:nvGrpSpPr>
            <p:cNvPr id="89" name="Group 88"/>
            <p:cNvGrpSpPr/>
            <p:nvPr/>
          </p:nvGrpSpPr>
          <p:grpSpPr>
            <a:xfrm>
              <a:off x="1401461" y="3910987"/>
              <a:ext cx="1440001" cy="1440000"/>
              <a:chOff x="0" y="3910987"/>
              <a:chExt cx="1440001" cy="1440000"/>
            </a:xfrm>
          </p:grpSpPr>
          <p:sp>
            <p:nvSpPr>
              <p:cNvPr id="64" name="Oval 63"/>
              <p:cNvSpPr/>
              <p:nvPr/>
            </p:nvSpPr>
            <p:spPr>
              <a:xfrm>
                <a:off x="0" y="3910987"/>
                <a:ext cx="1440000" cy="14400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000" dirty="0">
                  <a:solidFill>
                    <a:schemeClr val="tx1"/>
                  </a:solidFill>
                </a:endParaRPr>
              </a:p>
            </p:txBody>
          </p:sp>
          <p:sp>
            <p:nvSpPr>
              <p:cNvPr id="87" name="Pie 86"/>
              <p:cNvSpPr/>
              <p:nvPr/>
            </p:nvSpPr>
            <p:spPr>
              <a:xfrm>
                <a:off x="1" y="3910987"/>
                <a:ext cx="1440000" cy="1440000"/>
              </a:xfrm>
              <a:prstGeom prst="pie">
                <a:avLst>
                  <a:gd name="adj1" fmla="val 5394669"/>
                  <a:gd name="adj2" fmla="val 1620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nvGrpSpPr>
              <p:cNvPr id="86" name="Group 85"/>
              <p:cNvGrpSpPr/>
              <p:nvPr/>
            </p:nvGrpSpPr>
            <p:grpSpPr>
              <a:xfrm>
                <a:off x="257267" y="4288726"/>
                <a:ext cx="925467" cy="862599"/>
                <a:chOff x="236966" y="4266275"/>
                <a:chExt cx="925467" cy="862599"/>
              </a:xfrm>
            </p:grpSpPr>
            <p:grpSp>
              <p:nvGrpSpPr>
                <p:cNvPr id="65" name="Group 64"/>
                <p:cNvGrpSpPr/>
                <p:nvPr/>
              </p:nvGrpSpPr>
              <p:grpSpPr>
                <a:xfrm>
                  <a:off x="236966" y="4266275"/>
                  <a:ext cx="925467" cy="126000"/>
                  <a:chOff x="772471" y="3525055"/>
                  <a:chExt cx="925467" cy="126000"/>
                </a:xfrm>
              </p:grpSpPr>
              <p:sp>
                <p:nvSpPr>
                  <p:cNvPr id="66" name="TextBox 65"/>
                  <p:cNvSpPr txBox="1"/>
                  <p:nvPr/>
                </p:nvSpPr>
                <p:spPr>
                  <a:xfrm>
                    <a:off x="772471"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CMS</a:t>
                    </a:r>
                    <a:endParaRPr lang="en-AU" sz="800" dirty="0"/>
                  </a:p>
                </p:txBody>
              </p:sp>
              <p:sp>
                <p:nvSpPr>
                  <p:cNvPr id="67" name="TextBox 66"/>
                  <p:cNvSpPr txBox="1"/>
                  <p:nvPr/>
                </p:nvSpPr>
                <p:spPr>
                  <a:xfrm>
                    <a:off x="1091205"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Site</a:t>
                    </a:r>
                    <a:endParaRPr lang="en-AU" sz="800" dirty="0"/>
                  </a:p>
                </p:txBody>
              </p:sp>
              <p:sp>
                <p:nvSpPr>
                  <p:cNvPr id="68" name="TextBox 67"/>
                  <p:cNvSpPr txBox="1"/>
                  <p:nvPr/>
                </p:nvSpPr>
                <p:spPr>
                  <a:xfrm>
                    <a:off x="1409938"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IB</a:t>
                    </a:r>
                    <a:endParaRPr lang="en-AU" sz="800" dirty="0"/>
                  </a:p>
                </p:txBody>
              </p:sp>
            </p:grpSp>
            <p:grpSp>
              <p:nvGrpSpPr>
                <p:cNvPr id="69" name="Group 68"/>
                <p:cNvGrpSpPr/>
                <p:nvPr/>
              </p:nvGrpSpPr>
              <p:grpSpPr>
                <a:xfrm>
                  <a:off x="236966" y="4843278"/>
                  <a:ext cx="925467" cy="285596"/>
                  <a:chOff x="772471" y="3525055"/>
                  <a:chExt cx="925467" cy="285596"/>
                </a:xfrm>
              </p:grpSpPr>
              <p:sp>
                <p:nvSpPr>
                  <p:cNvPr id="70" name="TextBox 69"/>
                  <p:cNvSpPr txBox="1"/>
                  <p:nvPr/>
                </p:nvSpPr>
                <p:spPr>
                  <a:xfrm>
                    <a:off x="772471"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Tools</a:t>
                    </a:r>
                    <a:endParaRPr lang="en-AU" sz="800" dirty="0"/>
                  </a:p>
                </p:txBody>
              </p:sp>
              <p:sp>
                <p:nvSpPr>
                  <p:cNvPr id="71" name="TextBox 70"/>
                  <p:cNvSpPr txBox="1"/>
                  <p:nvPr/>
                </p:nvSpPr>
                <p:spPr>
                  <a:xfrm>
                    <a:off x="1091205"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PIM</a:t>
                    </a:r>
                    <a:endParaRPr lang="en-AU" sz="800" dirty="0"/>
                  </a:p>
                </p:txBody>
              </p:sp>
              <p:sp>
                <p:nvSpPr>
                  <p:cNvPr id="72" name="TextBox 71"/>
                  <p:cNvSpPr txBox="1"/>
                  <p:nvPr/>
                </p:nvSpPr>
                <p:spPr>
                  <a:xfrm>
                    <a:off x="1409938" y="3525055"/>
                    <a:ext cx="288000" cy="126000"/>
                  </a:xfrm>
                  <a:prstGeom prst="rect">
                    <a:avLst/>
                  </a:prstGeom>
                  <a:noFill/>
                  <a:ln>
                    <a:solidFill>
                      <a:schemeClr val="bg1"/>
                    </a:solidFill>
                  </a:ln>
                </p:spPr>
                <p:txBody>
                  <a:bodyPr wrap="square" lIns="0" tIns="0" rIns="0" bIns="0" rtlCol="0" anchor="ctr">
                    <a:noAutofit/>
                  </a:bodyPr>
                  <a:lstStyle/>
                  <a:p>
                    <a:pPr algn="ctr"/>
                    <a:r>
                      <a:rPr lang="en-US" sz="800" dirty="0"/>
                      <a:t>DB</a:t>
                    </a:r>
                    <a:endParaRPr lang="en-AU" sz="800" dirty="0"/>
                  </a:p>
                </p:txBody>
              </p:sp>
              <p:sp>
                <p:nvSpPr>
                  <p:cNvPr id="73" name="TextBox 72"/>
                  <p:cNvSpPr txBox="1"/>
                  <p:nvPr/>
                </p:nvSpPr>
                <p:spPr>
                  <a:xfrm>
                    <a:off x="1020459" y="3684651"/>
                    <a:ext cx="396000" cy="126000"/>
                  </a:xfrm>
                  <a:prstGeom prst="rect">
                    <a:avLst/>
                  </a:prstGeom>
                  <a:noFill/>
                  <a:ln>
                    <a:solidFill>
                      <a:schemeClr val="bg1"/>
                    </a:solidFill>
                  </a:ln>
                </p:spPr>
                <p:txBody>
                  <a:bodyPr wrap="square" lIns="0" tIns="0" rIns="0" bIns="0" rtlCol="0" anchor="ctr">
                    <a:noAutofit/>
                  </a:bodyPr>
                  <a:lstStyle/>
                  <a:p>
                    <a:pPr algn="ctr"/>
                    <a:r>
                      <a:rPr lang="en-US" sz="800" dirty="0"/>
                      <a:t>Platform</a:t>
                    </a:r>
                    <a:endParaRPr lang="en-AU" sz="800" dirty="0"/>
                  </a:p>
                </p:txBody>
              </p:sp>
            </p:grpSp>
          </p:grpSp>
          <p:sp>
            <p:nvSpPr>
              <p:cNvPr id="88" name="Oval 87"/>
              <p:cNvSpPr/>
              <p:nvPr/>
            </p:nvSpPr>
            <p:spPr>
              <a:xfrm>
                <a:off x="0" y="3910987"/>
                <a:ext cx="1440000" cy="1440000"/>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Development and Operations Team</a:t>
                </a:r>
                <a:endParaRPr lang="en-AU" sz="1000" dirty="0">
                  <a:solidFill>
                    <a:schemeClr val="tx1"/>
                  </a:solidFill>
                </a:endParaRPr>
              </a:p>
            </p:txBody>
          </p:sp>
        </p:grpSp>
        <p:sp>
          <p:nvSpPr>
            <p:cNvPr id="113" name="Oval 112"/>
            <p:cNvSpPr/>
            <p:nvPr/>
          </p:nvSpPr>
          <p:spPr>
            <a:xfrm>
              <a:off x="2619185" y="4461780"/>
              <a:ext cx="349905" cy="36484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1" name="Group 140"/>
            <p:cNvGrpSpPr/>
            <p:nvPr/>
          </p:nvGrpSpPr>
          <p:grpSpPr>
            <a:xfrm>
              <a:off x="2662196" y="4547412"/>
              <a:ext cx="263882" cy="204788"/>
              <a:chOff x="1636713" y="1849438"/>
              <a:chExt cx="411162" cy="319087"/>
            </a:xfrm>
            <a:solidFill>
              <a:schemeClr val="accent4">
                <a:lumMod val="10000"/>
              </a:schemeClr>
            </a:solidFill>
          </p:grpSpPr>
          <p:sp>
            <p:nvSpPr>
              <p:cNvPr id="143" name="Freeform 7"/>
              <p:cNvSpPr>
                <a:spLocks/>
              </p:cNvSpPr>
              <p:nvPr/>
            </p:nvSpPr>
            <p:spPr bwMode="auto">
              <a:xfrm>
                <a:off x="1971675" y="1866900"/>
                <a:ext cx="76200" cy="79375"/>
              </a:xfrm>
              <a:custGeom>
                <a:avLst/>
                <a:gdLst>
                  <a:gd name="T0" fmla="*/ 53 w 59"/>
                  <a:gd name="T1" fmla="*/ 30 h 61"/>
                  <a:gd name="T2" fmla="*/ 42 w 59"/>
                  <a:gd name="T3" fmla="*/ 23 h 61"/>
                  <a:gd name="T4" fmla="*/ 39 w 59"/>
                  <a:gd name="T5" fmla="*/ 10 h 61"/>
                  <a:gd name="T6" fmla="*/ 14 w 59"/>
                  <a:gd name="T7" fmla="*/ 6 h 61"/>
                  <a:gd name="T8" fmla="*/ 10 w 59"/>
                  <a:gd name="T9" fmla="*/ 31 h 61"/>
                  <a:gd name="T10" fmla="*/ 6 w 59"/>
                  <a:gd name="T11" fmla="*/ 33 h 61"/>
                  <a:gd name="T12" fmla="*/ 3 w 59"/>
                  <a:gd name="T13" fmla="*/ 50 h 61"/>
                  <a:gd name="T14" fmla="*/ 3 w 59"/>
                  <a:gd name="T15" fmla="*/ 50 h 61"/>
                  <a:gd name="T16" fmla="*/ 20 w 59"/>
                  <a:gd name="T17" fmla="*/ 53 h 61"/>
                  <a:gd name="T18" fmla="*/ 24 w 59"/>
                  <a:gd name="T19" fmla="*/ 50 h 61"/>
                  <a:gd name="T20" fmla="*/ 24 w 59"/>
                  <a:gd name="T21" fmla="*/ 51 h 61"/>
                  <a:gd name="T22" fmla="*/ 49 w 59"/>
                  <a:gd name="T23" fmla="*/ 55 h 61"/>
                  <a:gd name="T24" fmla="*/ 53 w 59"/>
                  <a:gd name="T25"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1">
                    <a:moveTo>
                      <a:pt x="53" y="30"/>
                    </a:moveTo>
                    <a:cubicBezTo>
                      <a:pt x="51" y="26"/>
                      <a:pt x="47" y="24"/>
                      <a:pt x="42" y="23"/>
                    </a:cubicBezTo>
                    <a:cubicBezTo>
                      <a:pt x="43" y="19"/>
                      <a:pt x="42" y="14"/>
                      <a:pt x="39" y="10"/>
                    </a:cubicBezTo>
                    <a:cubicBezTo>
                      <a:pt x="34" y="2"/>
                      <a:pt x="23" y="0"/>
                      <a:pt x="14" y="6"/>
                    </a:cubicBezTo>
                    <a:cubicBezTo>
                      <a:pt x="6" y="11"/>
                      <a:pt x="4" y="23"/>
                      <a:pt x="10" y="31"/>
                    </a:cubicBezTo>
                    <a:cubicBezTo>
                      <a:pt x="6" y="33"/>
                      <a:pt x="6" y="33"/>
                      <a:pt x="6" y="33"/>
                    </a:cubicBezTo>
                    <a:cubicBezTo>
                      <a:pt x="1" y="37"/>
                      <a:pt x="0" y="44"/>
                      <a:pt x="3" y="50"/>
                    </a:cubicBezTo>
                    <a:cubicBezTo>
                      <a:pt x="3" y="50"/>
                      <a:pt x="3" y="50"/>
                      <a:pt x="3" y="50"/>
                    </a:cubicBezTo>
                    <a:cubicBezTo>
                      <a:pt x="7" y="55"/>
                      <a:pt x="15" y="57"/>
                      <a:pt x="20" y="53"/>
                    </a:cubicBezTo>
                    <a:cubicBezTo>
                      <a:pt x="24" y="50"/>
                      <a:pt x="24" y="50"/>
                      <a:pt x="24" y="50"/>
                    </a:cubicBezTo>
                    <a:cubicBezTo>
                      <a:pt x="24" y="50"/>
                      <a:pt x="24" y="50"/>
                      <a:pt x="24" y="51"/>
                    </a:cubicBezTo>
                    <a:cubicBezTo>
                      <a:pt x="29" y="59"/>
                      <a:pt x="40" y="61"/>
                      <a:pt x="49" y="55"/>
                    </a:cubicBezTo>
                    <a:cubicBezTo>
                      <a:pt x="57" y="49"/>
                      <a:pt x="59" y="38"/>
                      <a:pt x="5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4" name="Freeform 8"/>
              <p:cNvSpPr>
                <a:spLocks/>
              </p:cNvSpPr>
              <p:nvPr/>
            </p:nvSpPr>
            <p:spPr bwMode="auto">
              <a:xfrm>
                <a:off x="1657350" y="2076450"/>
                <a:ext cx="103187" cy="92075"/>
              </a:xfrm>
              <a:custGeom>
                <a:avLst/>
                <a:gdLst>
                  <a:gd name="T0" fmla="*/ 58 w 79"/>
                  <a:gd name="T1" fmla="*/ 4 h 71"/>
                  <a:gd name="T2" fmla="*/ 35 w 79"/>
                  <a:gd name="T3" fmla="*/ 20 h 71"/>
                  <a:gd name="T4" fmla="*/ 10 w 79"/>
                  <a:gd name="T5" fmla="*/ 16 h 71"/>
                  <a:gd name="T6" fmla="*/ 6 w 79"/>
                  <a:gd name="T7" fmla="*/ 41 h 71"/>
                  <a:gd name="T8" fmla="*/ 16 w 79"/>
                  <a:gd name="T9" fmla="*/ 48 h 71"/>
                  <a:gd name="T10" fmla="*/ 19 w 79"/>
                  <a:gd name="T11" fmla="*/ 61 h 71"/>
                  <a:gd name="T12" fmla="*/ 44 w 79"/>
                  <a:gd name="T13" fmla="*/ 65 h 71"/>
                  <a:gd name="T14" fmla="*/ 49 w 79"/>
                  <a:gd name="T15" fmla="*/ 40 h 71"/>
                  <a:gd name="T16" fmla="*/ 49 w 79"/>
                  <a:gd name="T17" fmla="*/ 40 h 71"/>
                  <a:gd name="T18" fmla="*/ 72 w 79"/>
                  <a:gd name="T19" fmla="*/ 24 h 71"/>
                  <a:gd name="T20" fmla="*/ 75 w 79"/>
                  <a:gd name="T21" fmla="*/ 7 h 71"/>
                  <a:gd name="T22" fmla="*/ 58 w 79"/>
                  <a:gd name="T23"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1">
                    <a:moveTo>
                      <a:pt x="58" y="4"/>
                    </a:moveTo>
                    <a:cubicBezTo>
                      <a:pt x="35" y="20"/>
                      <a:pt x="35" y="20"/>
                      <a:pt x="35" y="20"/>
                    </a:cubicBezTo>
                    <a:cubicBezTo>
                      <a:pt x="29" y="12"/>
                      <a:pt x="18" y="10"/>
                      <a:pt x="10" y="16"/>
                    </a:cubicBezTo>
                    <a:cubicBezTo>
                      <a:pt x="2" y="22"/>
                      <a:pt x="0" y="33"/>
                      <a:pt x="6" y="41"/>
                    </a:cubicBezTo>
                    <a:cubicBezTo>
                      <a:pt x="8" y="45"/>
                      <a:pt x="12" y="47"/>
                      <a:pt x="16" y="48"/>
                    </a:cubicBezTo>
                    <a:cubicBezTo>
                      <a:pt x="16" y="52"/>
                      <a:pt x="17" y="57"/>
                      <a:pt x="19" y="61"/>
                    </a:cubicBezTo>
                    <a:cubicBezTo>
                      <a:pt x="25" y="69"/>
                      <a:pt x="36" y="71"/>
                      <a:pt x="44" y="65"/>
                    </a:cubicBezTo>
                    <a:cubicBezTo>
                      <a:pt x="52" y="59"/>
                      <a:pt x="54" y="48"/>
                      <a:pt x="49" y="40"/>
                    </a:cubicBezTo>
                    <a:cubicBezTo>
                      <a:pt x="49" y="40"/>
                      <a:pt x="49" y="40"/>
                      <a:pt x="49" y="40"/>
                    </a:cubicBezTo>
                    <a:cubicBezTo>
                      <a:pt x="72" y="24"/>
                      <a:pt x="72" y="24"/>
                      <a:pt x="72" y="24"/>
                    </a:cubicBezTo>
                    <a:cubicBezTo>
                      <a:pt x="77" y="20"/>
                      <a:pt x="79" y="12"/>
                      <a:pt x="75" y="7"/>
                    </a:cubicBezTo>
                    <a:cubicBezTo>
                      <a:pt x="71" y="1"/>
                      <a:pt x="64" y="0"/>
                      <a:pt x="5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5" name="Freeform 9"/>
              <p:cNvSpPr>
                <a:spLocks/>
              </p:cNvSpPr>
              <p:nvPr/>
            </p:nvSpPr>
            <p:spPr bwMode="auto">
              <a:xfrm>
                <a:off x="1636713" y="1866900"/>
                <a:ext cx="77787" cy="79375"/>
              </a:xfrm>
              <a:custGeom>
                <a:avLst/>
                <a:gdLst>
                  <a:gd name="T0" fmla="*/ 35 w 59"/>
                  <a:gd name="T1" fmla="*/ 51 h 61"/>
                  <a:gd name="T2" fmla="*/ 35 w 59"/>
                  <a:gd name="T3" fmla="*/ 50 h 61"/>
                  <a:gd name="T4" fmla="*/ 39 w 59"/>
                  <a:gd name="T5" fmla="*/ 53 h 61"/>
                  <a:gd name="T6" fmla="*/ 55 w 59"/>
                  <a:gd name="T7" fmla="*/ 50 h 61"/>
                  <a:gd name="T8" fmla="*/ 55 w 59"/>
                  <a:gd name="T9" fmla="*/ 50 h 61"/>
                  <a:gd name="T10" fmla="*/ 52 w 59"/>
                  <a:gd name="T11" fmla="*/ 33 h 61"/>
                  <a:gd name="T12" fmla="*/ 49 w 59"/>
                  <a:gd name="T13" fmla="*/ 31 h 61"/>
                  <a:gd name="T14" fmla="*/ 44 w 59"/>
                  <a:gd name="T15" fmla="*/ 6 h 61"/>
                  <a:gd name="T16" fmla="*/ 19 w 59"/>
                  <a:gd name="T17" fmla="*/ 10 h 61"/>
                  <a:gd name="T18" fmla="*/ 16 w 59"/>
                  <a:gd name="T19" fmla="*/ 23 h 61"/>
                  <a:gd name="T20" fmla="*/ 6 w 59"/>
                  <a:gd name="T21" fmla="*/ 30 h 61"/>
                  <a:gd name="T22" fmla="*/ 10 w 59"/>
                  <a:gd name="T23" fmla="*/ 55 h 61"/>
                  <a:gd name="T24" fmla="*/ 35 w 59"/>
                  <a:gd name="T25"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1">
                    <a:moveTo>
                      <a:pt x="35" y="51"/>
                    </a:moveTo>
                    <a:cubicBezTo>
                      <a:pt x="35" y="50"/>
                      <a:pt x="35" y="50"/>
                      <a:pt x="35" y="50"/>
                    </a:cubicBezTo>
                    <a:cubicBezTo>
                      <a:pt x="39" y="53"/>
                      <a:pt x="39" y="53"/>
                      <a:pt x="39" y="53"/>
                    </a:cubicBezTo>
                    <a:cubicBezTo>
                      <a:pt x="44" y="57"/>
                      <a:pt x="52" y="55"/>
                      <a:pt x="55" y="50"/>
                    </a:cubicBezTo>
                    <a:cubicBezTo>
                      <a:pt x="55" y="50"/>
                      <a:pt x="55" y="50"/>
                      <a:pt x="55" y="50"/>
                    </a:cubicBezTo>
                    <a:cubicBezTo>
                      <a:pt x="59" y="44"/>
                      <a:pt x="58" y="37"/>
                      <a:pt x="52" y="33"/>
                    </a:cubicBezTo>
                    <a:cubicBezTo>
                      <a:pt x="49" y="31"/>
                      <a:pt x="49" y="31"/>
                      <a:pt x="49" y="31"/>
                    </a:cubicBezTo>
                    <a:cubicBezTo>
                      <a:pt x="54" y="23"/>
                      <a:pt x="52" y="11"/>
                      <a:pt x="44" y="6"/>
                    </a:cubicBezTo>
                    <a:cubicBezTo>
                      <a:pt x="36" y="0"/>
                      <a:pt x="25" y="2"/>
                      <a:pt x="19" y="10"/>
                    </a:cubicBezTo>
                    <a:cubicBezTo>
                      <a:pt x="17" y="14"/>
                      <a:pt x="16" y="19"/>
                      <a:pt x="16" y="23"/>
                    </a:cubicBezTo>
                    <a:cubicBezTo>
                      <a:pt x="12" y="24"/>
                      <a:pt x="8" y="26"/>
                      <a:pt x="6" y="30"/>
                    </a:cubicBezTo>
                    <a:cubicBezTo>
                      <a:pt x="0" y="38"/>
                      <a:pt x="2" y="49"/>
                      <a:pt x="10" y="55"/>
                    </a:cubicBezTo>
                    <a:cubicBezTo>
                      <a:pt x="18" y="61"/>
                      <a:pt x="30" y="59"/>
                      <a:pt x="3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6" name="Freeform 10"/>
              <p:cNvSpPr>
                <a:spLocks/>
              </p:cNvSpPr>
              <p:nvPr/>
            </p:nvSpPr>
            <p:spPr bwMode="auto">
              <a:xfrm>
                <a:off x="1925638" y="2076450"/>
                <a:ext cx="101600" cy="92075"/>
              </a:xfrm>
              <a:custGeom>
                <a:avLst/>
                <a:gdLst>
                  <a:gd name="T0" fmla="*/ 69 w 79"/>
                  <a:gd name="T1" fmla="*/ 16 h 71"/>
                  <a:gd name="T2" fmla="*/ 44 w 79"/>
                  <a:gd name="T3" fmla="*/ 20 h 71"/>
                  <a:gd name="T4" fmla="*/ 20 w 79"/>
                  <a:gd name="T5" fmla="*/ 4 h 71"/>
                  <a:gd name="T6" fmla="*/ 4 w 79"/>
                  <a:gd name="T7" fmla="*/ 7 h 71"/>
                  <a:gd name="T8" fmla="*/ 7 w 79"/>
                  <a:gd name="T9" fmla="*/ 24 h 71"/>
                  <a:gd name="T10" fmla="*/ 30 w 79"/>
                  <a:gd name="T11" fmla="*/ 40 h 71"/>
                  <a:gd name="T12" fmla="*/ 30 w 79"/>
                  <a:gd name="T13" fmla="*/ 40 h 71"/>
                  <a:gd name="T14" fmla="*/ 35 w 79"/>
                  <a:gd name="T15" fmla="*/ 65 h 71"/>
                  <a:gd name="T16" fmla="*/ 60 w 79"/>
                  <a:gd name="T17" fmla="*/ 61 h 71"/>
                  <a:gd name="T18" fmla="*/ 63 w 79"/>
                  <a:gd name="T19" fmla="*/ 48 h 71"/>
                  <a:gd name="T20" fmla="*/ 73 w 79"/>
                  <a:gd name="T21" fmla="*/ 41 h 71"/>
                  <a:gd name="T22" fmla="*/ 69 w 79"/>
                  <a:gd name="T23"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1">
                    <a:moveTo>
                      <a:pt x="69" y="16"/>
                    </a:moveTo>
                    <a:cubicBezTo>
                      <a:pt x="61" y="10"/>
                      <a:pt x="49" y="12"/>
                      <a:pt x="44" y="20"/>
                    </a:cubicBezTo>
                    <a:cubicBezTo>
                      <a:pt x="20" y="4"/>
                      <a:pt x="20" y="4"/>
                      <a:pt x="20" y="4"/>
                    </a:cubicBezTo>
                    <a:cubicBezTo>
                      <a:pt x="15" y="0"/>
                      <a:pt x="8" y="1"/>
                      <a:pt x="4" y="7"/>
                    </a:cubicBezTo>
                    <a:cubicBezTo>
                      <a:pt x="0" y="12"/>
                      <a:pt x="1" y="20"/>
                      <a:pt x="7" y="24"/>
                    </a:cubicBezTo>
                    <a:cubicBezTo>
                      <a:pt x="30" y="40"/>
                      <a:pt x="30" y="40"/>
                      <a:pt x="30" y="40"/>
                    </a:cubicBezTo>
                    <a:cubicBezTo>
                      <a:pt x="30" y="40"/>
                      <a:pt x="30" y="40"/>
                      <a:pt x="30" y="40"/>
                    </a:cubicBezTo>
                    <a:cubicBezTo>
                      <a:pt x="24" y="48"/>
                      <a:pt x="26" y="59"/>
                      <a:pt x="35" y="65"/>
                    </a:cubicBezTo>
                    <a:cubicBezTo>
                      <a:pt x="43" y="71"/>
                      <a:pt x="54" y="69"/>
                      <a:pt x="60" y="61"/>
                    </a:cubicBezTo>
                    <a:cubicBezTo>
                      <a:pt x="62" y="57"/>
                      <a:pt x="63" y="52"/>
                      <a:pt x="63" y="48"/>
                    </a:cubicBezTo>
                    <a:cubicBezTo>
                      <a:pt x="67" y="47"/>
                      <a:pt x="71" y="45"/>
                      <a:pt x="73" y="41"/>
                    </a:cubicBezTo>
                    <a:cubicBezTo>
                      <a:pt x="79" y="33"/>
                      <a:pt x="77" y="22"/>
                      <a:pt x="6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2" name="Freeform 6"/>
              <p:cNvSpPr>
                <a:spLocks noEditPoints="1"/>
              </p:cNvSpPr>
              <p:nvPr/>
            </p:nvSpPr>
            <p:spPr bwMode="auto">
              <a:xfrm>
                <a:off x="1717675" y="1849438"/>
                <a:ext cx="249237" cy="301625"/>
              </a:xfrm>
              <a:custGeom>
                <a:avLst/>
                <a:gdLst>
                  <a:gd name="T0" fmla="*/ 192 w 192"/>
                  <a:gd name="T1" fmla="*/ 96 h 232"/>
                  <a:gd name="T2" fmla="*/ 96 w 192"/>
                  <a:gd name="T3" fmla="*/ 0 h 232"/>
                  <a:gd name="T4" fmla="*/ 0 w 192"/>
                  <a:gd name="T5" fmla="*/ 96 h 232"/>
                  <a:gd name="T6" fmla="*/ 48 w 192"/>
                  <a:gd name="T7" fmla="*/ 179 h 232"/>
                  <a:gd name="T8" fmla="*/ 41 w 192"/>
                  <a:gd name="T9" fmla="*/ 223 h 232"/>
                  <a:gd name="T10" fmla="*/ 68 w 192"/>
                  <a:gd name="T11" fmla="*/ 230 h 232"/>
                  <a:gd name="T12" fmla="*/ 74 w 192"/>
                  <a:gd name="T13" fmla="*/ 190 h 232"/>
                  <a:gd name="T14" fmla="*/ 75 w 192"/>
                  <a:gd name="T15" fmla="*/ 190 h 232"/>
                  <a:gd name="T16" fmla="*/ 82 w 192"/>
                  <a:gd name="T17" fmla="*/ 191 h 232"/>
                  <a:gd name="T18" fmla="*/ 79 w 192"/>
                  <a:gd name="T19" fmla="*/ 231 h 232"/>
                  <a:gd name="T20" fmla="*/ 96 w 192"/>
                  <a:gd name="T21" fmla="*/ 232 h 232"/>
                  <a:gd name="T22" fmla="*/ 114 w 192"/>
                  <a:gd name="T23" fmla="*/ 231 h 232"/>
                  <a:gd name="T24" fmla="*/ 111 w 192"/>
                  <a:gd name="T25" fmla="*/ 191 h 232"/>
                  <a:gd name="T26" fmla="*/ 118 w 192"/>
                  <a:gd name="T27" fmla="*/ 190 h 232"/>
                  <a:gd name="T28" fmla="*/ 118 w 192"/>
                  <a:gd name="T29" fmla="*/ 190 h 232"/>
                  <a:gd name="T30" fmla="*/ 125 w 192"/>
                  <a:gd name="T31" fmla="*/ 230 h 232"/>
                  <a:gd name="T32" fmla="*/ 152 w 192"/>
                  <a:gd name="T33" fmla="*/ 223 h 232"/>
                  <a:gd name="T34" fmla="*/ 145 w 192"/>
                  <a:gd name="T35" fmla="*/ 179 h 232"/>
                  <a:gd name="T36" fmla="*/ 192 w 192"/>
                  <a:gd name="T37" fmla="*/ 96 h 232"/>
                  <a:gd name="T38" fmla="*/ 132 w 192"/>
                  <a:gd name="T39" fmla="*/ 77 h 232"/>
                  <a:gd name="T40" fmla="*/ 156 w 192"/>
                  <a:gd name="T41" fmla="*/ 101 h 232"/>
                  <a:gd name="T42" fmla="*/ 132 w 192"/>
                  <a:gd name="T43" fmla="*/ 125 h 232"/>
                  <a:gd name="T44" fmla="*/ 108 w 192"/>
                  <a:gd name="T45" fmla="*/ 101 h 232"/>
                  <a:gd name="T46" fmla="*/ 132 w 192"/>
                  <a:gd name="T47" fmla="*/ 77 h 232"/>
                  <a:gd name="T48" fmla="*/ 114 w 192"/>
                  <a:gd name="T49" fmla="*/ 160 h 232"/>
                  <a:gd name="T50" fmla="*/ 78 w 192"/>
                  <a:gd name="T51" fmla="*/ 160 h 232"/>
                  <a:gd name="T52" fmla="*/ 96 w 192"/>
                  <a:gd name="T53" fmla="*/ 124 h 232"/>
                  <a:gd name="T54" fmla="*/ 114 w 192"/>
                  <a:gd name="T55" fmla="*/ 160 h 232"/>
                  <a:gd name="T56" fmla="*/ 36 w 192"/>
                  <a:gd name="T57" fmla="*/ 101 h 232"/>
                  <a:gd name="T58" fmla="*/ 60 w 192"/>
                  <a:gd name="T59" fmla="*/ 77 h 232"/>
                  <a:gd name="T60" fmla="*/ 84 w 192"/>
                  <a:gd name="T61" fmla="*/ 101 h 232"/>
                  <a:gd name="T62" fmla="*/ 60 w 192"/>
                  <a:gd name="T63" fmla="*/ 125 h 232"/>
                  <a:gd name="T64" fmla="*/ 36 w 192"/>
                  <a:gd name="T6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232">
                    <a:moveTo>
                      <a:pt x="192" y="96"/>
                    </a:moveTo>
                    <a:cubicBezTo>
                      <a:pt x="192" y="43"/>
                      <a:pt x="149" y="0"/>
                      <a:pt x="96" y="0"/>
                    </a:cubicBezTo>
                    <a:cubicBezTo>
                      <a:pt x="43" y="0"/>
                      <a:pt x="0" y="43"/>
                      <a:pt x="0" y="96"/>
                    </a:cubicBezTo>
                    <a:cubicBezTo>
                      <a:pt x="0" y="131"/>
                      <a:pt x="19" y="162"/>
                      <a:pt x="48" y="179"/>
                    </a:cubicBezTo>
                    <a:cubicBezTo>
                      <a:pt x="41" y="223"/>
                      <a:pt x="41" y="223"/>
                      <a:pt x="41" y="223"/>
                    </a:cubicBezTo>
                    <a:cubicBezTo>
                      <a:pt x="50" y="226"/>
                      <a:pt x="59" y="228"/>
                      <a:pt x="68" y="230"/>
                    </a:cubicBezTo>
                    <a:cubicBezTo>
                      <a:pt x="74" y="190"/>
                      <a:pt x="74" y="190"/>
                      <a:pt x="74" y="190"/>
                    </a:cubicBezTo>
                    <a:cubicBezTo>
                      <a:pt x="75" y="190"/>
                      <a:pt x="75" y="190"/>
                      <a:pt x="75" y="190"/>
                    </a:cubicBezTo>
                    <a:cubicBezTo>
                      <a:pt x="77" y="190"/>
                      <a:pt x="79" y="191"/>
                      <a:pt x="82" y="191"/>
                    </a:cubicBezTo>
                    <a:cubicBezTo>
                      <a:pt x="79" y="231"/>
                      <a:pt x="79" y="231"/>
                      <a:pt x="79" y="231"/>
                    </a:cubicBezTo>
                    <a:cubicBezTo>
                      <a:pt x="85" y="232"/>
                      <a:pt x="91" y="232"/>
                      <a:pt x="96" y="232"/>
                    </a:cubicBezTo>
                    <a:cubicBezTo>
                      <a:pt x="102" y="232"/>
                      <a:pt x="108" y="232"/>
                      <a:pt x="114" y="231"/>
                    </a:cubicBezTo>
                    <a:cubicBezTo>
                      <a:pt x="111" y="191"/>
                      <a:pt x="111" y="191"/>
                      <a:pt x="111" y="191"/>
                    </a:cubicBezTo>
                    <a:cubicBezTo>
                      <a:pt x="113" y="191"/>
                      <a:pt x="116" y="190"/>
                      <a:pt x="118" y="190"/>
                    </a:cubicBezTo>
                    <a:cubicBezTo>
                      <a:pt x="118" y="190"/>
                      <a:pt x="118" y="190"/>
                      <a:pt x="118" y="190"/>
                    </a:cubicBezTo>
                    <a:cubicBezTo>
                      <a:pt x="125" y="230"/>
                      <a:pt x="125" y="230"/>
                      <a:pt x="125" y="230"/>
                    </a:cubicBezTo>
                    <a:cubicBezTo>
                      <a:pt x="134" y="228"/>
                      <a:pt x="143" y="226"/>
                      <a:pt x="152" y="223"/>
                    </a:cubicBezTo>
                    <a:cubicBezTo>
                      <a:pt x="145" y="179"/>
                      <a:pt x="145" y="179"/>
                      <a:pt x="145" y="179"/>
                    </a:cubicBezTo>
                    <a:cubicBezTo>
                      <a:pt x="173" y="162"/>
                      <a:pt x="192" y="131"/>
                      <a:pt x="192" y="96"/>
                    </a:cubicBezTo>
                    <a:close/>
                    <a:moveTo>
                      <a:pt x="132" y="77"/>
                    </a:moveTo>
                    <a:cubicBezTo>
                      <a:pt x="146" y="77"/>
                      <a:pt x="156" y="87"/>
                      <a:pt x="156" y="101"/>
                    </a:cubicBezTo>
                    <a:cubicBezTo>
                      <a:pt x="156" y="114"/>
                      <a:pt x="146" y="125"/>
                      <a:pt x="132" y="125"/>
                    </a:cubicBezTo>
                    <a:cubicBezTo>
                      <a:pt x="119" y="125"/>
                      <a:pt x="108" y="114"/>
                      <a:pt x="108" y="101"/>
                    </a:cubicBezTo>
                    <a:cubicBezTo>
                      <a:pt x="108" y="87"/>
                      <a:pt x="119" y="77"/>
                      <a:pt x="132" y="77"/>
                    </a:cubicBezTo>
                    <a:close/>
                    <a:moveTo>
                      <a:pt x="114" y="160"/>
                    </a:moveTo>
                    <a:cubicBezTo>
                      <a:pt x="78" y="160"/>
                      <a:pt x="78" y="160"/>
                      <a:pt x="78" y="160"/>
                    </a:cubicBezTo>
                    <a:cubicBezTo>
                      <a:pt x="96" y="124"/>
                      <a:pt x="96" y="124"/>
                      <a:pt x="96" y="124"/>
                    </a:cubicBezTo>
                    <a:lnTo>
                      <a:pt x="114" y="160"/>
                    </a:lnTo>
                    <a:close/>
                    <a:moveTo>
                      <a:pt x="36" y="101"/>
                    </a:moveTo>
                    <a:cubicBezTo>
                      <a:pt x="36" y="87"/>
                      <a:pt x="47" y="77"/>
                      <a:pt x="60" y="77"/>
                    </a:cubicBezTo>
                    <a:cubicBezTo>
                      <a:pt x="74" y="77"/>
                      <a:pt x="84" y="87"/>
                      <a:pt x="84" y="101"/>
                    </a:cubicBezTo>
                    <a:cubicBezTo>
                      <a:pt x="84" y="114"/>
                      <a:pt x="74" y="125"/>
                      <a:pt x="60" y="125"/>
                    </a:cubicBezTo>
                    <a:cubicBezTo>
                      <a:pt x="47" y="125"/>
                      <a:pt x="36" y="114"/>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8" name="Slide Number Placeholder 7"/>
          <p:cNvSpPr>
            <a:spLocks noGrp="1"/>
          </p:cNvSpPr>
          <p:nvPr>
            <p:ph type="sldNum" sz="quarter" idx="12"/>
          </p:nvPr>
        </p:nvSpPr>
        <p:spPr/>
        <p:txBody>
          <a:bodyPr/>
          <a:lstStyle/>
          <a:p>
            <a:pPr>
              <a:defRPr/>
            </a:pPr>
            <a:r>
              <a:rPr lang="en-US"/>
              <a:t>Page </a:t>
            </a:r>
            <a:fld id="{90CBDC3A-D49F-4631-A8C7-55D59B33E5FA}" type="slidenum">
              <a:rPr lang="en-US" smtClean="0"/>
              <a:pPr>
                <a:defRPr/>
              </a:pPr>
              <a:t>14</a:t>
            </a:fld>
            <a:endParaRPr lang="en-US" dirty="0"/>
          </a:p>
        </p:txBody>
      </p:sp>
    </p:spTree>
    <p:extLst>
      <p:ext uri="{BB962C8B-B14F-4D97-AF65-F5344CB8AC3E}">
        <p14:creationId xmlns:p14="http://schemas.microsoft.com/office/powerpoint/2010/main" val="389952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8000" decel="6400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0-#ppt_w/2"/>
                                          </p:val>
                                        </p:tav>
                                        <p:tav tm="100000">
                                          <p:val>
                                            <p:strVal val="#ppt_x"/>
                                          </p:val>
                                        </p:tav>
                                      </p:tavLst>
                                    </p:anim>
                                    <p:anim calcmode="lin" valueType="num">
                                      <p:cBhvr additive="base">
                                        <p:cTn id="8"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18000" decel="6400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anim calcmode="lin" valueType="num">
                                      <p:cBhvr additive="base">
                                        <p:cTn id="13" dur="500" fill="hold"/>
                                        <p:tgtEl>
                                          <p:spTgt spid="1033"/>
                                        </p:tgtEl>
                                        <p:attrNameLst>
                                          <p:attrName>ppt_x</p:attrName>
                                        </p:attrNameLst>
                                      </p:cBhvr>
                                      <p:tavLst>
                                        <p:tav tm="0">
                                          <p:val>
                                            <p:strVal val="1+#ppt_w/2"/>
                                          </p:val>
                                        </p:tav>
                                        <p:tav tm="100000">
                                          <p:val>
                                            <p:strVal val="#ppt_x"/>
                                          </p:val>
                                        </p:tav>
                                      </p:tavLst>
                                    </p:anim>
                                    <p:anim calcmode="lin" valueType="num">
                                      <p:cBhvr additive="base">
                                        <p:cTn id="14" dur="500" fill="hold"/>
                                        <p:tgtEl>
                                          <p:spTgt spid="10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18000" decel="64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18000" decel="64000" fill="hold" nodeType="clickEffect">
                                  <p:stCondLst>
                                    <p:cond delay="0"/>
                                  </p:stCondLst>
                                  <p:childTnLst>
                                    <p:set>
                                      <p:cBhvr>
                                        <p:cTn id="24" dur="1" fill="hold">
                                          <p:stCondLst>
                                            <p:cond delay="0"/>
                                          </p:stCondLst>
                                        </p:cTn>
                                        <p:tgtEl>
                                          <p:spTgt spid="1035"/>
                                        </p:tgtEl>
                                        <p:attrNameLst>
                                          <p:attrName>style.visibility</p:attrName>
                                        </p:attrNameLst>
                                      </p:cBhvr>
                                      <p:to>
                                        <p:strVal val="visible"/>
                                      </p:to>
                                    </p:set>
                                    <p:anim calcmode="lin" valueType="num">
                                      <p:cBhvr additive="base">
                                        <p:cTn id="25" dur="500" fill="hold"/>
                                        <p:tgtEl>
                                          <p:spTgt spid="1035"/>
                                        </p:tgtEl>
                                        <p:attrNameLst>
                                          <p:attrName>ppt_x</p:attrName>
                                        </p:attrNameLst>
                                      </p:cBhvr>
                                      <p:tavLst>
                                        <p:tav tm="0">
                                          <p:val>
                                            <p:strVal val="1+#ppt_w/2"/>
                                          </p:val>
                                        </p:tav>
                                        <p:tav tm="100000">
                                          <p:val>
                                            <p:strVal val="#ppt_x"/>
                                          </p:val>
                                        </p:tav>
                                      </p:tavLst>
                                    </p:anim>
                                    <p:anim calcmode="lin" valueType="num">
                                      <p:cBhvr additive="base">
                                        <p:cTn id="26" dur="500" fill="hold"/>
                                        <p:tgtEl>
                                          <p:spTgt spid="10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300" fill="hold"/>
                                        <p:tgtEl>
                                          <p:spTgt spid="25"/>
                                        </p:tgtEl>
                                        <p:attrNameLst>
                                          <p:attrName>ppt_w</p:attrName>
                                        </p:attrNameLst>
                                      </p:cBhvr>
                                      <p:tavLst>
                                        <p:tav tm="0">
                                          <p:val>
                                            <p:fltVal val="0"/>
                                          </p:val>
                                        </p:tav>
                                        <p:tav tm="100000">
                                          <p:val>
                                            <p:strVal val="#ppt_w"/>
                                          </p:val>
                                        </p:tav>
                                      </p:tavLst>
                                    </p:anim>
                                    <p:anim calcmode="lin" valueType="num">
                                      <p:cBhvr>
                                        <p:cTn id="32" dur="300" fill="hold"/>
                                        <p:tgtEl>
                                          <p:spTgt spid="25"/>
                                        </p:tgtEl>
                                        <p:attrNameLst>
                                          <p:attrName>ppt_h</p:attrName>
                                        </p:attrNameLst>
                                      </p:cBhvr>
                                      <p:tavLst>
                                        <p:tav tm="0">
                                          <p:val>
                                            <p:fltVal val="0"/>
                                          </p:val>
                                        </p:tav>
                                        <p:tav tm="100000">
                                          <p:val>
                                            <p:strVal val="#ppt_h"/>
                                          </p:val>
                                        </p:tav>
                                      </p:tavLst>
                                    </p:anim>
                                    <p:animEffect transition="in" filter="fade">
                                      <p:cBhvr>
                                        <p:cTn id="33" dur="300"/>
                                        <p:tgtEl>
                                          <p:spTgt spid="25"/>
                                        </p:tgtEl>
                                      </p:cBhvr>
                                    </p:animEffect>
                                  </p:childTnLst>
                                </p:cTn>
                              </p:par>
                              <p:par>
                                <p:cTn id="34" presetID="6" presetClass="emph" presetSubtype="0" autoRev="1" fill="hold" grpId="1" nodeType="withEffect">
                                  <p:stCondLst>
                                    <p:cond delay="250"/>
                                  </p:stCondLst>
                                  <p:childTnLst>
                                    <p:animScale>
                                      <p:cBhvr>
                                        <p:cTn id="35" dur="100" fill="hold"/>
                                        <p:tgtEl>
                                          <p:spTgt spid="2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What do we need to get right?</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20" name="Content Placeholder 2"/>
          <p:cNvSpPr txBox="1">
            <a:spLocks/>
          </p:cNvSpPr>
          <p:nvPr/>
        </p:nvSpPr>
        <p:spPr>
          <a:xfrm>
            <a:off x="454025" y="1663907"/>
            <a:ext cx="7927975" cy="4462760"/>
          </a:xfrm>
          <a:prstGeom prst="rect">
            <a:avLst/>
          </a:prstGeom>
        </p:spPr>
        <p:txBody>
          <a:bodyPr wrap="square" lIns="0" tIns="0" rIns="0" bIns="0">
            <a:spAutoFit/>
          </a:bodyPr>
          <a:lstStyle/>
          <a:p>
            <a:pPr marL="180975" indent="-174625">
              <a:spcBef>
                <a:spcPts val="0"/>
              </a:spcBef>
              <a:spcAft>
                <a:spcPts val="300"/>
              </a:spcAft>
              <a:buClr>
                <a:schemeClr val="tx2"/>
              </a:buClr>
              <a:buFont typeface="Arial" pitchFamily="34" charset="0"/>
              <a:buChar char="•"/>
              <a:tabLst>
                <a:tab pos="2400300" algn="l"/>
              </a:tabLst>
              <a:defRPr/>
            </a:pPr>
            <a:r>
              <a:rPr lang="en-GB" sz="2000" kern="0" dirty="0">
                <a:solidFill>
                  <a:schemeClr val="tx2"/>
                </a:solidFill>
                <a:latin typeface="Arial"/>
                <a:ea typeface="MS PGothic" pitchFamily="34" charset="-128"/>
              </a:rPr>
              <a:t>Balancing these priorities typically requires excellent: </a:t>
            </a:r>
          </a:p>
          <a:p>
            <a:pPr marL="180975" indent="-174625">
              <a:spcBef>
                <a:spcPts val="0"/>
              </a:spcBef>
              <a:spcAft>
                <a:spcPts val="300"/>
              </a:spcAft>
              <a:buClr>
                <a:schemeClr val="tx2"/>
              </a:buClr>
              <a:buFont typeface="Arial"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Software and Infrastructure Automation</a:t>
            </a:r>
          </a:p>
          <a:p>
            <a:pPr marL="355600" lvl="1" indent="-174625">
              <a:spcBef>
                <a:spcPts val="0"/>
              </a:spcBef>
              <a:spcAft>
                <a:spcPts val="300"/>
              </a:spcAft>
              <a:buClr>
                <a:schemeClr val="tx2"/>
              </a:buClr>
              <a:buFont typeface="Arial" panose="020B0604020202020204"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Environment Management</a:t>
            </a:r>
          </a:p>
          <a:p>
            <a:pPr marL="355600" lvl="1" indent="-174625">
              <a:spcBef>
                <a:spcPts val="0"/>
              </a:spcBef>
              <a:spcAft>
                <a:spcPts val="300"/>
              </a:spcAft>
              <a:buClr>
                <a:schemeClr val="tx2"/>
              </a:buClr>
              <a:buFont typeface="Arial" panose="020B0604020202020204"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Application Lifecycle Management</a:t>
            </a:r>
          </a:p>
          <a:p>
            <a:pPr marL="355600" lvl="1" indent="-174625">
              <a:spcBef>
                <a:spcPts val="0"/>
              </a:spcBef>
              <a:spcAft>
                <a:spcPts val="300"/>
              </a:spcAft>
              <a:buClr>
                <a:schemeClr val="tx2"/>
              </a:buClr>
              <a:buFont typeface="Arial" panose="020B0604020202020204"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Configuration Management</a:t>
            </a:r>
          </a:p>
          <a:p>
            <a:pPr marL="355600" lvl="1" indent="-174625">
              <a:spcBef>
                <a:spcPts val="0"/>
              </a:spcBef>
              <a:spcAft>
                <a:spcPts val="300"/>
              </a:spcAft>
              <a:buClr>
                <a:schemeClr val="tx2"/>
              </a:buClr>
              <a:buFont typeface="Arial" panose="020B0604020202020204"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Tooling</a:t>
            </a:r>
          </a:p>
          <a:p>
            <a:pPr marL="355600" lvl="1" indent="-174625">
              <a:spcBef>
                <a:spcPts val="0"/>
              </a:spcBef>
              <a:spcAft>
                <a:spcPts val="300"/>
              </a:spcAft>
              <a:buClr>
                <a:schemeClr val="tx2"/>
              </a:buClr>
              <a:buFont typeface="Arial" panose="020B0604020202020204" pitchFamily="34" charset="0"/>
              <a:buChar char="‒"/>
              <a:tabLst>
                <a:tab pos="2400300" algn="l"/>
              </a:tabLst>
              <a:defRPr/>
            </a:pPr>
            <a:endParaRPr lang="en-GB" sz="2000" kern="0" dirty="0">
              <a:solidFill>
                <a:schemeClr val="tx2"/>
              </a:solidFill>
              <a:latin typeface="Arial"/>
              <a:ea typeface="MS PGothic" pitchFamily="34" charset="-128"/>
            </a:endParaRPr>
          </a:p>
          <a:p>
            <a:pPr marL="355600" lvl="1" indent="-174625">
              <a:spcBef>
                <a:spcPts val="0"/>
              </a:spcBef>
              <a:spcAft>
                <a:spcPts val="300"/>
              </a:spcAft>
              <a:buClr>
                <a:schemeClr val="tx2"/>
              </a:buClr>
              <a:buFont typeface="Arial" panose="020B0604020202020204" pitchFamily="34" charset="0"/>
              <a:buChar char="‒"/>
              <a:tabLst>
                <a:tab pos="2400300" algn="l"/>
              </a:tabLst>
              <a:defRPr/>
            </a:pPr>
            <a:r>
              <a:rPr lang="en-GB" sz="2000" kern="0" dirty="0">
                <a:solidFill>
                  <a:schemeClr val="tx2"/>
                </a:solidFill>
                <a:latin typeface="Arial"/>
                <a:ea typeface="MS PGothic" pitchFamily="34" charset="-128"/>
              </a:rPr>
              <a:t>Collaboration</a:t>
            </a:r>
          </a:p>
        </p:txBody>
      </p:sp>
      <p:sp>
        <p:nvSpPr>
          <p:cNvPr id="6" name="Slide Number Placeholder 5"/>
          <p:cNvSpPr>
            <a:spLocks noGrp="1"/>
          </p:cNvSpPr>
          <p:nvPr>
            <p:ph type="sldNum" sz="quarter" idx="11"/>
          </p:nvPr>
        </p:nvSpPr>
        <p:spPr/>
        <p:txBody>
          <a:bodyPr/>
          <a:lstStyle/>
          <a:p>
            <a:pPr>
              <a:defRPr/>
            </a:pPr>
            <a:r>
              <a:rPr lang="en-US"/>
              <a:t>Page </a:t>
            </a:r>
            <a:fld id="{90CBDC3A-D49F-4631-A8C7-55D59B33E5FA}" type="slidenum">
              <a:rPr lang="en-US" smtClean="0"/>
              <a:pPr>
                <a:defRPr/>
              </a:pPr>
              <a:t>15</a:t>
            </a:fld>
            <a:endParaRPr lang="en-US" dirty="0"/>
          </a:p>
        </p:txBody>
      </p:sp>
    </p:spTree>
    <p:extLst>
      <p:ext uri="{BB962C8B-B14F-4D97-AF65-F5344CB8AC3E}">
        <p14:creationId xmlns:p14="http://schemas.microsoft.com/office/powerpoint/2010/main" val="301494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070" name="Freeform 2069"/>
          <p:cNvSpPr/>
          <p:nvPr/>
        </p:nvSpPr>
        <p:spPr>
          <a:xfrm>
            <a:off x="1409700" y="4008120"/>
            <a:ext cx="7034530" cy="1353820"/>
          </a:xfrm>
          <a:custGeom>
            <a:avLst/>
            <a:gdLst>
              <a:gd name="connsiteX0" fmla="*/ 6965950 w 6965950"/>
              <a:gd name="connsiteY0" fmla="*/ 0 h 1758950"/>
              <a:gd name="connsiteX1" fmla="*/ 6965950 w 6965950"/>
              <a:gd name="connsiteY1" fmla="*/ 800100 h 1758950"/>
              <a:gd name="connsiteX2" fmla="*/ 0 w 6965950"/>
              <a:gd name="connsiteY2" fmla="*/ 800100 h 1758950"/>
              <a:gd name="connsiteX3" fmla="*/ 0 w 6965950"/>
              <a:gd name="connsiteY3" fmla="*/ 1758950 h 1758950"/>
              <a:gd name="connsiteX4" fmla="*/ 488950 w 6965950"/>
              <a:gd name="connsiteY4" fmla="*/ 1758950 h 1758950"/>
              <a:gd name="connsiteX0" fmla="*/ 6965950 w 6965950"/>
              <a:gd name="connsiteY0" fmla="*/ 0 h 1463604"/>
              <a:gd name="connsiteX1" fmla="*/ 6965950 w 6965950"/>
              <a:gd name="connsiteY1" fmla="*/ 504754 h 1463604"/>
              <a:gd name="connsiteX2" fmla="*/ 0 w 6965950"/>
              <a:gd name="connsiteY2" fmla="*/ 504754 h 1463604"/>
              <a:gd name="connsiteX3" fmla="*/ 0 w 6965950"/>
              <a:gd name="connsiteY3" fmla="*/ 1463604 h 1463604"/>
              <a:gd name="connsiteX4" fmla="*/ 488950 w 6965950"/>
              <a:gd name="connsiteY4" fmla="*/ 1463604 h 1463604"/>
              <a:gd name="connsiteX0" fmla="*/ 6965950 w 7034530"/>
              <a:gd name="connsiteY0" fmla="*/ 0 h 1463604"/>
              <a:gd name="connsiteX1" fmla="*/ 6965950 w 7034530"/>
              <a:gd name="connsiteY1" fmla="*/ 504754 h 1463604"/>
              <a:gd name="connsiteX2" fmla="*/ 0 w 7034530"/>
              <a:gd name="connsiteY2" fmla="*/ 504754 h 1463604"/>
              <a:gd name="connsiteX3" fmla="*/ 0 w 7034530"/>
              <a:gd name="connsiteY3" fmla="*/ 1463604 h 1463604"/>
              <a:gd name="connsiteX4" fmla="*/ 7034530 w 7034530"/>
              <a:gd name="connsiteY4" fmla="*/ 1463604 h 1463604"/>
              <a:gd name="connsiteX0" fmla="*/ 6965950 w 7034530"/>
              <a:gd name="connsiteY0" fmla="*/ 0 h 1628603"/>
              <a:gd name="connsiteX1" fmla="*/ 6965950 w 7034530"/>
              <a:gd name="connsiteY1" fmla="*/ 669753 h 1628603"/>
              <a:gd name="connsiteX2" fmla="*/ 0 w 7034530"/>
              <a:gd name="connsiteY2" fmla="*/ 669753 h 1628603"/>
              <a:gd name="connsiteX3" fmla="*/ 0 w 7034530"/>
              <a:gd name="connsiteY3" fmla="*/ 1628603 h 1628603"/>
              <a:gd name="connsiteX4" fmla="*/ 7034530 w 7034530"/>
              <a:gd name="connsiteY4" fmla="*/ 1628603 h 16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4530" h="1628603">
                <a:moveTo>
                  <a:pt x="6965950" y="0"/>
                </a:moveTo>
                <a:lnTo>
                  <a:pt x="6965950" y="669753"/>
                </a:lnTo>
                <a:lnTo>
                  <a:pt x="0" y="669753"/>
                </a:lnTo>
                <a:lnTo>
                  <a:pt x="0" y="1628603"/>
                </a:lnTo>
                <a:lnTo>
                  <a:pt x="7034530" y="1628603"/>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GB" dirty="0">
                <a:solidFill>
                  <a:schemeClr val="bg1"/>
                </a:solidFill>
              </a:rPr>
              <a:t>DevOps In The Market</a:t>
            </a:r>
            <a:endParaRPr lang="en-US" dirty="0">
              <a:solidFill>
                <a:schemeClr val="bg1"/>
              </a:solidFill>
            </a:endParaRPr>
          </a:p>
        </p:txBody>
      </p:sp>
      <p:sp>
        <p:nvSpPr>
          <p:cNvPr id="4" name="Text Placeholder 3"/>
          <p:cNvSpPr>
            <a:spLocks noGrp="1"/>
          </p:cNvSpPr>
          <p:nvPr>
            <p:ph type="body" sz="quarter" idx="10"/>
          </p:nvPr>
        </p:nvSpPr>
        <p:spPr>
          <a:xfrm>
            <a:off x="455613" y="1077846"/>
            <a:ext cx="8232775" cy="396000"/>
          </a:xfrm>
        </p:spPr>
        <p:txBody>
          <a:bodyPr/>
          <a:lstStyle/>
          <a:p>
            <a:r>
              <a:rPr lang="en-GB" dirty="0"/>
              <a:t>Emergence of DevOps (some highlights)</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cxnSp>
        <p:nvCxnSpPr>
          <p:cNvPr id="13" name="Straight Connector 12"/>
          <p:cNvCxnSpPr/>
          <p:nvPr/>
        </p:nvCxnSpPr>
        <p:spPr>
          <a:xfrm>
            <a:off x="0" y="3561163"/>
            <a:ext cx="9144000"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11463" y="2080826"/>
            <a:ext cx="868538" cy="107023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GB" dirty="0"/>
              <a:t>1984 The Goal was published by </a:t>
            </a:r>
            <a:r>
              <a:rPr lang="en-GB" dirty="0" err="1"/>
              <a:t>Eliyahu</a:t>
            </a:r>
            <a:r>
              <a:rPr lang="en-GB" dirty="0"/>
              <a:t> </a:t>
            </a:r>
            <a:r>
              <a:rPr lang="en-GB" dirty="0" err="1"/>
              <a:t>Goldratt</a:t>
            </a:r>
            <a:r>
              <a:rPr lang="en-GB" dirty="0"/>
              <a:t> </a:t>
            </a:r>
          </a:p>
        </p:txBody>
      </p:sp>
      <p:sp>
        <p:nvSpPr>
          <p:cNvPr id="27" name="TextBox 26"/>
          <p:cNvSpPr txBox="1"/>
          <p:nvPr/>
        </p:nvSpPr>
        <p:spPr>
          <a:xfrm>
            <a:off x="2614021" y="1555051"/>
            <a:ext cx="1686402" cy="155915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t>‘Continuous Integration’ emerges as a practice in teams. </a:t>
            </a:r>
            <a:r>
              <a:rPr lang="en-US" dirty="0" err="1"/>
              <a:t>CruiseControl</a:t>
            </a:r>
            <a:r>
              <a:rPr lang="en-US" dirty="0"/>
              <a:t> open source in 2001. CI a core practice in Extreme  Programming (Kent Beck). Fowler further develops </a:t>
            </a:r>
          </a:p>
        </p:txBody>
      </p:sp>
      <p:sp>
        <p:nvSpPr>
          <p:cNvPr id="28" name="TextBox 27"/>
          <p:cNvSpPr txBox="1"/>
          <p:nvPr/>
        </p:nvSpPr>
        <p:spPr>
          <a:xfrm>
            <a:off x="1899033" y="4908289"/>
            <a:ext cx="1780704" cy="1418826"/>
          </a:xfrm>
          <a:prstGeom prst="rect">
            <a:avLst/>
          </a:prstGeom>
          <a:solidFill>
            <a:schemeClr val="accent5"/>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solidFill>
                  <a:schemeClr val="accent1"/>
                </a:solidFill>
              </a:rPr>
              <a:t>John </a:t>
            </a:r>
            <a:r>
              <a:rPr lang="en-US" dirty="0" err="1">
                <a:solidFill>
                  <a:schemeClr val="accent1"/>
                </a:solidFill>
              </a:rPr>
              <a:t>Allspaw</a:t>
            </a:r>
            <a:r>
              <a:rPr lang="en-US" dirty="0">
                <a:solidFill>
                  <a:schemeClr val="accent1"/>
                </a:solidFill>
              </a:rPr>
              <a:t> and Paul Hammond present at Velocity 2009: 10 Deploys Per Day at Flickr</a:t>
            </a:r>
          </a:p>
          <a:p>
            <a:pPr lvl="1"/>
            <a:r>
              <a:rPr lang="en-US" dirty="0">
                <a:solidFill>
                  <a:schemeClr val="accent1"/>
                </a:solidFill>
                <a:hlinkClick r:id="rId3"/>
              </a:rPr>
              <a:t>http://www.slideshare.net/jallspaw/10-deploys-per-day-dev-and-ops-cooperation-at-flickr</a:t>
            </a:r>
            <a:r>
              <a:rPr lang="en-US" dirty="0">
                <a:solidFill>
                  <a:schemeClr val="accent1"/>
                </a:solidFill>
              </a:rPr>
              <a:t> </a:t>
            </a:r>
          </a:p>
        </p:txBody>
      </p:sp>
      <p:sp>
        <p:nvSpPr>
          <p:cNvPr id="29" name="TextBox 28"/>
          <p:cNvSpPr txBox="1"/>
          <p:nvPr/>
        </p:nvSpPr>
        <p:spPr>
          <a:xfrm>
            <a:off x="6622586" y="833377"/>
            <a:ext cx="1492309" cy="23176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t>Agile 2008 Toronto Andrew Clay Shafer proposes ‘birds-of-a-feather’ </a:t>
            </a:r>
            <a:r>
              <a:rPr lang="en-US" dirty="0" err="1"/>
              <a:t>adhoc</a:t>
            </a:r>
            <a:r>
              <a:rPr lang="en-US" dirty="0"/>
              <a:t> talk on ‘Agile Infrastructure’. Only 1 person attends – not Andrew. He skips his own session! Patrick </a:t>
            </a:r>
            <a:r>
              <a:rPr lang="en-US" dirty="0" err="1"/>
              <a:t>Debois</a:t>
            </a:r>
            <a:r>
              <a:rPr lang="en-US" dirty="0"/>
              <a:t> was the person who turned up</a:t>
            </a:r>
          </a:p>
        </p:txBody>
      </p:sp>
      <p:sp>
        <p:nvSpPr>
          <p:cNvPr id="30" name="TextBox 29"/>
          <p:cNvSpPr txBox="1"/>
          <p:nvPr/>
        </p:nvSpPr>
        <p:spPr>
          <a:xfrm>
            <a:off x="3793376" y="4908290"/>
            <a:ext cx="2667433" cy="996398"/>
          </a:xfrm>
          <a:prstGeom prst="rect">
            <a:avLst/>
          </a:prstGeom>
          <a:solidFill>
            <a:schemeClr val="accent5"/>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t>First </a:t>
            </a:r>
            <a:r>
              <a:rPr lang="en-US" dirty="0" err="1"/>
              <a:t>DevOpsDays</a:t>
            </a:r>
            <a:r>
              <a:rPr lang="en-US" dirty="0"/>
              <a:t> conference in Ghent, Belgium in October 2009 </a:t>
            </a:r>
            <a:r>
              <a:rPr lang="en-US" dirty="0" err="1"/>
              <a:t>organised</a:t>
            </a:r>
            <a:r>
              <a:rPr lang="en-US" dirty="0"/>
              <a:t> by Patrick </a:t>
            </a:r>
            <a:r>
              <a:rPr lang="en-US" dirty="0" err="1"/>
              <a:t>Debois</a:t>
            </a:r>
            <a:r>
              <a:rPr lang="en-US" dirty="0"/>
              <a:t> (first use of the DevOps portmanteau). Patrick liked acronym DoD (Dead on Delivery)</a:t>
            </a:r>
          </a:p>
        </p:txBody>
      </p:sp>
      <p:sp>
        <p:nvSpPr>
          <p:cNvPr id="31" name="TextBox 30"/>
          <p:cNvSpPr txBox="1"/>
          <p:nvPr/>
        </p:nvSpPr>
        <p:spPr>
          <a:xfrm>
            <a:off x="6574448" y="4908289"/>
            <a:ext cx="1885837" cy="781820"/>
          </a:xfrm>
          <a:prstGeom prst="rect">
            <a:avLst/>
          </a:prstGeom>
          <a:solidFill>
            <a:schemeClr val="accent5"/>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solidFill>
                  <a:schemeClr val="accent1"/>
                </a:solidFill>
              </a:rPr>
              <a:t>Partly to save 4 characters from the #</a:t>
            </a:r>
            <a:r>
              <a:rPr lang="en-US" dirty="0" err="1">
                <a:solidFill>
                  <a:schemeClr val="accent1"/>
                </a:solidFill>
              </a:rPr>
              <a:t>DevOpsDays</a:t>
            </a:r>
            <a:r>
              <a:rPr lang="en-US" dirty="0">
                <a:solidFill>
                  <a:schemeClr val="accent1"/>
                </a:solidFill>
              </a:rPr>
              <a:t> hashtag, DevOps became the name.</a:t>
            </a:r>
          </a:p>
        </p:txBody>
      </p:sp>
      <p:grpSp>
        <p:nvGrpSpPr>
          <p:cNvPr id="2061" name="Group 2060"/>
          <p:cNvGrpSpPr/>
          <p:nvPr/>
        </p:nvGrpSpPr>
        <p:grpSpPr>
          <a:xfrm>
            <a:off x="1643326" y="3481898"/>
            <a:ext cx="792480" cy="485956"/>
            <a:chOff x="293881" y="4034159"/>
            <a:chExt cx="792480" cy="485956"/>
          </a:xfrm>
        </p:grpSpPr>
        <p:sp>
          <p:nvSpPr>
            <p:cNvPr id="10" name="Oval 9"/>
            <p:cNvSpPr/>
            <p:nvPr/>
          </p:nvSpPr>
          <p:spPr>
            <a:xfrm>
              <a:off x="610857"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93881" y="4273894"/>
              <a:ext cx="792480" cy="246221"/>
            </a:xfrm>
            <a:prstGeom prst="rect">
              <a:avLst/>
            </a:prstGeom>
            <a:noFill/>
          </p:spPr>
          <p:txBody>
            <a:bodyPr wrap="square" lIns="0" tIns="0" rIns="0" bIns="0" rtlCol="0">
              <a:spAutoFit/>
            </a:bodyPr>
            <a:lstStyle/>
            <a:p>
              <a:pPr algn="ctr"/>
              <a:r>
                <a:rPr lang="en-US" sz="1600" dirty="0">
                  <a:solidFill>
                    <a:schemeClr val="accent2"/>
                  </a:solidFill>
                </a:rPr>
                <a:t>1984</a:t>
              </a:r>
            </a:p>
          </p:txBody>
        </p:sp>
      </p:grpSp>
      <p:grpSp>
        <p:nvGrpSpPr>
          <p:cNvPr id="2054" name="Group 2053"/>
          <p:cNvGrpSpPr/>
          <p:nvPr/>
        </p:nvGrpSpPr>
        <p:grpSpPr>
          <a:xfrm>
            <a:off x="7984780" y="3481898"/>
            <a:ext cx="792480" cy="485956"/>
            <a:chOff x="7704855" y="4034159"/>
            <a:chExt cx="792480" cy="485956"/>
          </a:xfrm>
        </p:grpSpPr>
        <p:sp>
          <p:nvSpPr>
            <p:cNvPr id="37" name="Oval 36"/>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2009</a:t>
              </a:r>
            </a:p>
          </p:txBody>
        </p:sp>
      </p:grpSp>
      <p:grpSp>
        <p:nvGrpSpPr>
          <p:cNvPr id="2052" name="Group 2051"/>
          <p:cNvGrpSpPr/>
          <p:nvPr/>
        </p:nvGrpSpPr>
        <p:grpSpPr>
          <a:xfrm>
            <a:off x="4558764" y="3476979"/>
            <a:ext cx="792480" cy="485956"/>
            <a:chOff x="3448451" y="4034159"/>
            <a:chExt cx="792480" cy="485956"/>
          </a:xfrm>
        </p:grpSpPr>
        <p:sp>
          <p:nvSpPr>
            <p:cNvPr id="36" name="Oval 35"/>
            <p:cNvSpPr/>
            <p:nvPr/>
          </p:nvSpPr>
          <p:spPr>
            <a:xfrm>
              <a:off x="3765426"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48451" y="4273894"/>
              <a:ext cx="792480" cy="246221"/>
            </a:xfrm>
            <a:prstGeom prst="rect">
              <a:avLst/>
            </a:prstGeom>
            <a:noFill/>
          </p:spPr>
          <p:txBody>
            <a:bodyPr wrap="square" lIns="0" tIns="0" rIns="0" bIns="0" rtlCol="0">
              <a:spAutoFit/>
            </a:bodyPr>
            <a:lstStyle/>
            <a:p>
              <a:pPr algn="ctr"/>
              <a:r>
                <a:rPr lang="en-US" sz="1600" dirty="0">
                  <a:solidFill>
                    <a:schemeClr val="accent2"/>
                  </a:solidFill>
                </a:rPr>
                <a:t>2001</a:t>
              </a:r>
            </a:p>
          </p:txBody>
        </p:sp>
      </p:grpSp>
      <p:grpSp>
        <p:nvGrpSpPr>
          <p:cNvPr id="2053" name="Group 2052"/>
          <p:cNvGrpSpPr/>
          <p:nvPr/>
        </p:nvGrpSpPr>
        <p:grpSpPr>
          <a:xfrm>
            <a:off x="3604581" y="3489505"/>
            <a:ext cx="792480" cy="485956"/>
            <a:chOff x="1848132" y="4034159"/>
            <a:chExt cx="792480" cy="485956"/>
          </a:xfrm>
        </p:grpSpPr>
        <p:sp>
          <p:nvSpPr>
            <p:cNvPr id="35" name="Oval 34"/>
            <p:cNvSpPr/>
            <p:nvPr/>
          </p:nvSpPr>
          <p:spPr>
            <a:xfrm>
              <a:off x="2165107"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848132" y="4273894"/>
              <a:ext cx="792480" cy="246221"/>
            </a:xfrm>
            <a:prstGeom prst="rect">
              <a:avLst/>
            </a:prstGeom>
            <a:noFill/>
          </p:spPr>
          <p:txBody>
            <a:bodyPr wrap="square" lIns="0" tIns="0" rIns="0" bIns="0" rtlCol="0">
              <a:spAutoFit/>
            </a:bodyPr>
            <a:lstStyle/>
            <a:p>
              <a:pPr algn="ctr"/>
              <a:r>
                <a:rPr lang="en-US" sz="1600" dirty="0">
                  <a:solidFill>
                    <a:schemeClr val="accent2"/>
                  </a:solidFill>
                </a:rPr>
                <a:t>2000</a:t>
              </a:r>
            </a:p>
          </p:txBody>
        </p:sp>
      </p:grpSp>
      <p:grpSp>
        <p:nvGrpSpPr>
          <p:cNvPr id="2051" name="Group 2050"/>
          <p:cNvGrpSpPr/>
          <p:nvPr/>
        </p:nvGrpSpPr>
        <p:grpSpPr>
          <a:xfrm>
            <a:off x="6972501" y="3481898"/>
            <a:ext cx="792480" cy="485956"/>
            <a:chOff x="4928877" y="4034159"/>
            <a:chExt cx="792480" cy="485956"/>
          </a:xfrm>
        </p:grpSpPr>
        <p:sp>
          <p:nvSpPr>
            <p:cNvPr id="44" name="TextBox 43"/>
            <p:cNvSpPr txBox="1"/>
            <p:nvPr/>
          </p:nvSpPr>
          <p:spPr>
            <a:xfrm>
              <a:off x="4928877" y="4273894"/>
              <a:ext cx="792480" cy="246221"/>
            </a:xfrm>
            <a:prstGeom prst="rect">
              <a:avLst/>
            </a:prstGeom>
            <a:noFill/>
          </p:spPr>
          <p:txBody>
            <a:bodyPr wrap="square" lIns="0" tIns="0" rIns="0" bIns="0" rtlCol="0">
              <a:spAutoFit/>
            </a:bodyPr>
            <a:lstStyle/>
            <a:p>
              <a:pPr algn="ctr"/>
              <a:r>
                <a:rPr lang="en-US" sz="1600" dirty="0">
                  <a:solidFill>
                    <a:schemeClr val="accent2"/>
                  </a:solidFill>
                </a:rPr>
                <a:t>2008</a:t>
              </a:r>
            </a:p>
          </p:txBody>
        </p:sp>
        <p:sp>
          <p:nvSpPr>
            <p:cNvPr id="46" name="Oval 45"/>
            <p:cNvSpPr/>
            <p:nvPr/>
          </p:nvSpPr>
          <p:spPr>
            <a:xfrm>
              <a:off x="5245852"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0" name="Rectangle 2059"/>
          <p:cNvSpPr/>
          <p:nvPr/>
        </p:nvSpPr>
        <p:spPr>
          <a:xfrm>
            <a:off x="4409303" y="1535289"/>
            <a:ext cx="2037403" cy="157960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US" sz="1100" dirty="0">
                <a:solidFill>
                  <a:schemeClr val="accent1"/>
                </a:solidFill>
              </a:rPr>
              <a:t>Gathering of early adopters of “light” development methodologies in Snowbird ski resort, Utah, gives rise to The Agile Manifesto: “</a:t>
            </a:r>
            <a:r>
              <a:rPr lang="en-US" sz="1100" i="1" dirty="0">
                <a:solidFill>
                  <a:schemeClr val="accent1"/>
                </a:solidFill>
              </a:rPr>
              <a:t>Our highest priority is to satisfy the customer through early and </a:t>
            </a:r>
            <a:r>
              <a:rPr lang="en-US" sz="1100" b="1" i="1" dirty="0">
                <a:solidFill>
                  <a:schemeClr val="accent1"/>
                </a:solidFill>
              </a:rPr>
              <a:t>continuous delivery</a:t>
            </a:r>
            <a:r>
              <a:rPr lang="en-US" sz="1100" i="1" dirty="0">
                <a:solidFill>
                  <a:schemeClr val="accent1"/>
                </a:solidFill>
              </a:rPr>
              <a:t> of valuable software</a:t>
            </a:r>
            <a:r>
              <a:rPr lang="en-US" sz="1100" dirty="0">
                <a:solidFill>
                  <a:schemeClr val="accent1"/>
                </a:solidFill>
              </a:rPr>
              <a:t>”</a:t>
            </a:r>
            <a:endParaRPr lang="en-GB" sz="1100" dirty="0">
              <a:solidFill>
                <a:schemeClr val="accent1"/>
              </a:solidFill>
            </a:endParaRPr>
          </a:p>
        </p:txBody>
      </p:sp>
      <p:cxnSp>
        <p:nvCxnSpPr>
          <p:cNvPr id="2063" name="Straight Connector 2062"/>
          <p:cNvCxnSpPr>
            <a:stCxn id="11" idx="2"/>
            <a:endCxn id="10" idx="0"/>
          </p:cNvCxnSpPr>
          <p:nvPr/>
        </p:nvCxnSpPr>
        <p:spPr>
          <a:xfrm flipH="1">
            <a:off x="2039567" y="3151060"/>
            <a:ext cx="6165"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p:cNvCxnSpPr>
            <a:stCxn id="2060" idx="2"/>
            <a:endCxn id="36" idx="7"/>
          </p:cNvCxnSpPr>
          <p:nvPr/>
        </p:nvCxnSpPr>
        <p:spPr>
          <a:xfrm flipH="1">
            <a:off x="5011053" y="3114891"/>
            <a:ext cx="416952" cy="3853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p:cNvCxnSpPr>
            <a:stCxn id="27" idx="2"/>
            <a:endCxn id="35" idx="1"/>
          </p:cNvCxnSpPr>
          <p:nvPr/>
        </p:nvCxnSpPr>
        <p:spPr>
          <a:xfrm>
            <a:off x="3457222" y="3114207"/>
            <a:ext cx="487550" cy="3985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p:cNvCxnSpPr>
            <a:stCxn id="29" idx="2"/>
            <a:endCxn id="46" idx="0"/>
          </p:cNvCxnSpPr>
          <p:nvPr/>
        </p:nvCxnSpPr>
        <p:spPr>
          <a:xfrm>
            <a:off x="7368741" y="3151061"/>
            <a:ext cx="0" cy="3308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24131" y="1638993"/>
            <a:ext cx="1285569" cy="15167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GB" dirty="0" err="1"/>
              <a:t>Taiichi</a:t>
            </a:r>
            <a:r>
              <a:rPr lang="en-GB" dirty="0"/>
              <a:t> </a:t>
            </a:r>
            <a:r>
              <a:rPr lang="en-GB" dirty="0" err="1"/>
              <a:t>Ohno</a:t>
            </a:r>
            <a:r>
              <a:rPr lang="en-GB" dirty="0"/>
              <a:t> and </a:t>
            </a:r>
            <a:r>
              <a:rPr lang="en-GB" dirty="0" err="1"/>
              <a:t>Eiji</a:t>
            </a:r>
            <a:r>
              <a:rPr lang="en-GB" dirty="0"/>
              <a:t> Toyoda develop the Toyota Production System (TPS) a precursor to Lean Manufacturing</a:t>
            </a:r>
          </a:p>
        </p:txBody>
      </p:sp>
      <p:grpSp>
        <p:nvGrpSpPr>
          <p:cNvPr id="40" name="Group 39"/>
          <p:cNvGrpSpPr/>
          <p:nvPr/>
        </p:nvGrpSpPr>
        <p:grpSpPr>
          <a:xfrm>
            <a:off x="22027" y="3486575"/>
            <a:ext cx="792480" cy="732178"/>
            <a:chOff x="293881" y="4034159"/>
            <a:chExt cx="792480" cy="732178"/>
          </a:xfrm>
        </p:grpSpPr>
        <p:sp>
          <p:nvSpPr>
            <p:cNvPr id="41" name="Oval 40"/>
            <p:cNvSpPr/>
            <p:nvPr/>
          </p:nvSpPr>
          <p:spPr>
            <a:xfrm>
              <a:off x="610857"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93881" y="4273894"/>
              <a:ext cx="792480" cy="492443"/>
            </a:xfrm>
            <a:prstGeom prst="rect">
              <a:avLst/>
            </a:prstGeom>
            <a:noFill/>
          </p:spPr>
          <p:txBody>
            <a:bodyPr wrap="square" lIns="0" tIns="0" rIns="0" bIns="0" rtlCol="0">
              <a:spAutoFit/>
            </a:bodyPr>
            <a:lstStyle/>
            <a:p>
              <a:pPr algn="ctr"/>
              <a:r>
                <a:rPr lang="en-US" sz="1600" dirty="0">
                  <a:solidFill>
                    <a:schemeClr val="accent2"/>
                  </a:solidFill>
                </a:rPr>
                <a:t>1948-1975</a:t>
              </a:r>
            </a:p>
          </p:txBody>
        </p:sp>
      </p:grpSp>
      <p:cxnSp>
        <p:nvCxnSpPr>
          <p:cNvPr id="48" name="Straight Connector 47"/>
          <p:cNvCxnSpPr/>
          <p:nvPr/>
        </p:nvCxnSpPr>
        <p:spPr>
          <a:xfrm>
            <a:off x="420888" y="3151061"/>
            <a:ext cx="0" cy="3308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a:defRPr/>
            </a:pPr>
            <a:r>
              <a:rPr lang="en-US"/>
              <a:t>Page </a:t>
            </a:r>
            <a:fld id="{90CBDC3A-D49F-4631-A8C7-55D59B33E5FA}" type="slidenum">
              <a:rPr lang="en-US" smtClean="0"/>
              <a:pPr>
                <a:defRPr/>
              </a:pPr>
              <a:t>16</a:t>
            </a:fld>
            <a:endParaRPr lang="en-US" dirty="0"/>
          </a:p>
        </p:txBody>
      </p:sp>
    </p:spTree>
    <p:extLst>
      <p:ext uri="{BB962C8B-B14F-4D97-AF65-F5344CB8AC3E}">
        <p14:creationId xmlns:p14="http://schemas.microsoft.com/office/powerpoint/2010/main" val="2879568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AU" dirty="0"/>
              <a:t>Things have been moving fast…</a:t>
            </a:r>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7" name="Rectangle 6"/>
          <p:cNvSpPr/>
          <p:nvPr/>
        </p:nvSpPr>
        <p:spPr>
          <a:xfrm>
            <a:off x="5638655" y="6177001"/>
            <a:ext cx="3057616" cy="184666"/>
          </a:xfrm>
          <a:prstGeom prst="rect">
            <a:avLst/>
          </a:prstGeom>
        </p:spPr>
        <p:txBody>
          <a:bodyPr wrap="square" lIns="0" tIns="0" rIns="0" bIns="0">
            <a:spAutoFit/>
          </a:bodyPr>
          <a:lstStyle/>
          <a:p>
            <a:pPr algn="r"/>
            <a:r>
              <a:rPr lang="en-GB" sz="1200" dirty="0">
                <a:hlinkClick r:id="rId3"/>
              </a:rPr>
              <a:t>http://itrevolution.com/the-history-of-devops/</a:t>
            </a:r>
            <a:r>
              <a:rPr lang="en-GB" sz="1200" dirty="0"/>
              <a:t> </a:t>
            </a:r>
          </a:p>
        </p:txBody>
      </p:sp>
      <p:cxnSp>
        <p:nvCxnSpPr>
          <p:cNvPr id="9" name="Straight Connector 8"/>
          <p:cNvCxnSpPr/>
          <p:nvPr/>
        </p:nvCxnSpPr>
        <p:spPr>
          <a:xfrm>
            <a:off x="0" y="3561163"/>
            <a:ext cx="8680768" cy="0"/>
          </a:xfrm>
          <a:prstGeom prst="line">
            <a:avLst/>
          </a:prstGeom>
          <a:ln w="1905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87582" y="3481898"/>
            <a:ext cx="792480" cy="485956"/>
            <a:chOff x="7704855" y="4034159"/>
            <a:chExt cx="792480" cy="485956"/>
          </a:xfrm>
        </p:grpSpPr>
        <p:sp>
          <p:nvSpPr>
            <p:cNvPr id="11" name="Oval 10"/>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2010</a:t>
              </a:r>
            </a:p>
          </p:txBody>
        </p:sp>
      </p:grpSp>
      <p:grpSp>
        <p:nvGrpSpPr>
          <p:cNvPr id="47" name="Group 46"/>
          <p:cNvGrpSpPr/>
          <p:nvPr/>
        </p:nvGrpSpPr>
        <p:grpSpPr>
          <a:xfrm>
            <a:off x="455613" y="2352676"/>
            <a:ext cx="1056418" cy="1129222"/>
            <a:chOff x="455613" y="2352676"/>
            <a:chExt cx="1056418" cy="1129222"/>
          </a:xfrm>
        </p:grpSpPr>
        <p:sp>
          <p:nvSpPr>
            <p:cNvPr id="14" name="TextBox 13"/>
            <p:cNvSpPr txBox="1"/>
            <p:nvPr/>
          </p:nvSpPr>
          <p:spPr>
            <a:xfrm>
              <a:off x="455613" y="2352676"/>
              <a:ext cx="1056418"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solidFill>
                    <a:schemeClr val="accent1"/>
                  </a:solidFill>
                </a:rPr>
                <a:t>July 2010 Continuous Delivery book comes out</a:t>
              </a:r>
            </a:p>
          </p:txBody>
        </p:sp>
        <p:cxnSp>
          <p:nvCxnSpPr>
            <p:cNvPr id="15" name="Straight Connector 14"/>
            <p:cNvCxnSpPr>
              <a:stCxn id="14" idx="2"/>
            </p:cNvCxnSpPr>
            <p:nvPr/>
          </p:nvCxnSpPr>
          <p:spPr>
            <a:xfrm>
              <a:off x="983822" y="3151060"/>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1625670" y="2352676"/>
            <a:ext cx="2139092"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November 2010 first edition of DevOps newsletter: </a:t>
            </a:r>
            <a:r>
              <a:rPr lang="en-GB" dirty="0">
                <a:hlinkClick r:id="rId4"/>
              </a:rPr>
              <a:t>http://www.devopsweekly.com/</a:t>
            </a:r>
            <a:r>
              <a:rPr lang="en-GB" dirty="0"/>
              <a:t> </a:t>
            </a:r>
          </a:p>
        </p:txBody>
      </p:sp>
      <p:cxnSp>
        <p:nvCxnSpPr>
          <p:cNvPr id="75" name="Straight Connector 74"/>
          <p:cNvCxnSpPr>
            <a:stCxn id="49" idx="1"/>
            <a:endCxn id="14" idx="3"/>
          </p:cNvCxnSpPr>
          <p:nvPr/>
        </p:nvCxnSpPr>
        <p:spPr>
          <a:xfrm flipH="1">
            <a:off x="1512031" y="2751868"/>
            <a:ext cx="11363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380062" y="3481898"/>
            <a:ext cx="3776010" cy="1911710"/>
            <a:chOff x="2224125" y="3481898"/>
            <a:chExt cx="3776010" cy="1911710"/>
          </a:xfrm>
        </p:grpSpPr>
        <p:grpSp>
          <p:nvGrpSpPr>
            <p:cNvPr id="34" name="Group 33"/>
            <p:cNvGrpSpPr/>
            <p:nvPr/>
          </p:nvGrpSpPr>
          <p:grpSpPr>
            <a:xfrm>
              <a:off x="2743629" y="3481898"/>
              <a:ext cx="792480" cy="485956"/>
              <a:chOff x="7704855" y="4034159"/>
              <a:chExt cx="792480" cy="485956"/>
            </a:xfrm>
          </p:grpSpPr>
          <p:sp>
            <p:nvSpPr>
              <p:cNvPr id="35" name="Oval 34"/>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2011</a:t>
                </a:r>
              </a:p>
            </p:txBody>
          </p:sp>
        </p:grpSp>
        <p:sp>
          <p:nvSpPr>
            <p:cNvPr id="53" name="TextBox 52"/>
            <p:cNvSpPr txBox="1"/>
            <p:nvPr/>
          </p:nvSpPr>
          <p:spPr>
            <a:xfrm>
              <a:off x="4168647" y="4351285"/>
              <a:ext cx="1831488" cy="104232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2011 Large software vendors start using the word DevOps extensively and start developing DevOps offerings</a:t>
              </a:r>
            </a:p>
          </p:txBody>
        </p:sp>
        <p:sp>
          <p:nvSpPr>
            <p:cNvPr id="73" name="TextBox 72"/>
            <p:cNvSpPr txBox="1"/>
            <p:nvPr/>
          </p:nvSpPr>
          <p:spPr>
            <a:xfrm>
              <a:off x="2224125" y="4351286"/>
              <a:ext cx="1831488" cy="10423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US" dirty="0"/>
                <a:t>Cameron Haight from Gartner predicts DevOps would be mainstream by 2015</a:t>
              </a:r>
              <a:endParaRPr lang="en-GB" dirty="0"/>
            </a:p>
          </p:txBody>
        </p:sp>
        <p:cxnSp>
          <p:nvCxnSpPr>
            <p:cNvPr id="74" name="Straight Connector 73"/>
            <p:cNvCxnSpPr/>
            <p:nvPr/>
          </p:nvCxnSpPr>
          <p:spPr>
            <a:xfrm>
              <a:off x="3139869"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3" idx="1"/>
              <a:endCxn id="73" idx="3"/>
            </p:cNvCxnSpPr>
            <p:nvPr/>
          </p:nvCxnSpPr>
          <p:spPr>
            <a:xfrm flipH="1">
              <a:off x="4055613" y="4872447"/>
              <a:ext cx="11303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4055613" y="2352676"/>
            <a:ext cx="2663364" cy="1615178"/>
            <a:chOff x="5054834" y="2352676"/>
            <a:chExt cx="2663364" cy="1615178"/>
          </a:xfrm>
        </p:grpSpPr>
        <p:grpSp>
          <p:nvGrpSpPr>
            <p:cNvPr id="37" name="Group 36"/>
            <p:cNvGrpSpPr/>
            <p:nvPr/>
          </p:nvGrpSpPr>
          <p:grpSpPr>
            <a:xfrm>
              <a:off x="5306177" y="3481898"/>
              <a:ext cx="792480" cy="485956"/>
              <a:chOff x="7704855" y="4034159"/>
              <a:chExt cx="792480" cy="485956"/>
            </a:xfrm>
          </p:grpSpPr>
          <p:sp>
            <p:nvSpPr>
              <p:cNvPr id="38" name="Oval 37"/>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2013</a:t>
                </a:r>
              </a:p>
            </p:txBody>
          </p:sp>
        </p:grpSp>
        <p:sp>
          <p:nvSpPr>
            <p:cNvPr id="56" name="TextBox 55"/>
            <p:cNvSpPr txBox="1"/>
            <p:nvPr/>
          </p:nvSpPr>
          <p:spPr>
            <a:xfrm>
              <a:off x="5054834" y="2352676"/>
              <a:ext cx="1295166"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January 2013 the Phoenix Project – the first DevOps novel </a:t>
              </a:r>
            </a:p>
          </p:txBody>
        </p:sp>
        <p:cxnSp>
          <p:nvCxnSpPr>
            <p:cNvPr id="57" name="Straight Connector 56"/>
            <p:cNvCxnSpPr>
              <a:stCxn id="56" idx="2"/>
            </p:cNvCxnSpPr>
            <p:nvPr/>
          </p:nvCxnSpPr>
          <p:spPr>
            <a:xfrm>
              <a:off x="5702417" y="3151060"/>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76555" y="2352676"/>
              <a:ext cx="1241643"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October 2013 Allan Kelly blogs #</a:t>
              </a:r>
              <a:r>
                <a:rPr lang="en-GB" dirty="0" err="1"/>
                <a:t>NoProjects</a:t>
              </a:r>
              <a:endParaRPr lang="en-GB" dirty="0"/>
            </a:p>
          </p:txBody>
        </p:sp>
        <p:cxnSp>
          <p:nvCxnSpPr>
            <p:cNvPr id="80" name="Straight Connector 79"/>
            <p:cNvCxnSpPr>
              <a:stCxn id="59" idx="1"/>
              <a:endCxn id="56" idx="3"/>
            </p:cNvCxnSpPr>
            <p:nvPr/>
          </p:nvCxnSpPr>
          <p:spPr>
            <a:xfrm flipH="1">
              <a:off x="6350000" y="2751868"/>
              <a:ext cx="1265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5380719" y="3481898"/>
            <a:ext cx="1576742" cy="1667772"/>
            <a:chOff x="6988138" y="3481898"/>
            <a:chExt cx="1576742" cy="1667772"/>
          </a:xfrm>
        </p:grpSpPr>
        <p:grpSp>
          <p:nvGrpSpPr>
            <p:cNvPr id="40" name="Group 39"/>
            <p:cNvGrpSpPr/>
            <p:nvPr/>
          </p:nvGrpSpPr>
          <p:grpSpPr>
            <a:xfrm>
              <a:off x="7380269" y="3481898"/>
              <a:ext cx="792480" cy="485956"/>
              <a:chOff x="7704855" y="4034159"/>
              <a:chExt cx="792480" cy="485956"/>
            </a:xfrm>
          </p:grpSpPr>
          <p:sp>
            <p:nvSpPr>
              <p:cNvPr id="41" name="Oval 40"/>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2014</a:t>
                </a:r>
              </a:p>
            </p:txBody>
          </p:sp>
        </p:grpSp>
        <p:sp>
          <p:nvSpPr>
            <p:cNvPr id="62" name="TextBox 61"/>
            <p:cNvSpPr txBox="1"/>
            <p:nvPr/>
          </p:nvSpPr>
          <p:spPr>
            <a:xfrm>
              <a:off x="6988138" y="4351286"/>
              <a:ext cx="1576742"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solidFill>
                    <a:schemeClr val="accent1"/>
                  </a:solidFill>
                </a:rPr>
                <a:t>March 2014 </a:t>
              </a:r>
              <a:r>
                <a:rPr lang="en-GB" dirty="0" err="1">
                  <a:solidFill>
                    <a:schemeClr val="accent1"/>
                  </a:solidFill>
                </a:rPr>
                <a:t>QCon</a:t>
              </a:r>
              <a:r>
                <a:rPr lang="en-GB" dirty="0">
                  <a:solidFill>
                    <a:schemeClr val="accent1"/>
                  </a:solidFill>
                </a:rPr>
                <a:t> London – Etsy announce they are doing 50 deploys/day</a:t>
              </a:r>
            </a:p>
          </p:txBody>
        </p:sp>
        <p:cxnSp>
          <p:nvCxnSpPr>
            <p:cNvPr id="89" name="Straight Connector 88"/>
            <p:cNvCxnSpPr/>
            <p:nvPr/>
          </p:nvCxnSpPr>
          <p:spPr>
            <a:xfrm>
              <a:off x="7792178"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7070405" y="4352430"/>
            <a:ext cx="1594168" cy="79838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spcAft>
                <a:spcPts val="600"/>
              </a:spcAft>
            </a:pPr>
            <a:r>
              <a:rPr lang="en-GB" dirty="0"/>
              <a:t>Amazon announce they are doing at peak 1079 deploys/hour i.e. 1/11.6 seconds</a:t>
            </a:r>
          </a:p>
        </p:txBody>
      </p:sp>
      <p:grpSp>
        <p:nvGrpSpPr>
          <p:cNvPr id="43" name="Group 42"/>
          <p:cNvGrpSpPr/>
          <p:nvPr/>
        </p:nvGrpSpPr>
        <p:grpSpPr>
          <a:xfrm>
            <a:off x="7348296" y="3481898"/>
            <a:ext cx="792480" cy="485956"/>
            <a:chOff x="7704855" y="4034159"/>
            <a:chExt cx="792480" cy="485956"/>
          </a:xfrm>
        </p:grpSpPr>
        <p:sp>
          <p:nvSpPr>
            <p:cNvPr id="44" name="Oval 43"/>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2015</a:t>
              </a:r>
            </a:p>
          </p:txBody>
        </p:sp>
      </p:grpSp>
      <p:grpSp>
        <p:nvGrpSpPr>
          <p:cNvPr id="46" name="Group 45"/>
          <p:cNvGrpSpPr/>
          <p:nvPr/>
        </p:nvGrpSpPr>
        <p:grpSpPr>
          <a:xfrm>
            <a:off x="6784698" y="1097280"/>
            <a:ext cx="1879875" cy="2384617"/>
            <a:chOff x="455613" y="2124619"/>
            <a:chExt cx="1056418" cy="1357279"/>
          </a:xfrm>
        </p:grpSpPr>
        <p:sp>
          <p:nvSpPr>
            <p:cNvPr id="50" name="TextBox 49"/>
            <p:cNvSpPr txBox="1"/>
            <p:nvPr/>
          </p:nvSpPr>
          <p:spPr>
            <a:xfrm>
              <a:off x="455613" y="2124619"/>
              <a:ext cx="1056418" cy="116998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r>
                <a:rPr lang="en-US" dirty="0">
                  <a:solidFill>
                    <a:schemeClr val="accent1"/>
                  </a:solidFill>
                </a:rPr>
                <a:t>Second annual DevOps Enterprise Summit held in San Francisco bringing together representatives from large and complex orgs across many verticals including government, financial services, retail, media, </a:t>
              </a:r>
              <a:r>
                <a:rPr lang="en-US" dirty="0" err="1">
                  <a:solidFill>
                    <a:schemeClr val="accent1"/>
                  </a:solidFill>
                </a:rPr>
                <a:t>etc</a:t>
              </a:r>
              <a:r>
                <a:rPr lang="en-US" dirty="0">
                  <a:solidFill>
                    <a:schemeClr val="accent1"/>
                  </a:solidFill>
                </a:rPr>
                <a:t>… DevOps is mainstream!</a:t>
              </a:r>
            </a:p>
            <a:p>
              <a:pPr lvl="1"/>
              <a:r>
                <a:rPr lang="en-US" dirty="0">
                  <a:solidFill>
                    <a:schemeClr val="accent1"/>
                  </a:solidFill>
                </a:rPr>
                <a:t>http://devopsenterprise.io/</a:t>
              </a:r>
            </a:p>
          </p:txBody>
        </p:sp>
        <p:cxnSp>
          <p:nvCxnSpPr>
            <p:cNvPr id="51" name="Straight Connector 50"/>
            <p:cNvCxnSpPr>
              <a:stCxn id="50" idx="2"/>
            </p:cNvCxnSpPr>
            <p:nvPr/>
          </p:nvCxnSpPr>
          <p:spPr>
            <a:xfrm>
              <a:off x="983822" y="3294602"/>
              <a:ext cx="0" cy="1872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12"/>
          </p:nvPr>
        </p:nvSpPr>
        <p:spPr/>
        <p:txBody>
          <a:bodyPr/>
          <a:lstStyle/>
          <a:p>
            <a:pPr>
              <a:defRPr/>
            </a:pPr>
            <a:r>
              <a:rPr lang="en-US"/>
              <a:t>Page </a:t>
            </a:r>
            <a:fld id="{90CBDC3A-D49F-4631-A8C7-55D59B33E5FA}" type="slidenum">
              <a:rPr lang="en-US" smtClean="0"/>
              <a:pPr>
                <a:defRPr/>
              </a:pPr>
              <a:t>17</a:t>
            </a:fld>
            <a:endParaRPr lang="en-US" dirty="0"/>
          </a:p>
        </p:txBody>
      </p:sp>
    </p:spTree>
    <p:extLst>
      <p:ext uri="{BB962C8B-B14F-4D97-AF65-F5344CB8AC3E}">
        <p14:creationId xmlns:p14="http://schemas.microsoft.com/office/powerpoint/2010/main" val="295432716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DevOps In The Market</a:t>
            </a:r>
            <a:endParaRPr lang="en-US" dirty="0"/>
          </a:p>
        </p:txBody>
      </p:sp>
      <p:sp>
        <p:nvSpPr>
          <p:cNvPr id="4" name="Text Placeholder 3"/>
          <p:cNvSpPr>
            <a:spLocks noGrp="1"/>
          </p:cNvSpPr>
          <p:nvPr>
            <p:ph type="body" sz="quarter" idx="10"/>
          </p:nvPr>
        </p:nvSpPr>
        <p:spPr/>
        <p:txBody>
          <a:bodyPr/>
          <a:lstStyle/>
          <a:p>
            <a:r>
              <a:rPr lang="en-GB" dirty="0"/>
              <a:t>Diffusion of Innovation Theory (from right-to-left)</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688356"/>
            <a:ext cx="7810500" cy="3733800"/>
          </a:xfrm>
          <a:prstGeom prst="rect">
            <a:avLst/>
          </a:prstGeom>
        </p:spPr>
      </p:pic>
      <p:sp>
        <p:nvSpPr>
          <p:cNvPr id="12" name="Rectangle 11"/>
          <p:cNvSpPr/>
          <p:nvPr/>
        </p:nvSpPr>
        <p:spPr>
          <a:xfrm>
            <a:off x="4471791" y="5595611"/>
            <a:ext cx="3770335" cy="276999"/>
          </a:xfrm>
          <a:prstGeom prst="rect">
            <a:avLst/>
          </a:prstGeom>
        </p:spPr>
        <p:txBody>
          <a:bodyPr wrap="square">
            <a:spAutoFit/>
          </a:bodyPr>
          <a:lstStyle/>
          <a:p>
            <a:r>
              <a:rPr lang="en-GB" sz="1200" i="1" dirty="0"/>
              <a:t>https://en.wikipedia.org/wiki/Diffusion_of_innovations</a:t>
            </a:r>
          </a:p>
        </p:txBody>
      </p:sp>
      <p:sp>
        <p:nvSpPr>
          <p:cNvPr id="6" name="Slide Number Placeholder 5"/>
          <p:cNvSpPr>
            <a:spLocks noGrp="1"/>
          </p:cNvSpPr>
          <p:nvPr>
            <p:ph type="sldNum" sz="quarter" idx="12"/>
          </p:nvPr>
        </p:nvSpPr>
        <p:spPr/>
        <p:txBody>
          <a:bodyPr/>
          <a:lstStyle/>
          <a:p>
            <a:pPr>
              <a:defRPr/>
            </a:pPr>
            <a:r>
              <a:rPr lang="en-US"/>
              <a:t>Page </a:t>
            </a:r>
            <a:fld id="{90CBDC3A-D49F-4631-A8C7-55D59B33E5FA}" type="slidenum">
              <a:rPr lang="en-US" smtClean="0"/>
              <a:pPr>
                <a:defRPr/>
              </a:pPr>
              <a:t>18</a:t>
            </a:fld>
            <a:endParaRPr lang="en-US" dirty="0"/>
          </a:p>
        </p:txBody>
      </p:sp>
    </p:spTree>
    <p:extLst>
      <p:ext uri="{BB962C8B-B14F-4D97-AF65-F5344CB8AC3E}">
        <p14:creationId xmlns:p14="http://schemas.microsoft.com/office/powerpoint/2010/main" val="99543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DevOps In The Market</a:t>
            </a:r>
            <a:endParaRPr lang="en-US" dirty="0"/>
          </a:p>
        </p:txBody>
      </p:sp>
      <p:sp>
        <p:nvSpPr>
          <p:cNvPr id="4" name="Text Placeholder 3"/>
          <p:cNvSpPr>
            <a:spLocks noGrp="1"/>
          </p:cNvSpPr>
          <p:nvPr>
            <p:ph type="body" sz="quarter" idx="10"/>
          </p:nvPr>
        </p:nvSpPr>
        <p:spPr/>
        <p:txBody>
          <a:bodyPr/>
          <a:lstStyle/>
          <a:p>
            <a:r>
              <a:rPr lang="en-GB" dirty="0"/>
              <a:t>Gartner Hype Cycle… where is DevOps?</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pic>
        <p:nvPicPr>
          <p:cNvPr id="6" name="Picture 2" descr="http://upload.wikimedia.org/wikipedia/commons/b/bf/Hype-Cycle-Gener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063898"/>
            <a:ext cx="6564313" cy="43762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5612" y="2063898"/>
            <a:ext cx="1323084" cy="400110"/>
          </a:xfrm>
          <a:prstGeom prst="rect">
            <a:avLst/>
          </a:prstGeom>
          <a:solidFill>
            <a:schemeClr val="accent2"/>
          </a:solidFill>
          <a:ln w="28575">
            <a:solidFill>
              <a:schemeClr val="accent2"/>
            </a:solidFill>
          </a:ln>
        </p:spPr>
        <p:txBody>
          <a:bodyPr wrap="none" rtlCol="0">
            <a:noAutofit/>
          </a:bodyPr>
          <a:lstStyle/>
          <a:p>
            <a:r>
              <a:rPr lang="en-GB" sz="1600" dirty="0">
                <a:solidFill>
                  <a:schemeClr val="bg1"/>
                </a:solidFill>
              </a:rPr>
              <a:t>Late Majority</a:t>
            </a:r>
            <a:endParaRPr lang="en-GB" sz="1100" dirty="0">
              <a:solidFill>
                <a:schemeClr val="bg1"/>
              </a:solidFill>
            </a:endParaRPr>
          </a:p>
        </p:txBody>
      </p:sp>
      <p:cxnSp>
        <p:nvCxnSpPr>
          <p:cNvPr id="13" name="Straight Arrow Connector 12"/>
          <p:cNvCxnSpPr>
            <a:stCxn id="8" idx="0"/>
            <a:endCxn id="14" idx="0"/>
          </p:cNvCxnSpPr>
          <p:nvPr/>
        </p:nvCxnSpPr>
        <p:spPr>
          <a:xfrm rot="16200000" flipH="1">
            <a:off x="2725625" y="455427"/>
            <a:ext cx="400110" cy="3617052"/>
          </a:xfrm>
          <a:prstGeom prst="bentConnector3">
            <a:avLst>
              <a:gd name="adj1" fmla="val -57134"/>
            </a:avLst>
          </a:prstGeom>
          <a:ln w="28575">
            <a:solidFill>
              <a:schemeClr val="accent2"/>
            </a:solidFill>
            <a:tailEnd type="arrow"/>
          </a:ln>
          <a:effectLst/>
        </p:spPr>
        <p:style>
          <a:lnRef idx="3">
            <a:schemeClr val="accent1"/>
          </a:lnRef>
          <a:fillRef idx="0">
            <a:schemeClr val="accent1"/>
          </a:fillRef>
          <a:effectRef idx="2">
            <a:schemeClr val="accent1"/>
          </a:effectRef>
          <a:fontRef idx="minor">
            <a:schemeClr val="tx1"/>
          </a:fontRef>
        </p:style>
      </p:cxnSp>
      <p:sp>
        <p:nvSpPr>
          <p:cNvPr id="14" name="Rounded Rectangle 13"/>
          <p:cNvSpPr/>
          <p:nvPr/>
        </p:nvSpPr>
        <p:spPr>
          <a:xfrm>
            <a:off x="4320215" y="2464008"/>
            <a:ext cx="827981" cy="416978"/>
          </a:xfrm>
          <a:prstGeom prst="roundRect">
            <a:avLst/>
          </a:prstGeom>
          <a:solidFill>
            <a:srgbClr val="FF9900">
              <a:alpha val="10196"/>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608011" y="3434914"/>
            <a:ext cx="1586130" cy="400110"/>
          </a:xfrm>
          <a:prstGeom prst="rect">
            <a:avLst/>
          </a:prstGeom>
          <a:solidFill>
            <a:schemeClr val="accent2"/>
          </a:solidFill>
          <a:ln w="28575">
            <a:solidFill>
              <a:schemeClr val="accent2"/>
            </a:solidFill>
          </a:ln>
        </p:spPr>
        <p:txBody>
          <a:bodyPr wrap="none" rtlCol="0">
            <a:noAutofit/>
          </a:bodyPr>
          <a:lstStyle/>
          <a:p>
            <a:r>
              <a:rPr lang="en-GB" sz="1600" dirty="0">
                <a:solidFill>
                  <a:schemeClr val="bg1"/>
                </a:solidFill>
              </a:rPr>
              <a:t>Early Majority</a:t>
            </a:r>
            <a:endParaRPr lang="en-GB" sz="1100" dirty="0">
              <a:solidFill>
                <a:schemeClr val="bg1"/>
              </a:solidFill>
            </a:endParaRPr>
          </a:p>
        </p:txBody>
      </p:sp>
      <p:cxnSp>
        <p:nvCxnSpPr>
          <p:cNvPr id="12" name="Straight Arrow Connector 12"/>
          <p:cNvCxnSpPr>
            <a:stCxn id="11" idx="0"/>
            <a:endCxn id="15" idx="0"/>
          </p:cNvCxnSpPr>
          <p:nvPr/>
        </p:nvCxnSpPr>
        <p:spPr>
          <a:xfrm rot="16200000" flipH="1">
            <a:off x="3946651" y="889338"/>
            <a:ext cx="400109" cy="5491260"/>
          </a:xfrm>
          <a:prstGeom prst="bentConnector3">
            <a:avLst>
              <a:gd name="adj1" fmla="val -57134"/>
            </a:avLst>
          </a:prstGeom>
          <a:ln w="28575">
            <a:solidFill>
              <a:schemeClr val="accent2"/>
            </a:solidFill>
            <a:tailEnd type="arrow"/>
          </a:ln>
          <a:effectLst/>
        </p:spPr>
        <p:style>
          <a:lnRef idx="3">
            <a:schemeClr val="accent1"/>
          </a:lnRef>
          <a:fillRef idx="0">
            <a:schemeClr val="accent1"/>
          </a:fillRef>
          <a:effectRef idx="2">
            <a:schemeClr val="accent1"/>
          </a:effectRef>
          <a:fontRef idx="minor">
            <a:schemeClr val="tx1"/>
          </a:fontRef>
        </p:style>
      </p:cxnSp>
      <p:sp>
        <p:nvSpPr>
          <p:cNvPr id="15" name="Rounded Rectangle 14"/>
          <p:cNvSpPr/>
          <p:nvPr/>
        </p:nvSpPr>
        <p:spPr>
          <a:xfrm>
            <a:off x="6243561" y="3835023"/>
            <a:ext cx="1297550" cy="349701"/>
          </a:xfrm>
          <a:prstGeom prst="roundRect">
            <a:avLst/>
          </a:prstGeom>
          <a:solidFill>
            <a:srgbClr val="FF9900">
              <a:alpha val="10196"/>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19</a:t>
            </a:fld>
            <a:endParaRPr lang="en-US" dirty="0"/>
          </a:p>
        </p:txBody>
      </p:sp>
    </p:spTree>
    <p:extLst>
      <p:ext uri="{BB962C8B-B14F-4D97-AF65-F5344CB8AC3E}">
        <p14:creationId xmlns:p14="http://schemas.microsoft.com/office/powerpoint/2010/main" val="367151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599" r="5599"/>
          <a:stretch/>
        </p:blipFill>
        <p:spPr>
          <a:xfrm>
            <a:off x="0" y="1"/>
            <a:ext cx="9144000" cy="6857998"/>
          </a:xfrm>
          <a:prstGeom prst="rect">
            <a:avLst/>
          </a:prstGeom>
        </p:spPr>
      </p:pic>
      <p:sp>
        <p:nvSpPr>
          <p:cNvPr id="2" name="Rectangle 1"/>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1"/>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455613" y="2708554"/>
            <a:ext cx="8232775" cy="1161492"/>
          </a:xfrm>
        </p:spPr>
        <p:txBody>
          <a:bodyPr/>
          <a:lstStyle/>
          <a:p>
            <a:r>
              <a:rPr lang="en-US" dirty="0">
                <a:solidFill>
                  <a:schemeClr val="bg1"/>
                </a:solidFill>
              </a:rPr>
              <a:t>LOGISTICS</a:t>
            </a:r>
          </a:p>
        </p:txBody>
      </p:sp>
      <p:grpSp>
        <p:nvGrpSpPr>
          <p:cNvPr id="1176" name="Group 1175"/>
          <p:cNvGrpSpPr/>
          <p:nvPr/>
        </p:nvGrpSpPr>
        <p:grpSpPr>
          <a:xfrm>
            <a:off x="482802" y="2072373"/>
            <a:ext cx="929682" cy="929680"/>
            <a:chOff x="482802" y="2072373"/>
            <a:chExt cx="929682" cy="929680"/>
          </a:xfrm>
        </p:grpSpPr>
        <p:sp>
          <p:nvSpPr>
            <p:cNvPr id="175" name="Oval 17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75" name="Group 1174"/>
            <p:cNvGrpSpPr/>
            <p:nvPr/>
          </p:nvGrpSpPr>
          <p:grpSpPr>
            <a:xfrm>
              <a:off x="717551" y="2261555"/>
              <a:ext cx="566462" cy="567370"/>
              <a:chOff x="3082925" y="3916655"/>
              <a:chExt cx="1006475" cy="1008087"/>
            </a:xfrm>
            <a:solidFill>
              <a:schemeClr val="bg1"/>
            </a:solidFill>
          </p:grpSpPr>
          <p:sp>
            <p:nvSpPr>
              <p:cNvPr id="1170"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Footer Placeholder 3"/>
          <p:cNvSpPr>
            <a:spLocks noGrp="1"/>
          </p:cNvSpPr>
          <p:nvPr>
            <p:ph type="ftr" sz="quarter" idx="10"/>
          </p:nvPr>
        </p:nvSpPr>
        <p:spPr/>
        <p:txBody>
          <a:bodyPr/>
          <a:lstStyle/>
          <a:p>
            <a:r>
              <a:rPr lang="en-US" dirty="0"/>
              <a:t>Copyright © 2016 Accenture  All rights reserved.</a:t>
            </a:r>
          </a:p>
        </p:txBody>
      </p:sp>
      <p:sp>
        <p:nvSpPr>
          <p:cNvPr id="5" name="Slide Number Placeholder 4"/>
          <p:cNvSpPr>
            <a:spLocks noGrp="1"/>
          </p:cNvSpPr>
          <p:nvPr>
            <p:ph type="sldNum" sz="quarter" idx="11"/>
          </p:nvPr>
        </p:nvSpPr>
        <p:spPr/>
        <p:txBody>
          <a:bodyPr/>
          <a:lstStyle/>
          <a:p>
            <a:pPr>
              <a:defRPr/>
            </a:pPr>
            <a:r>
              <a:rPr lang="en-US"/>
              <a:t>Page </a:t>
            </a:r>
            <a:fld id="{90CBDC3A-D49F-4631-A8C7-55D59B33E5FA}" type="slidenum">
              <a:rPr lang="en-US" smtClean="0"/>
              <a:pPr>
                <a:defRPr/>
              </a:pPr>
              <a:t>2</a:t>
            </a:fld>
            <a:endParaRPr lang="en-US" dirty="0"/>
          </a:p>
        </p:txBody>
      </p:sp>
    </p:spTree>
    <p:extLst>
      <p:ext uri="{BB962C8B-B14F-4D97-AF65-F5344CB8AC3E}">
        <p14:creationId xmlns:p14="http://schemas.microsoft.com/office/powerpoint/2010/main" val="22083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13" y="126621"/>
            <a:ext cx="8232775" cy="865563"/>
          </a:xfrm>
        </p:spPr>
        <p:txBody>
          <a:bodyPr/>
          <a:lstStyle/>
          <a:p>
            <a:r>
              <a:rPr lang="en-GB" dirty="0"/>
              <a:t>DevOps In The Market</a:t>
            </a:r>
            <a:endParaRPr lang="en-US" dirty="0"/>
          </a:p>
        </p:txBody>
      </p:sp>
      <p:sp>
        <p:nvSpPr>
          <p:cNvPr id="4" name="Text Placeholder 3"/>
          <p:cNvSpPr>
            <a:spLocks noGrp="1"/>
          </p:cNvSpPr>
          <p:nvPr>
            <p:ph type="body" sz="quarter" idx="10"/>
          </p:nvPr>
        </p:nvSpPr>
        <p:spPr>
          <a:xfrm>
            <a:off x="455613" y="1109277"/>
            <a:ext cx="8232775" cy="341744"/>
          </a:xfrm>
        </p:spPr>
        <p:txBody>
          <a:bodyPr/>
          <a:lstStyle/>
          <a:p>
            <a:r>
              <a:rPr lang="en-GB" dirty="0"/>
              <a:t>Market adoption of DevOps</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6" name="Content Placeholder 2"/>
          <p:cNvSpPr txBox="1">
            <a:spLocks/>
          </p:cNvSpPr>
          <p:nvPr/>
        </p:nvSpPr>
        <p:spPr>
          <a:xfrm>
            <a:off x="3930557" y="5844517"/>
            <a:ext cx="4757831" cy="398651"/>
          </a:xfrm>
          <a:prstGeom prst="rect">
            <a:avLst/>
          </a:prstGeom>
          <a:ln w="28575">
            <a:noFill/>
          </a:ln>
        </p:spPr>
        <p:txBody>
          <a:bodyPr tIns="144000"/>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050" dirty="0">
                <a:hlinkClick r:id="rId3"/>
              </a:rPr>
              <a:t>http://puppetlabs.com/sites/default/files/2015-state-of-devops-report.pdf</a:t>
            </a:r>
            <a:endParaRPr lang="en-GB" sz="1050" dirty="0"/>
          </a:p>
          <a:p>
            <a:endParaRPr lang="en-GB" sz="1100" dirty="0"/>
          </a:p>
        </p:txBody>
      </p:sp>
      <p:sp>
        <p:nvSpPr>
          <p:cNvPr id="10" name="Slide Number Placeholder 9"/>
          <p:cNvSpPr>
            <a:spLocks noGrp="1"/>
          </p:cNvSpPr>
          <p:nvPr>
            <p:ph type="sldNum" sz="quarter" idx="12"/>
          </p:nvPr>
        </p:nvSpPr>
        <p:spPr/>
        <p:txBody>
          <a:bodyPr/>
          <a:lstStyle/>
          <a:p>
            <a:pPr>
              <a:defRPr/>
            </a:pPr>
            <a:r>
              <a:rPr lang="en-US"/>
              <a:t>Page </a:t>
            </a:r>
            <a:fld id="{90CBDC3A-D49F-4631-A8C7-55D59B33E5FA}" type="slidenum">
              <a:rPr lang="en-US" smtClean="0"/>
              <a:pPr>
                <a:defRPr/>
              </a:pPr>
              <a:t>20</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694" y="1767858"/>
            <a:ext cx="7492621" cy="4148985"/>
          </a:xfrm>
          <a:prstGeom prst="rect">
            <a:avLst/>
          </a:prstGeom>
        </p:spPr>
      </p:pic>
    </p:spTree>
    <p:extLst>
      <p:ext uri="{BB962C8B-B14F-4D97-AF65-F5344CB8AC3E}">
        <p14:creationId xmlns:p14="http://schemas.microsoft.com/office/powerpoint/2010/main" val="4031447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chemeClr val="bg1"/>
                </a:solidFill>
              </a:rPr>
              <a:t>DevOps In Accenture</a:t>
            </a:r>
            <a:endParaRPr lang="en-US" dirty="0">
              <a:solidFill>
                <a:schemeClr val="bg1"/>
              </a:solidFill>
            </a:endParaRPr>
          </a:p>
        </p:txBody>
      </p:sp>
      <p:sp>
        <p:nvSpPr>
          <p:cNvPr id="4" name="Text Placeholder 3"/>
          <p:cNvSpPr>
            <a:spLocks noGrp="1"/>
          </p:cNvSpPr>
          <p:nvPr>
            <p:ph type="body" sz="quarter" idx="10"/>
          </p:nvPr>
        </p:nvSpPr>
        <p:spPr/>
        <p:txBody>
          <a:bodyPr/>
          <a:lstStyle/>
          <a:p>
            <a:r>
              <a:rPr lang="en-GB" dirty="0">
                <a:solidFill>
                  <a:schemeClr val="accent3"/>
                </a:solidFill>
              </a:rPr>
              <a:t>Adoption of DevOps-like practices in Accenture projects</a:t>
            </a:r>
          </a:p>
          <a:p>
            <a:pPr>
              <a:spcBef>
                <a:spcPts val="1200"/>
              </a:spcBef>
            </a:pPr>
            <a:r>
              <a:rPr lang="en-GB" sz="2000" dirty="0">
                <a:solidFill>
                  <a:schemeClr val="accent2"/>
                </a:solidFill>
              </a:rPr>
              <a:t>Evolution of </a:t>
            </a:r>
            <a:r>
              <a:rPr lang="en-GB" sz="2000" dirty="0" err="1">
                <a:solidFill>
                  <a:schemeClr val="accent2"/>
                </a:solidFill>
              </a:rPr>
              <a:t>DevArch</a:t>
            </a:r>
            <a:endParaRPr lang="en-GB" sz="2000" dirty="0">
              <a:solidFill>
                <a:schemeClr val="accent2"/>
              </a:solidFill>
            </a:endParaRPr>
          </a:p>
          <a:p>
            <a:endParaRPr lang="en-US" dirty="0">
              <a:solidFill>
                <a:schemeClr val="accent3"/>
              </a:solidFill>
            </a:endParaRPr>
          </a:p>
        </p:txBody>
      </p:sp>
      <p:sp>
        <p:nvSpPr>
          <p:cNvPr id="5" name="Footer Placeholder 4"/>
          <p:cNvSpPr>
            <a:spLocks noGrp="1"/>
          </p:cNvSpPr>
          <p:nvPr>
            <p:ph type="ftr" sz="quarter" idx="13"/>
          </p:nvPr>
        </p:nvSpPr>
        <p:spPr/>
        <p:txBody>
          <a:bodyPr/>
          <a:lstStyle/>
          <a:p>
            <a:r>
              <a:rPr lang="en-AU" dirty="0"/>
              <a:t>Copyright © 2016 Accenture  All rights reserved.</a:t>
            </a:r>
          </a:p>
        </p:txBody>
      </p:sp>
      <p:cxnSp>
        <p:nvCxnSpPr>
          <p:cNvPr id="7" name="Straight Connector 6"/>
          <p:cNvCxnSpPr/>
          <p:nvPr/>
        </p:nvCxnSpPr>
        <p:spPr>
          <a:xfrm>
            <a:off x="0" y="3561163"/>
            <a:ext cx="9144000"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866457" y="3481898"/>
            <a:ext cx="792480" cy="485956"/>
            <a:chOff x="7704855" y="4034159"/>
            <a:chExt cx="792480" cy="485956"/>
          </a:xfrm>
        </p:grpSpPr>
        <p:sp>
          <p:nvSpPr>
            <p:cNvPr id="9" name="Oval 8"/>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1991</a:t>
              </a:r>
            </a:p>
          </p:txBody>
        </p:sp>
      </p:grpSp>
      <p:sp>
        <p:nvSpPr>
          <p:cNvPr id="12" name="TextBox 11"/>
          <p:cNvSpPr txBox="1"/>
          <p:nvPr/>
        </p:nvSpPr>
        <p:spPr>
          <a:xfrm>
            <a:off x="455819" y="2184400"/>
            <a:ext cx="1613756" cy="96666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Around 1991 the </a:t>
            </a:r>
            <a:br>
              <a:rPr lang="en-GB" dirty="0"/>
            </a:br>
            <a:r>
              <a:rPr lang="en-GB" dirty="0"/>
              <a:t>term Development Architecture was first included in Accenture methodologies</a:t>
            </a:r>
          </a:p>
        </p:txBody>
      </p:sp>
      <p:cxnSp>
        <p:nvCxnSpPr>
          <p:cNvPr id="13" name="Straight Connector 12"/>
          <p:cNvCxnSpPr>
            <a:stCxn id="12" idx="2"/>
          </p:cNvCxnSpPr>
          <p:nvPr/>
        </p:nvCxnSpPr>
        <p:spPr>
          <a:xfrm>
            <a:off x="1262697" y="3151060"/>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872947" y="3481898"/>
            <a:ext cx="792480" cy="485956"/>
            <a:chOff x="7704855" y="4034159"/>
            <a:chExt cx="792480" cy="485956"/>
          </a:xfrm>
        </p:grpSpPr>
        <p:sp>
          <p:nvSpPr>
            <p:cNvPr id="15" name="Oval 14"/>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1995</a:t>
              </a:r>
            </a:p>
          </p:txBody>
        </p:sp>
      </p:grpSp>
      <p:grpSp>
        <p:nvGrpSpPr>
          <p:cNvPr id="17" name="Group 16"/>
          <p:cNvGrpSpPr/>
          <p:nvPr/>
        </p:nvGrpSpPr>
        <p:grpSpPr>
          <a:xfrm>
            <a:off x="4873307" y="3481898"/>
            <a:ext cx="792480" cy="485956"/>
            <a:chOff x="7704855" y="4034159"/>
            <a:chExt cx="792480" cy="485956"/>
          </a:xfrm>
        </p:grpSpPr>
        <p:sp>
          <p:nvSpPr>
            <p:cNvPr id="18" name="Oval 17"/>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2001</a:t>
              </a:r>
            </a:p>
          </p:txBody>
        </p:sp>
      </p:grpSp>
      <p:grpSp>
        <p:nvGrpSpPr>
          <p:cNvPr id="20" name="Group 19"/>
          <p:cNvGrpSpPr/>
          <p:nvPr/>
        </p:nvGrpSpPr>
        <p:grpSpPr>
          <a:xfrm>
            <a:off x="6296439" y="3481898"/>
            <a:ext cx="792480" cy="485956"/>
            <a:chOff x="7704855" y="4034159"/>
            <a:chExt cx="792480" cy="485956"/>
          </a:xfrm>
        </p:grpSpPr>
        <p:sp>
          <p:nvSpPr>
            <p:cNvPr id="21" name="Oval 20"/>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2003</a:t>
              </a:r>
            </a:p>
          </p:txBody>
        </p:sp>
      </p:grpSp>
      <p:grpSp>
        <p:nvGrpSpPr>
          <p:cNvPr id="23" name="Group 22"/>
          <p:cNvGrpSpPr/>
          <p:nvPr/>
        </p:nvGrpSpPr>
        <p:grpSpPr>
          <a:xfrm>
            <a:off x="7686357" y="3481898"/>
            <a:ext cx="792480" cy="485956"/>
            <a:chOff x="7704855" y="4034159"/>
            <a:chExt cx="792480" cy="485956"/>
          </a:xfrm>
        </p:grpSpPr>
        <p:sp>
          <p:nvSpPr>
            <p:cNvPr id="24" name="Oval 23"/>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2004</a:t>
              </a:r>
            </a:p>
          </p:txBody>
        </p:sp>
      </p:grpSp>
      <p:sp>
        <p:nvSpPr>
          <p:cNvPr id="50" name="TextBox 49"/>
          <p:cNvSpPr txBox="1"/>
          <p:nvPr/>
        </p:nvSpPr>
        <p:spPr>
          <a:xfrm>
            <a:off x="2165862" y="2184400"/>
            <a:ext cx="1709643" cy="96666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Nightly builds and automated deployments of Client Server applications on AIX at North West Water</a:t>
            </a:r>
          </a:p>
        </p:txBody>
      </p:sp>
      <p:sp>
        <p:nvSpPr>
          <p:cNvPr id="53" name="TextBox 52"/>
          <p:cNvSpPr txBox="1"/>
          <p:nvPr/>
        </p:nvSpPr>
        <p:spPr>
          <a:xfrm>
            <a:off x="3971792" y="2184400"/>
            <a:ext cx="3056388" cy="96666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Accenture had very industrialised ways of delivering COBOL Applications. Deign/1 and Install/1 provided complete UI, navigation and data access module code generation for IBM 3270/CICS/DB2 environments.</a:t>
            </a:r>
          </a:p>
        </p:txBody>
      </p:sp>
      <p:sp>
        <p:nvSpPr>
          <p:cNvPr id="54" name="TextBox 53"/>
          <p:cNvSpPr txBox="1"/>
          <p:nvPr/>
        </p:nvSpPr>
        <p:spPr>
          <a:xfrm>
            <a:off x="2366424" y="4351286"/>
            <a:ext cx="1805526" cy="123989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“proto-Moose” developed for Customer/1 - using PVCS and make - multiple, intraday application releases to multiple, virtual system test environments.</a:t>
            </a:r>
          </a:p>
        </p:txBody>
      </p:sp>
      <p:cxnSp>
        <p:nvCxnSpPr>
          <p:cNvPr id="55" name="Straight Connector 54"/>
          <p:cNvCxnSpPr/>
          <p:nvPr/>
        </p:nvCxnSpPr>
        <p:spPr>
          <a:xfrm>
            <a:off x="3269187"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4665344" y="4021592"/>
            <a:ext cx="1208406" cy="1093333"/>
            <a:chOff x="4736110" y="4021592"/>
            <a:chExt cx="1208406" cy="1093333"/>
          </a:xfrm>
        </p:grpSpPr>
        <p:sp>
          <p:nvSpPr>
            <p:cNvPr id="57" name="TextBox 56"/>
            <p:cNvSpPr txBox="1"/>
            <p:nvPr/>
          </p:nvSpPr>
          <p:spPr>
            <a:xfrm>
              <a:off x="4736110" y="4351286"/>
              <a:ext cx="1208406" cy="76363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use of VMWare to provide virtual environments on Jupiter.</a:t>
              </a:r>
            </a:p>
          </p:txBody>
        </p:sp>
        <p:cxnSp>
          <p:nvCxnSpPr>
            <p:cNvPr id="58" name="Straight Connector 57"/>
            <p:cNvCxnSpPr/>
            <p:nvPr/>
          </p:nvCxnSpPr>
          <p:spPr>
            <a:xfrm>
              <a:off x="5340313"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6070158" y="4351286"/>
            <a:ext cx="1245042" cy="95223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the first version of the Moose Build and Deployment tool was written</a:t>
            </a:r>
          </a:p>
        </p:txBody>
      </p:sp>
      <p:cxnSp>
        <p:nvCxnSpPr>
          <p:cNvPr id="60" name="Straight Connector 59"/>
          <p:cNvCxnSpPr/>
          <p:nvPr/>
        </p:nvCxnSpPr>
        <p:spPr>
          <a:xfrm>
            <a:off x="6692679"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409814" y="4351286"/>
            <a:ext cx="1345566" cy="95223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the second version of Moose was created for the Centrica Jupiter project </a:t>
            </a:r>
          </a:p>
        </p:txBody>
      </p:sp>
      <p:cxnSp>
        <p:nvCxnSpPr>
          <p:cNvPr id="62" name="Straight Connector 61"/>
          <p:cNvCxnSpPr/>
          <p:nvPr/>
        </p:nvCxnSpPr>
        <p:spPr>
          <a:xfrm>
            <a:off x="8082597"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0" idx="1"/>
            <a:endCxn id="12" idx="3"/>
          </p:cNvCxnSpPr>
          <p:nvPr/>
        </p:nvCxnSpPr>
        <p:spPr>
          <a:xfrm flipH="1">
            <a:off x="2069575" y="2667730"/>
            <a:ext cx="9628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875505" y="2667730"/>
            <a:ext cx="9628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a:defRPr/>
            </a:pPr>
            <a:r>
              <a:rPr lang="en-US"/>
              <a:t>Page </a:t>
            </a:r>
            <a:fld id="{90CBDC3A-D49F-4631-A8C7-55D59B33E5FA}" type="slidenum">
              <a:rPr lang="en-US" smtClean="0"/>
              <a:pPr>
                <a:defRPr/>
              </a:pPr>
              <a:t>21</a:t>
            </a:fld>
            <a:endParaRPr lang="en-US" dirty="0"/>
          </a:p>
        </p:txBody>
      </p:sp>
    </p:spTree>
    <p:extLst>
      <p:ext uri="{BB962C8B-B14F-4D97-AF65-F5344CB8AC3E}">
        <p14:creationId xmlns:p14="http://schemas.microsoft.com/office/powerpoint/2010/main" val="135712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chemeClr val="bg1"/>
                </a:solidFill>
              </a:rPr>
              <a:t>DevOps In Accenture</a:t>
            </a:r>
            <a:endParaRPr lang="en-US" dirty="0">
              <a:solidFill>
                <a:schemeClr val="bg1"/>
              </a:solidFill>
            </a:endParaRPr>
          </a:p>
        </p:txBody>
      </p:sp>
      <p:sp>
        <p:nvSpPr>
          <p:cNvPr id="4" name="Text Placeholder 3"/>
          <p:cNvSpPr>
            <a:spLocks noGrp="1"/>
          </p:cNvSpPr>
          <p:nvPr>
            <p:ph type="body" sz="quarter" idx="10"/>
          </p:nvPr>
        </p:nvSpPr>
        <p:spPr/>
        <p:txBody>
          <a:bodyPr/>
          <a:lstStyle/>
          <a:p>
            <a:r>
              <a:rPr lang="en-GB" dirty="0">
                <a:solidFill>
                  <a:schemeClr val="accent3"/>
                </a:solidFill>
              </a:rPr>
              <a:t>Adoption of DevOps-like practices in Accenture projects</a:t>
            </a:r>
          </a:p>
          <a:p>
            <a:endParaRPr lang="en-US" dirty="0">
              <a:solidFill>
                <a:schemeClr val="accent3"/>
              </a:solidFill>
            </a:endParaRPr>
          </a:p>
        </p:txBody>
      </p:sp>
      <p:sp>
        <p:nvSpPr>
          <p:cNvPr id="5" name="Footer Placeholder 4"/>
          <p:cNvSpPr>
            <a:spLocks noGrp="1"/>
          </p:cNvSpPr>
          <p:nvPr>
            <p:ph type="ftr" sz="quarter" idx="13"/>
          </p:nvPr>
        </p:nvSpPr>
        <p:spPr/>
        <p:txBody>
          <a:bodyPr/>
          <a:lstStyle/>
          <a:p>
            <a:r>
              <a:rPr lang="en-AU" dirty="0"/>
              <a:t>Copyright © 2016 Accenture  All rights reserved.</a:t>
            </a:r>
          </a:p>
        </p:txBody>
      </p:sp>
      <p:cxnSp>
        <p:nvCxnSpPr>
          <p:cNvPr id="7" name="Straight Connector 6"/>
          <p:cNvCxnSpPr/>
          <p:nvPr/>
        </p:nvCxnSpPr>
        <p:spPr>
          <a:xfrm>
            <a:off x="0" y="3561163"/>
            <a:ext cx="9144000"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49013" y="3481898"/>
            <a:ext cx="792480" cy="485956"/>
            <a:chOff x="7704855" y="4034159"/>
            <a:chExt cx="792480" cy="485956"/>
          </a:xfrm>
        </p:grpSpPr>
        <p:sp>
          <p:nvSpPr>
            <p:cNvPr id="9" name="Oval 8"/>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2005</a:t>
              </a:r>
            </a:p>
          </p:txBody>
        </p:sp>
      </p:grpSp>
      <p:sp>
        <p:nvSpPr>
          <p:cNvPr id="12" name="TextBox 11"/>
          <p:cNvSpPr txBox="1"/>
          <p:nvPr/>
        </p:nvSpPr>
        <p:spPr>
          <a:xfrm>
            <a:off x="38375" y="4351212"/>
            <a:ext cx="1613756" cy="64408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US" dirty="0"/>
              <a:t>the third version of Moose was created for the DWP project</a:t>
            </a:r>
            <a:endParaRPr lang="en-GB" dirty="0"/>
          </a:p>
        </p:txBody>
      </p:sp>
      <p:grpSp>
        <p:nvGrpSpPr>
          <p:cNvPr id="14" name="Group 13"/>
          <p:cNvGrpSpPr/>
          <p:nvPr/>
        </p:nvGrpSpPr>
        <p:grpSpPr>
          <a:xfrm>
            <a:off x="1892077" y="3481898"/>
            <a:ext cx="792480" cy="485956"/>
            <a:chOff x="7704855" y="4034159"/>
            <a:chExt cx="792480" cy="485956"/>
          </a:xfrm>
        </p:grpSpPr>
        <p:sp>
          <p:nvSpPr>
            <p:cNvPr id="15" name="Oval 14"/>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2006</a:t>
              </a:r>
            </a:p>
          </p:txBody>
        </p:sp>
      </p:grpSp>
      <p:grpSp>
        <p:nvGrpSpPr>
          <p:cNvPr id="17" name="Group 16"/>
          <p:cNvGrpSpPr/>
          <p:nvPr/>
        </p:nvGrpSpPr>
        <p:grpSpPr>
          <a:xfrm>
            <a:off x="3487542" y="3481898"/>
            <a:ext cx="792480" cy="485956"/>
            <a:chOff x="7704855" y="4034159"/>
            <a:chExt cx="792480" cy="485956"/>
          </a:xfrm>
        </p:grpSpPr>
        <p:sp>
          <p:nvSpPr>
            <p:cNvPr id="18" name="Oval 17"/>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2007</a:t>
              </a:r>
            </a:p>
          </p:txBody>
        </p:sp>
      </p:grpSp>
      <p:grpSp>
        <p:nvGrpSpPr>
          <p:cNvPr id="20" name="Group 19"/>
          <p:cNvGrpSpPr/>
          <p:nvPr/>
        </p:nvGrpSpPr>
        <p:grpSpPr>
          <a:xfrm>
            <a:off x="5934903" y="3481898"/>
            <a:ext cx="792480" cy="485956"/>
            <a:chOff x="7704855" y="4034159"/>
            <a:chExt cx="792480" cy="485956"/>
          </a:xfrm>
        </p:grpSpPr>
        <p:sp>
          <p:nvSpPr>
            <p:cNvPr id="21" name="Oval 20"/>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2012</a:t>
              </a:r>
            </a:p>
          </p:txBody>
        </p:sp>
      </p:grpSp>
      <p:cxnSp>
        <p:nvCxnSpPr>
          <p:cNvPr id="51" name="Straight Connector 50"/>
          <p:cNvCxnSpPr/>
          <p:nvPr/>
        </p:nvCxnSpPr>
        <p:spPr>
          <a:xfrm>
            <a:off x="845253" y="4020374"/>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84422" y="1981030"/>
            <a:ext cx="3911535" cy="1659398"/>
            <a:chOff x="2132562" y="2184400"/>
            <a:chExt cx="3911535" cy="1434547"/>
          </a:xfrm>
        </p:grpSpPr>
        <p:sp>
          <p:nvSpPr>
            <p:cNvPr id="38" name="TextBox 37"/>
            <p:cNvSpPr txBox="1"/>
            <p:nvPr/>
          </p:nvSpPr>
          <p:spPr>
            <a:xfrm>
              <a:off x="2132562" y="2184940"/>
              <a:ext cx="1451198" cy="96612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Accenture invested in creating Moose 4</a:t>
              </a:r>
            </a:p>
          </p:txBody>
        </p:sp>
        <p:sp>
          <p:nvSpPr>
            <p:cNvPr id="39" name="TextBox 38"/>
            <p:cNvSpPr txBox="1"/>
            <p:nvPr/>
          </p:nvSpPr>
          <p:spPr>
            <a:xfrm>
              <a:off x="3681897" y="2184400"/>
              <a:ext cx="2362200" cy="96666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Accenture entered commercial agreement with Rational to bring </a:t>
              </a:r>
              <a:r>
                <a:rPr lang="en-GB" dirty="0" err="1"/>
                <a:t>ClearCase</a:t>
              </a:r>
              <a:r>
                <a:rPr lang="en-GB" dirty="0"/>
                <a:t> and </a:t>
              </a:r>
              <a:r>
                <a:rPr lang="en-GB" dirty="0" err="1"/>
                <a:t>ClearQuest</a:t>
              </a:r>
              <a:r>
                <a:rPr lang="en-GB" dirty="0"/>
                <a:t> to all projects (at that time the best options for Version Control and ALM)</a:t>
              </a:r>
            </a:p>
          </p:txBody>
        </p:sp>
        <p:cxnSp>
          <p:nvCxnSpPr>
            <p:cNvPr id="45" name="Straight Connector 44"/>
            <p:cNvCxnSpPr>
              <a:stCxn id="38" idx="2"/>
              <a:endCxn id="15" idx="4"/>
            </p:cNvCxnSpPr>
            <p:nvPr/>
          </p:nvCxnSpPr>
          <p:spPr>
            <a:xfrm>
              <a:off x="2858161" y="3151061"/>
              <a:ext cx="278296" cy="4678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83760" y="2667730"/>
              <a:ext cx="9628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990708" y="4021592"/>
            <a:ext cx="1786148" cy="2013448"/>
            <a:chOff x="3560552" y="4021592"/>
            <a:chExt cx="1786148" cy="2013448"/>
          </a:xfrm>
        </p:grpSpPr>
        <p:cxnSp>
          <p:nvCxnSpPr>
            <p:cNvPr id="55" name="Straight Connector 54"/>
            <p:cNvCxnSpPr/>
            <p:nvPr/>
          </p:nvCxnSpPr>
          <p:spPr>
            <a:xfrm>
              <a:off x="4453626"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560552" y="5242988"/>
              <a:ext cx="1786148" cy="7920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first </a:t>
              </a:r>
              <a:r>
                <a:rPr lang="en-GB" dirty="0" err="1"/>
                <a:t>DevArch</a:t>
              </a:r>
              <a:r>
                <a:rPr lang="en-GB" dirty="0"/>
                <a:t> Principles Workshop and DCS Bootcamp training courses</a:t>
              </a:r>
            </a:p>
          </p:txBody>
        </p:sp>
        <p:sp>
          <p:nvSpPr>
            <p:cNvPr id="41" name="TextBox 40"/>
            <p:cNvSpPr txBox="1"/>
            <p:nvPr/>
          </p:nvSpPr>
          <p:spPr>
            <a:xfrm>
              <a:off x="3560552" y="4351212"/>
              <a:ext cx="1786148" cy="79228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the Development Control Services Centre (DCSC) was created – providing shared DevOps services</a:t>
              </a:r>
            </a:p>
          </p:txBody>
        </p:sp>
        <p:cxnSp>
          <p:nvCxnSpPr>
            <p:cNvPr id="56" name="Straight Connector 55"/>
            <p:cNvCxnSpPr>
              <a:stCxn id="41" idx="2"/>
              <a:endCxn id="40" idx="0"/>
            </p:cNvCxnSpPr>
            <p:nvPr/>
          </p:nvCxnSpPr>
          <p:spPr>
            <a:xfrm>
              <a:off x="4453626" y="5143500"/>
              <a:ext cx="0" cy="994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667774" y="4021592"/>
            <a:ext cx="1326738" cy="801868"/>
            <a:chOff x="5667774" y="4021592"/>
            <a:chExt cx="1326738" cy="801868"/>
          </a:xfrm>
        </p:grpSpPr>
        <p:sp>
          <p:nvSpPr>
            <p:cNvPr id="54" name="TextBox 53"/>
            <p:cNvSpPr txBox="1"/>
            <p:nvPr/>
          </p:nvSpPr>
          <p:spPr>
            <a:xfrm>
              <a:off x="5667774" y="4351212"/>
              <a:ext cx="1326738" cy="47224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“Monsoon” is named</a:t>
              </a:r>
            </a:p>
          </p:txBody>
        </p:sp>
        <p:cxnSp>
          <p:nvCxnSpPr>
            <p:cNvPr id="65" name="Straight Connector 64"/>
            <p:cNvCxnSpPr/>
            <p:nvPr/>
          </p:nvCxnSpPr>
          <p:spPr>
            <a:xfrm>
              <a:off x="6331143" y="4021592"/>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277100" y="3481898"/>
            <a:ext cx="1409700" cy="2615418"/>
            <a:chOff x="7277100" y="3481898"/>
            <a:chExt cx="1409700" cy="2615418"/>
          </a:xfrm>
        </p:grpSpPr>
        <p:grpSp>
          <p:nvGrpSpPr>
            <p:cNvPr id="23" name="Group 22"/>
            <p:cNvGrpSpPr/>
            <p:nvPr/>
          </p:nvGrpSpPr>
          <p:grpSpPr>
            <a:xfrm>
              <a:off x="7585710" y="3481898"/>
              <a:ext cx="792480" cy="485956"/>
              <a:chOff x="7704855" y="4034159"/>
              <a:chExt cx="792480" cy="485956"/>
            </a:xfrm>
          </p:grpSpPr>
          <p:sp>
            <p:nvSpPr>
              <p:cNvPr id="24" name="Oval 23"/>
              <p:cNvSpPr/>
              <p:nvPr/>
            </p:nvSpPr>
            <p:spPr>
              <a:xfrm>
                <a:off x="8021830" y="4034159"/>
                <a:ext cx="158530" cy="15853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704855" y="4273894"/>
                <a:ext cx="792480" cy="246221"/>
              </a:xfrm>
              <a:prstGeom prst="rect">
                <a:avLst/>
              </a:prstGeom>
              <a:noFill/>
            </p:spPr>
            <p:txBody>
              <a:bodyPr wrap="square" lIns="0" tIns="0" rIns="0" bIns="0" rtlCol="0">
                <a:spAutoFit/>
              </a:bodyPr>
              <a:lstStyle/>
              <a:p>
                <a:pPr algn="ctr"/>
                <a:r>
                  <a:rPr lang="en-US" sz="1600" dirty="0">
                    <a:solidFill>
                      <a:schemeClr val="accent2"/>
                    </a:solidFill>
                  </a:rPr>
                  <a:t>2016</a:t>
                </a:r>
              </a:p>
            </p:txBody>
          </p:sp>
        </p:grpSp>
        <p:grpSp>
          <p:nvGrpSpPr>
            <p:cNvPr id="44" name="Group 43"/>
            <p:cNvGrpSpPr/>
            <p:nvPr/>
          </p:nvGrpSpPr>
          <p:grpSpPr>
            <a:xfrm>
              <a:off x="7277100" y="4008573"/>
              <a:ext cx="1409700" cy="2088743"/>
              <a:chOff x="7277100" y="4008573"/>
              <a:chExt cx="1409700" cy="2088743"/>
            </a:xfrm>
          </p:grpSpPr>
          <p:sp>
            <p:nvSpPr>
              <p:cNvPr id="42" name="TextBox 41"/>
              <p:cNvSpPr txBox="1"/>
              <p:nvPr/>
            </p:nvSpPr>
            <p:spPr>
              <a:xfrm>
                <a:off x="7277100" y="4351212"/>
                <a:ext cx="1409700" cy="79228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DCSC now has 230 people globally and supports over 300 clients</a:t>
                </a:r>
              </a:p>
            </p:txBody>
          </p:sp>
          <p:cxnSp>
            <p:nvCxnSpPr>
              <p:cNvPr id="66" name="Straight Connector 65"/>
              <p:cNvCxnSpPr/>
              <p:nvPr/>
            </p:nvCxnSpPr>
            <p:spPr>
              <a:xfrm>
                <a:off x="7981950" y="4008573"/>
                <a:ext cx="0" cy="330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277100" y="5305028"/>
                <a:ext cx="1409700" cy="79228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defRPr>
                    <a:solidFill>
                      <a:schemeClr val="lt1"/>
                    </a:solidFill>
                    <a:latin typeface="+mn-lt"/>
                    <a:cs typeface="+mn-cs"/>
                  </a:defRPr>
                </a:lvl1pPr>
                <a:lvl2pPr marL="0" lvl="1">
                  <a:defRPr sz="1100">
                    <a:solidFill>
                      <a:schemeClr val="bg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lvl="1">
                  <a:spcBef>
                    <a:spcPts val="300"/>
                  </a:spcBef>
                </a:pPr>
                <a:r>
                  <a:rPr lang="en-GB" dirty="0"/>
                  <a:t>Accenture Open Sourced their DevOps Platform</a:t>
                </a:r>
              </a:p>
            </p:txBody>
          </p:sp>
        </p:grpSp>
      </p:grpSp>
      <p:sp>
        <p:nvSpPr>
          <p:cNvPr id="6" name="Slide Number Placeholder 5"/>
          <p:cNvSpPr>
            <a:spLocks noGrp="1"/>
          </p:cNvSpPr>
          <p:nvPr>
            <p:ph type="sldNum" sz="quarter" idx="12"/>
          </p:nvPr>
        </p:nvSpPr>
        <p:spPr/>
        <p:txBody>
          <a:bodyPr/>
          <a:lstStyle/>
          <a:p>
            <a:pPr>
              <a:defRPr/>
            </a:pPr>
            <a:r>
              <a:rPr lang="en-US"/>
              <a:t>Page </a:t>
            </a:r>
            <a:fld id="{90CBDC3A-D49F-4631-A8C7-55D59B33E5FA}" type="slidenum">
              <a:rPr lang="en-US" smtClean="0"/>
              <a:pPr>
                <a:defRPr/>
              </a:pPr>
              <a:t>22</a:t>
            </a:fld>
            <a:endParaRPr lang="en-US" dirty="0"/>
          </a:p>
        </p:txBody>
      </p:sp>
    </p:spTree>
    <p:extLst>
      <p:ext uri="{BB962C8B-B14F-4D97-AF65-F5344CB8AC3E}">
        <p14:creationId xmlns:p14="http://schemas.microsoft.com/office/powerpoint/2010/main" val="423095184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Anderson Consulting’s “DevOps” in hindsight</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pic>
        <p:nvPicPr>
          <p:cNvPr id="6" name="Picture 5"/>
          <p:cNvPicPr>
            <a:picLocks noChangeAspect="1"/>
          </p:cNvPicPr>
          <p:nvPr/>
        </p:nvPicPr>
        <p:blipFill>
          <a:blip r:embed="rId3"/>
          <a:stretch>
            <a:fillRect/>
          </a:stretch>
        </p:blipFill>
        <p:spPr>
          <a:xfrm>
            <a:off x="128201" y="1798638"/>
            <a:ext cx="4337437" cy="3500726"/>
          </a:xfrm>
          <a:prstGeom prst="rect">
            <a:avLst/>
          </a:prstGeom>
        </p:spPr>
      </p:pic>
      <p:pic>
        <p:nvPicPr>
          <p:cNvPr id="7" name="Picture 2"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6822" y="1798638"/>
            <a:ext cx="4376177" cy="325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23</a:t>
            </a:fld>
            <a:endParaRPr lang="en-US" dirty="0"/>
          </a:p>
        </p:txBody>
      </p:sp>
    </p:spTree>
    <p:extLst>
      <p:ext uri="{BB962C8B-B14F-4D97-AF65-F5344CB8AC3E}">
        <p14:creationId xmlns:p14="http://schemas.microsoft.com/office/powerpoint/2010/main" val="1211787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a:t>Technical Architecture</a:t>
            </a:r>
            <a:endParaRPr lang="en-US" dirty="0"/>
          </a:p>
        </p:txBody>
      </p:sp>
      <p:sp>
        <p:nvSpPr>
          <p:cNvPr id="13" name="Text Placeholder 12"/>
          <p:cNvSpPr>
            <a:spLocks noGrp="1"/>
          </p:cNvSpPr>
          <p:nvPr>
            <p:ph type="body" sz="quarter" idx="10"/>
          </p:nvPr>
        </p:nvSpPr>
        <p:spPr/>
        <p:txBody>
          <a:bodyPr/>
          <a:lstStyle/>
          <a:p>
            <a:r>
              <a:rPr lang="en-US" altLang="en-US" dirty="0"/>
              <a:t>Development Architecture</a:t>
            </a:r>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752" y="2746738"/>
            <a:ext cx="3118636" cy="32466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a:spLocks noChangeArrowheads="1"/>
          </p:cNvSpPr>
          <p:nvPr/>
        </p:nvSpPr>
        <p:spPr bwMode="auto">
          <a:xfrm>
            <a:off x="455614" y="1732292"/>
            <a:ext cx="74920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lgn="ctr">
                <a:solidFill>
                  <a:schemeClr val="accent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buClrTx/>
              <a:buFontTx/>
              <a:buNone/>
            </a:pPr>
            <a:r>
              <a:rPr lang="en-US" altLang="en-US" sz="1600" b="0" i="0" dirty="0">
                <a:solidFill>
                  <a:schemeClr val="tx2"/>
                </a:solidFill>
              </a:rPr>
              <a:t>Technical Architecture defines the technical services and system software required to support one or more application styles. It is decomposed into the following architectural environments:</a:t>
            </a:r>
          </a:p>
        </p:txBody>
      </p:sp>
      <p:sp>
        <p:nvSpPr>
          <p:cNvPr id="4" name="Rectangle 3"/>
          <p:cNvSpPr/>
          <p:nvPr/>
        </p:nvSpPr>
        <p:spPr>
          <a:xfrm>
            <a:off x="455612" y="2545081"/>
            <a:ext cx="4916488" cy="144780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dirty="0"/>
              <a:t>Development Architecture </a:t>
            </a:r>
          </a:p>
          <a:p>
            <a:pPr>
              <a:lnSpc>
                <a:spcPct val="90000"/>
              </a:lnSpc>
            </a:pPr>
            <a:r>
              <a:rPr lang="en-US" sz="1400" dirty="0"/>
              <a:t>Supports the development of applications (and the other elements of the technical architecture). It consists of technology services, tools, techniques, and standards for designing, building, and testing new application software and technical architecture components. </a:t>
            </a:r>
          </a:p>
        </p:txBody>
      </p:sp>
      <p:sp>
        <p:nvSpPr>
          <p:cNvPr id="9" name="Rectangle 8"/>
          <p:cNvSpPr/>
          <p:nvPr/>
        </p:nvSpPr>
        <p:spPr>
          <a:xfrm>
            <a:off x="455612" y="4114800"/>
            <a:ext cx="2393532" cy="21969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spcAft>
                <a:spcPts val="600"/>
              </a:spcAft>
            </a:pPr>
            <a:r>
              <a:rPr lang="en-US" sz="1400" b="1" dirty="0">
                <a:solidFill>
                  <a:schemeClr val="accent1"/>
                </a:solidFill>
              </a:rPr>
              <a:t>Execution Architecture</a:t>
            </a:r>
          </a:p>
          <a:p>
            <a:pPr>
              <a:lnSpc>
                <a:spcPct val="90000"/>
              </a:lnSpc>
            </a:pPr>
            <a:r>
              <a:rPr lang="en-US" sz="1100" dirty="0">
                <a:solidFill>
                  <a:schemeClr val="tx2"/>
                </a:solidFill>
              </a:rPr>
              <a:t>Supports applications at run-time.</a:t>
            </a:r>
            <a:br>
              <a:rPr lang="en-US" sz="1100" dirty="0">
                <a:solidFill>
                  <a:schemeClr val="tx2"/>
                </a:solidFill>
              </a:rPr>
            </a:br>
            <a:r>
              <a:rPr lang="en-US" sz="1100" dirty="0">
                <a:solidFill>
                  <a:schemeClr val="tx2"/>
                </a:solidFill>
              </a:rPr>
              <a:t>It is a unified collection of run-time technology services, control structures, and supporting infrastructure upon which application software runs. </a:t>
            </a:r>
          </a:p>
        </p:txBody>
      </p:sp>
      <p:sp>
        <p:nvSpPr>
          <p:cNvPr id="12" name="Rectangle 11"/>
          <p:cNvSpPr/>
          <p:nvPr/>
        </p:nvSpPr>
        <p:spPr>
          <a:xfrm>
            <a:off x="2978568" y="4114800"/>
            <a:ext cx="2393532" cy="21969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eaLnBrk="0" hangingPunct="0">
              <a:spcAft>
                <a:spcPts val="600"/>
              </a:spcAft>
              <a:buClrTx/>
              <a:buFontTx/>
              <a:buNone/>
            </a:pPr>
            <a:r>
              <a:rPr lang="en-US" altLang="en-US" sz="1400" b="1" dirty="0">
                <a:solidFill>
                  <a:schemeClr val="accent1"/>
                </a:solidFill>
              </a:rPr>
              <a:t>Operations Architecture</a:t>
            </a:r>
          </a:p>
          <a:p>
            <a:pPr eaLnBrk="0" hangingPunct="0">
              <a:lnSpc>
                <a:spcPct val="90000"/>
              </a:lnSpc>
              <a:spcAft>
                <a:spcPts val="600"/>
              </a:spcAft>
              <a:buClrTx/>
              <a:buFontTx/>
              <a:buNone/>
            </a:pPr>
            <a:r>
              <a:rPr lang="en-US" altLang="en-US" sz="1100" dirty="0">
                <a:solidFill>
                  <a:schemeClr val="tx2"/>
                </a:solidFill>
              </a:rPr>
              <a:t>Supports the ongoing support</a:t>
            </a:r>
            <a:br>
              <a:rPr lang="en-US" altLang="en-US" sz="1100" dirty="0">
                <a:solidFill>
                  <a:schemeClr val="tx2"/>
                </a:solidFill>
              </a:rPr>
            </a:br>
            <a:r>
              <a:rPr lang="en-US" altLang="en-US" sz="1100" dirty="0">
                <a:solidFill>
                  <a:schemeClr val="tx2"/>
                </a:solidFill>
              </a:rPr>
              <a:t>and maintenance of applications</a:t>
            </a:r>
            <a:br>
              <a:rPr lang="en-US" altLang="en-US" sz="1100" dirty="0">
                <a:solidFill>
                  <a:schemeClr val="tx2"/>
                </a:solidFill>
              </a:rPr>
            </a:br>
            <a:r>
              <a:rPr lang="en-US" altLang="en-US" sz="1100" dirty="0">
                <a:solidFill>
                  <a:schemeClr val="tx2"/>
                </a:solidFill>
              </a:rPr>
              <a:t>(and the other elements of the technical architecture). It consists of a unified collection of technology services, tools, standards, and control structures required to</a:t>
            </a:r>
            <a:br>
              <a:rPr lang="en-US" altLang="en-US" sz="1100" dirty="0">
                <a:solidFill>
                  <a:schemeClr val="tx2"/>
                </a:solidFill>
              </a:rPr>
            </a:br>
            <a:r>
              <a:rPr lang="en-US" altLang="en-US" sz="1100" dirty="0">
                <a:solidFill>
                  <a:schemeClr val="tx2"/>
                </a:solidFill>
              </a:rPr>
              <a:t>keep a business application production or development environment operating at the designed service level.</a:t>
            </a:r>
          </a:p>
        </p:txBody>
      </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24</a:t>
            </a:fld>
            <a:endParaRPr lang="en-US" dirty="0"/>
          </a:p>
        </p:txBody>
      </p:sp>
    </p:spTree>
    <p:extLst>
      <p:ext uri="{BB962C8B-B14F-4D97-AF65-F5344CB8AC3E}">
        <p14:creationId xmlns:p14="http://schemas.microsoft.com/office/powerpoint/2010/main" val="31271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altLang="en-US" dirty="0"/>
              <a:t>Example </a:t>
            </a:r>
            <a:r>
              <a:rPr lang="en-GB" altLang="en-US" dirty="0" err="1"/>
              <a:t>DevArch</a:t>
            </a:r>
            <a:r>
              <a:rPr lang="en-GB" altLang="en-US" dirty="0"/>
              <a:t> materials from ~2006</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20" name="Text Box 7"/>
          <p:cNvSpPr txBox="1">
            <a:spLocks noChangeArrowheads="1"/>
          </p:cNvSpPr>
          <p:nvPr/>
        </p:nvSpPr>
        <p:spPr bwMode="auto">
          <a:xfrm>
            <a:off x="455613" y="4902018"/>
            <a:ext cx="1207061"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i="1">
                <a:solidFill>
                  <a:schemeClr val="hlink"/>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nSpc>
                <a:spcPct val="80000"/>
              </a:lnSpc>
              <a:buClrTx/>
              <a:buFontTx/>
              <a:buNone/>
            </a:pPr>
            <a:r>
              <a:rPr lang="en-GB" altLang="en-US" sz="1600" b="0" i="0" dirty="0">
                <a:solidFill>
                  <a:schemeClr val="tx2"/>
                </a:solidFill>
              </a:rPr>
              <a:t>Development</a:t>
            </a:r>
            <a:br>
              <a:rPr lang="en-GB" altLang="en-US" sz="1600" b="0" i="0" dirty="0">
                <a:solidFill>
                  <a:schemeClr val="tx2"/>
                </a:solidFill>
              </a:rPr>
            </a:br>
            <a:r>
              <a:rPr lang="en-GB" altLang="en-US" sz="1600" b="0" i="0" dirty="0">
                <a:solidFill>
                  <a:schemeClr val="tx2"/>
                </a:solidFill>
              </a:rPr>
              <a:t>Environment</a:t>
            </a:r>
            <a:endParaRPr lang="en-US" altLang="en-US" sz="1600" b="0" i="0" dirty="0">
              <a:solidFill>
                <a:schemeClr val="tx2"/>
              </a:solidFill>
            </a:endParaRPr>
          </a:p>
        </p:txBody>
      </p:sp>
      <p:sp>
        <p:nvSpPr>
          <p:cNvPr id="22" name="Text Box 9"/>
          <p:cNvSpPr txBox="1">
            <a:spLocks noChangeArrowheads="1"/>
          </p:cNvSpPr>
          <p:nvPr/>
        </p:nvSpPr>
        <p:spPr bwMode="auto">
          <a:xfrm>
            <a:off x="1996016" y="5626254"/>
            <a:ext cx="1654628"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eaLnBrk="0" hangingPunct="0">
              <a:lnSpc>
                <a:spcPct val="80000"/>
              </a:lnSpc>
              <a:buClrTx/>
              <a:buFontTx/>
              <a:buNone/>
              <a:defRPr sz="1600" b="0" i="0">
                <a:solidFill>
                  <a:schemeClr val="tx2"/>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Configuration</a:t>
            </a:r>
            <a:br>
              <a:rPr lang="en-GB" altLang="en-US" dirty="0"/>
            </a:br>
            <a:r>
              <a:rPr lang="en-GB" altLang="en-US" dirty="0"/>
              <a:t>Management</a:t>
            </a:r>
            <a:endParaRPr lang="en-US" altLang="en-US" dirty="0"/>
          </a:p>
        </p:txBody>
      </p:sp>
      <p:sp>
        <p:nvSpPr>
          <p:cNvPr id="23" name="Text Box 10"/>
          <p:cNvSpPr txBox="1">
            <a:spLocks noChangeArrowheads="1"/>
          </p:cNvSpPr>
          <p:nvPr/>
        </p:nvSpPr>
        <p:spPr bwMode="auto">
          <a:xfrm>
            <a:off x="437671" y="1993406"/>
            <a:ext cx="2272461"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r" eaLnBrk="0" hangingPunct="0">
              <a:lnSpc>
                <a:spcPct val="80000"/>
              </a:lnSpc>
              <a:buClrTx/>
              <a:buFontTx/>
              <a:buNone/>
              <a:defRPr sz="1600" b="0" i="0">
                <a:solidFill>
                  <a:schemeClr val="accent1"/>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How do developers</a:t>
            </a:r>
            <a:br>
              <a:rPr lang="en-GB" altLang="en-US" dirty="0"/>
            </a:br>
            <a:r>
              <a:rPr lang="en-GB" altLang="en-US" dirty="0"/>
              <a:t>work efficiently?</a:t>
            </a:r>
            <a:br>
              <a:rPr lang="en-GB" altLang="en-US" dirty="0"/>
            </a:br>
            <a:br>
              <a:rPr lang="en-GB" altLang="en-US" dirty="0"/>
            </a:br>
            <a:r>
              <a:rPr lang="en-GB" altLang="en-US" dirty="0"/>
              <a:t>IDEs?</a:t>
            </a:r>
            <a:br>
              <a:rPr lang="en-GB" altLang="en-US" dirty="0"/>
            </a:br>
            <a:r>
              <a:rPr lang="en-GB" altLang="en-US" dirty="0"/>
              <a:t>Compilation?</a:t>
            </a:r>
          </a:p>
          <a:p>
            <a:pPr algn="ctr"/>
            <a:r>
              <a:rPr lang="en-GB" altLang="en-US" dirty="0"/>
              <a:t>Packaged products?</a:t>
            </a:r>
          </a:p>
          <a:p>
            <a:pPr algn="ctr"/>
            <a:r>
              <a:rPr lang="en-GB" altLang="en-US" dirty="0"/>
              <a:t>Code generation?</a:t>
            </a:r>
            <a:endParaRPr lang="en-US" altLang="en-US" dirty="0"/>
          </a:p>
        </p:txBody>
      </p:sp>
      <p:sp>
        <p:nvSpPr>
          <p:cNvPr id="26" name="Text Box 13"/>
          <p:cNvSpPr txBox="1">
            <a:spLocks noChangeArrowheads="1"/>
          </p:cNvSpPr>
          <p:nvPr/>
        </p:nvSpPr>
        <p:spPr bwMode="auto">
          <a:xfrm>
            <a:off x="4359698" y="4902018"/>
            <a:ext cx="453650"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eaLnBrk="0" hangingPunct="0">
              <a:lnSpc>
                <a:spcPct val="80000"/>
              </a:lnSpc>
              <a:buClrTx/>
              <a:buFontTx/>
              <a:buNone/>
              <a:defRPr sz="1600" b="0" i="0">
                <a:solidFill>
                  <a:schemeClr val="tx2"/>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Build</a:t>
            </a:r>
            <a:endParaRPr lang="en-US" altLang="en-US" dirty="0"/>
          </a:p>
        </p:txBody>
      </p:sp>
      <p:sp>
        <p:nvSpPr>
          <p:cNvPr id="28" name="Text Box 15"/>
          <p:cNvSpPr txBox="1">
            <a:spLocks noChangeArrowheads="1"/>
          </p:cNvSpPr>
          <p:nvPr/>
        </p:nvSpPr>
        <p:spPr bwMode="auto">
          <a:xfrm>
            <a:off x="5803092" y="4902018"/>
            <a:ext cx="1093248"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eaLnBrk="0" hangingPunct="0">
              <a:lnSpc>
                <a:spcPct val="80000"/>
              </a:lnSpc>
              <a:buClrTx/>
              <a:buFontTx/>
              <a:buNone/>
              <a:defRPr sz="1600" b="0" i="0">
                <a:solidFill>
                  <a:schemeClr val="tx2"/>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Deployment</a:t>
            </a:r>
            <a:endParaRPr lang="en-US" altLang="en-US" dirty="0"/>
          </a:p>
        </p:txBody>
      </p:sp>
      <p:sp>
        <p:nvSpPr>
          <p:cNvPr id="34" name="Text Box 21"/>
          <p:cNvSpPr txBox="1">
            <a:spLocks noChangeArrowheads="1"/>
          </p:cNvSpPr>
          <p:nvPr/>
        </p:nvSpPr>
        <p:spPr bwMode="auto">
          <a:xfrm>
            <a:off x="7538823" y="4902018"/>
            <a:ext cx="1150956"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eaLnBrk="0" hangingPunct="0">
              <a:lnSpc>
                <a:spcPct val="80000"/>
              </a:lnSpc>
              <a:buClrTx/>
              <a:buFontTx/>
              <a:buNone/>
              <a:defRPr sz="1600" b="0" i="0">
                <a:solidFill>
                  <a:schemeClr val="tx2"/>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Test</a:t>
            </a:r>
            <a:br>
              <a:rPr lang="en-GB" altLang="en-US" dirty="0"/>
            </a:br>
            <a:r>
              <a:rPr lang="en-GB" altLang="en-US" dirty="0"/>
              <a:t>Environment</a:t>
            </a:r>
            <a:endParaRPr lang="en-US" altLang="en-US" dirty="0"/>
          </a:p>
        </p:txBody>
      </p:sp>
      <p:sp>
        <p:nvSpPr>
          <p:cNvPr id="37" name="Text Box 24"/>
          <p:cNvSpPr txBox="1">
            <a:spLocks noChangeArrowheads="1"/>
          </p:cNvSpPr>
          <p:nvPr/>
        </p:nvSpPr>
        <p:spPr bwMode="auto">
          <a:xfrm>
            <a:off x="5461002" y="5294230"/>
            <a:ext cx="179215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0" hangingPunct="0">
              <a:lnSpc>
                <a:spcPct val="80000"/>
              </a:lnSpc>
              <a:buClrTx/>
              <a:buFontTx/>
              <a:buNone/>
              <a:defRPr sz="1600" b="0" i="0">
                <a:solidFill>
                  <a:schemeClr val="accent1"/>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r>
              <a:rPr lang="en-GB" altLang="en-US" dirty="0"/>
              <a:t>Applicable to</a:t>
            </a:r>
            <a:br>
              <a:rPr lang="en-GB" altLang="en-US" dirty="0"/>
            </a:br>
            <a:r>
              <a:rPr lang="en-GB" altLang="en-US" dirty="0"/>
              <a:t>Test &amp; Production</a:t>
            </a:r>
            <a:endParaRPr lang="en-US" altLang="en-US" dirty="0"/>
          </a:p>
        </p:txBody>
      </p:sp>
      <p:sp>
        <p:nvSpPr>
          <p:cNvPr id="38" name="Text Box 25"/>
          <p:cNvSpPr txBox="1">
            <a:spLocks noChangeArrowheads="1"/>
          </p:cNvSpPr>
          <p:nvPr/>
        </p:nvSpPr>
        <p:spPr bwMode="auto">
          <a:xfrm>
            <a:off x="7415223" y="2461397"/>
            <a:ext cx="1398156"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hlink"/>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lnSpc>
                <a:spcPct val="80000"/>
              </a:lnSpc>
              <a:buClrTx/>
              <a:buFontTx/>
              <a:buNone/>
            </a:pPr>
            <a:r>
              <a:rPr lang="en-GB" altLang="en-US" sz="1600" b="0" i="0" dirty="0">
                <a:solidFill>
                  <a:schemeClr val="accent1"/>
                </a:solidFill>
              </a:rPr>
              <a:t>How do testers work efficiently</a:t>
            </a:r>
            <a:br>
              <a:rPr lang="en-GB" altLang="en-US" sz="1600" b="0" i="0" dirty="0">
                <a:solidFill>
                  <a:schemeClr val="accent1"/>
                </a:solidFill>
              </a:rPr>
            </a:br>
            <a:br>
              <a:rPr lang="en-GB" altLang="en-US" sz="1600" b="0" i="0" dirty="0">
                <a:solidFill>
                  <a:schemeClr val="accent1"/>
                </a:solidFill>
              </a:rPr>
            </a:br>
            <a:r>
              <a:rPr lang="en-GB" altLang="en-US" sz="1600" b="0" i="0" dirty="0">
                <a:solidFill>
                  <a:schemeClr val="accent1"/>
                </a:solidFill>
              </a:rPr>
              <a:t>Isolation?</a:t>
            </a:r>
            <a:br>
              <a:rPr lang="en-GB" altLang="en-US" sz="1600" b="0" i="0" dirty="0">
                <a:solidFill>
                  <a:schemeClr val="accent1"/>
                </a:solidFill>
              </a:rPr>
            </a:br>
            <a:r>
              <a:rPr lang="en-GB" altLang="en-US" sz="1600" b="0" i="0" dirty="0">
                <a:solidFill>
                  <a:schemeClr val="accent1"/>
                </a:solidFill>
              </a:rPr>
              <a:t>Automation?</a:t>
            </a:r>
            <a:endParaRPr lang="en-US" altLang="en-US" sz="1600" b="0" i="0" dirty="0">
              <a:solidFill>
                <a:schemeClr val="accent1"/>
              </a:solidFill>
            </a:endParaRPr>
          </a:p>
        </p:txBody>
      </p:sp>
      <p:grpSp>
        <p:nvGrpSpPr>
          <p:cNvPr id="11" name="Group 10"/>
          <p:cNvGrpSpPr/>
          <p:nvPr/>
        </p:nvGrpSpPr>
        <p:grpSpPr>
          <a:xfrm>
            <a:off x="626552" y="3881622"/>
            <a:ext cx="867171" cy="867169"/>
            <a:chOff x="718481" y="3710405"/>
            <a:chExt cx="867171" cy="867169"/>
          </a:xfrm>
        </p:grpSpPr>
        <p:sp>
          <p:nvSpPr>
            <p:cNvPr id="44" name="Oval 43"/>
            <p:cNvSpPr/>
            <p:nvPr/>
          </p:nvSpPr>
          <p:spPr>
            <a:xfrm>
              <a:off x="718481" y="3710405"/>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p:cNvGrpSpPr/>
            <p:nvPr/>
          </p:nvGrpSpPr>
          <p:grpSpPr>
            <a:xfrm>
              <a:off x="930401" y="3962211"/>
              <a:ext cx="443331" cy="363556"/>
              <a:chOff x="1000125" y="2027238"/>
              <a:chExt cx="1659017" cy="1360487"/>
            </a:xfrm>
            <a:solidFill>
              <a:schemeClr val="accent1"/>
            </a:solidFill>
          </p:grpSpPr>
          <p:sp>
            <p:nvSpPr>
              <p:cNvPr id="6" name="Freeform 6"/>
              <p:cNvSpPr>
                <a:spLocks/>
              </p:cNvSpPr>
              <p:nvPr/>
            </p:nvSpPr>
            <p:spPr bwMode="auto">
              <a:xfrm>
                <a:off x="1000125" y="2027238"/>
                <a:ext cx="606425" cy="1360487"/>
              </a:xfrm>
              <a:custGeom>
                <a:avLst/>
                <a:gdLst>
                  <a:gd name="T0" fmla="*/ 0 w 382"/>
                  <a:gd name="T1" fmla="*/ 857 h 857"/>
                  <a:gd name="T2" fmla="*/ 382 w 382"/>
                  <a:gd name="T3" fmla="*/ 857 h 857"/>
                  <a:gd name="T4" fmla="*/ 382 w 382"/>
                  <a:gd name="T5" fmla="*/ 666 h 857"/>
                  <a:gd name="T6" fmla="*/ 210 w 382"/>
                  <a:gd name="T7" fmla="*/ 666 h 857"/>
                  <a:gd name="T8" fmla="*/ 210 w 382"/>
                  <a:gd name="T9" fmla="*/ 191 h 857"/>
                  <a:gd name="T10" fmla="*/ 382 w 382"/>
                  <a:gd name="T11" fmla="*/ 191 h 857"/>
                  <a:gd name="T12" fmla="*/ 382 w 382"/>
                  <a:gd name="T13" fmla="*/ 0 h 857"/>
                  <a:gd name="T14" fmla="*/ 0 w 382"/>
                  <a:gd name="T15" fmla="*/ 0 h 857"/>
                  <a:gd name="T16" fmla="*/ 0 w 382"/>
                  <a:gd name="T17" fmla="*/ 85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857">
                    <a:moveTo>
                      <a:pt x="0" y="857"/>
                    </a:moveTo>
                    <a:lnTo>
                      <a:pt x="382" y="857"/>
                    </a:lnTo>
                    <a:lnTo>
                      <a:pt x="382" y="666"/>
                    </a:lnTo>
                    <a:lnTo>
                      <a:pt x="210" y="666"/>
                    </a:lnTo>
                    <a:lnTo>
                      <a:pt x="210" y="191"/>
                    </a:lnTo>
                    <a:lnTo>
                      <a:pt x="382" y="191"/>
                    </a:lnTo>
                    <a:lnTo>
                      <a:pt x="382" y="0"/>
                    </a:lnTo>
                    <a:lnTo>
                      <a:pt x="0" y="0"/>
                    </a:lnTo>
                    <a:lnTo>
                      <a:pt x="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2047953" y="2027238"/>
                <a:ext cx="611189" cy="1360487"/>
              </a:xfrm>
              <a:custGeom>
                <a:avLst/>
                <a:gdLst>
                  <a:gd name="T0" fmla="*/ 0 w 385"/>
                  <a:gd name="T1" fmla="*/ 0 h 857"/>
                  <a:gd name="T2" fmla="*/ 0 w 385"/>
                  <a:gd name="T3" fmla="*/ 191 h 857"/>
                  <a:gd name="T4" fmla="*/ 175 w 385"/>
                  <a:gd name="T5" fmla="*/ 191 h 857"/>
                  <a:gd name="T6" fmla="*/ 175 w 385"/>
                  <a:gd name="T7" fmla="*/ 666 h 857"/>
                  <a:gd name="T8" fmla="*/ 0 w 385"/>
                  <a:gd name="T9" fmla="*/ 666 h 857"/>
                  <a:gd name="T10" fmla="*/ 0 w 385"/>
                  <a:gd name="T11" fmla="*/ 857 h 857"/>
                  <a:gd name="T12" fmla="*/ 385 w 385"/>
                  <a:gd name="T13" fmla="*/ 857 h 857"/>
                  <a:gd name="T14" fmla="*/ 385 w 385"/>
                  <a:gd name="T15" fmla="*/ 0 h 857"/>
                  <a:gd name="T16" fmla="*/ 0 w 385"/>
                  <a:gd name="T17"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857">
                    <a:moveTo>
                      <a:pt x="0" y="0"/>
                    </a:moveTo>
                    <a:lnTo>
                      <a:pt x="0" y="191"/>
                    </a:lnTo>
                    <a:lnTo>
                      <a:pt x="175" y="191"/>
                    </a:lnTo>
                    <a:lnTo>
                      <a:pt x="175" y="666"/>
                    </a:lnTo>
                    <a:lnTo>
                      <a:pt x="0" y="666"/>
                    </a:lnTo>
                    <a:lnTo>
                      <a:pt x="0" y="857"/>
                    </a:lnTo>
                    <a:lnTo>
                      <a:pt x="385" y="857"/>
                    </a:lnTo>
                    <a:lnTo>
                      <a:pt x="3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9"/>
          <p:cNvGrpSpPr/>
          <p:nvPr/>
        </p:nvGrpSpPr>
        <p:grpSpPr>
          <a:xfrm>
            <a:off x="2389745" y="3881622"/>
            <a:ext cx="867171" cy="867169"/>
            <a:chOff x="468672" y="4656932"/>
            <a:chExt cx="867171" cy="867169"/>
          </a:xfrm>
        </p:grpSpPr>
        <p:sp>
          <p:nvSpPr>
            <p:cNvPr id="41" name="Oval 40"/>
            <p:cNvSpPr/>
            <p:nvPr/>
          </p:nvSpPr>
          <p:spPr>
            <a:xfrm>
              <a:off x="468672" y="4656932"/>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Freeform 12"/>
            <p:cNvSpPr>
              <a:spLocks noEditPoints="1"/>
            </p:cNvSpPr>
            <p:nvPr/>
          </p:nvSpPr>
          <p:spPr bwMode="auto">
            <a:xfrm>
              <a:off x="584123" y="4930479"/>
              <a:ext cx="409872" cy="410183"/>
            </a:xfrm>
            <a:custGeom>
              <a:avLst/>
              <a:gdLst>
                <a:gd name="T0" fmla="*/ 555 w 555"/>
                <a:gd name="T1" fmla="*/ 323 h 555"/>
                <a:gd name="T2" fmla="*/ 555 w 555"/>
                <a:gd name="T3" fmla="*/ 231 h 555"/>
                <a:gd name="T4" fmla="*/ 497 w 555"/>
                <a:gd name="T5" fmla="*/ 218 h 555"/>
                <a:gd name="T6" fmla="*/ 474 w 555"/>
                <a:gd name="T7" fmla="*/ 164 h 555"/>
                <a:gd name="T8" fmla="*/ 506 w 555"/>
                <a:gd name="T9" fmla="*/ 114 h 555"/>
                <a:gd name="T10" fmla="*/ 441 w 555"/>
                <a:gd name="T11" fmla="*/ 49 h 555"/>
                <a:gd name="T12" fmla="*/ 390 w 555"/>
                <a:gd name="T13" fmla="*/ 80 h 555"/>
                <a:gd name="T14" fmla="*/ 337 w 555"/>
                <a:gd name="T15" fmla="*/ 58 h 555"/>
                <a:gd name="T16" fmla="*/ 323 w 555"/>
                <a:gd name="T17" fmla="*/ 0 h 555"/>
                <a:gd name="T18" fmla="*/ 231 w 555"/>
                <a:gd name="T19" fmla="*/ 0 h 555"/>
                <a:gd name="T20" fmla="*/ 218 w 555"/>
                <a:gd name="T21" fmla="*/ 58 h 555"/>
                <a:gd name="T22" fmla="*/ 164 w 555"/>
                <a:gd name="T23" fmla="*/ 80 h 555"/>
                <a:gd name="T24" fmla="*/ 113 w 555"/>
                <a:gd name="T25" fmla="*/ 49 h 555"/>
                <a:gd name="T26" fmla="*/ 48 w 555"/>
                <a:gd name="T27" fmla="*/ 114 h 555"/>
                <a:gd name="T28" fmla="*/ 80 w 555"/>
                <a:gd name="T29" fmla="*/ 164 h 555"/>
                <a:gd name="T30" fmla="*/ 58 w 555"/>
                <a:gd name="T31" fmla="*/ 218 h 555"/>
                <a:gd name="T32" fmla="*/ 0 w 555"/>
                <a:gd name="T33" fmla="*/ 231 h 555"/>
                <a:gd name="T34" fmla="*/ 0 w 555"/>
                <a:gd name="T35" fmla="*/ 323 h 555"/>
                <a:gd name="T36" fmla="*/ 58 w 555"/>
                <a:gd name="T37" fmla="*/ 337 h 555"/>
                <a:gd name="T38" fmla="*/ 80 w 555"/>
                <a:gd name="T39" fmla="*/ 391 h 555"/>
                <a:gd name="T40" fmla="*/ 48 w 555"/>
                <a:gd name="T41" fmla="*/ 441 h 555"/>
                <a:gd name="T42" fmla="*/ 113 w 555"/>
                <a:gd name="T43" fmla="*/ 506 h 555"/>
                <a:gd name="T44" fmla="*/ 164 w 555"/>
                <a:gd name="T45" fmla="*/ 475 h 555"/>
                <a:gd name="T46" fmla="*/ 218 w 555"/>
                <a:gd name="T47" fmla="*/ 497 h 555"/>
                <a:gd name="T48" fmla="*/ 231 w 555"/>
                <a:gd name="T49" fmla="*/ 555 h 555"/>
                <a:gd name="T50" fmla="*/ 323 w 555"/>
                <a:gd name="T51" fmla="*/ 555 h 555"/>
                <a:gd name="T52" fmla="*/ 337 w 555"/>
                <a:gd name="T53" fmla="*/ 497 h 555"/>
                <a:gd name="T54" fmla="*/ 390 w 555"/>
                <a:gd name="T55" fmla="*/ 475 h 555"/>
                <a:gd name="T56" fmla="*/ 441 w 555"/>
                <a:gd name="T57" fmla="*/ 506 h 555"/>
                <a:gd name="T58" fmla="*/ 506 w 555"/>
                <a:gd name="T59" fmla="*/ 441 h 555"/>
                <a:gd name="T60" fmla="*/ 474 w 555"/>
                <a:gd name="T61" fmla="*/ 391 h 555"/>
                <a:gd name="T62" fmla="*/ 497 w 555"/>
                <a:gd name="T63" fmla="*/ 337 h 555"/>
                <a:gd name="T64" fmla="*/ 555 w 555"/>
                <a:gd name="T65" fmla="*/ 323 h 555"/>
                <a:gd name="T66" fmla="*/ 277 w 555"/>
                <a:gd name="T67" fmla="*/ 433 h 555"/>
                <a:gd name="T68" fmla="*/ 122 w 555"/>
                <a:gd name="T69" fmla="*/ 277 h 555"/>
                <a:gd name="T70" fmla="*/ 277 w 555"/>
                <a:gd name="T71" fmla="*/ 122 h 555"/>
                <a:gd name="T72" fmla="*/ 433 w 555"/>
                <a:gd name="T73" fmla="*/ 277 h 555"/>
                <a:gd name="T74" fmla="*/ 277 w 555"/>
                <a:gd name="T75" fmla="*/ 433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555">
                  <a:moveTo>
                    <a:pt x="555" y="323"/>
                  </a:moveTo>
                  <a:cubicBezTo>
                    <a:pt x="555" y="231"/>
                    <a:pt x="555" y="231"/>
                    <a:pt x="555" y="231"/>
                  </a:cubicBezTo>
                  <a:cubicBezTo>
                    <a:pt x="497" y="218"/>
                    <a:pt x="497" y="218"/>
                    <a:pt x="497" y="218"/>
                  </a:cubicBezTo>
                  <a:cubicBezTo>
                    <a:pt x="492" y="199"/>
                    <a:pt x="484" y="181"/>
                    <a:pt x="474" y="164"/>
                  </a:cubicBezTo>
                  <a:cubicBezTo>
                    <a:pt x="506" y="114"/>
                    <a:pt x="506" y="114"/>
                    <a:pt x="506" y="114"/>
                  </a:cubicBezTo>
                  <a:cubicBezTo>
                    <a:pt x="441" y="49"/>
                    <a:pt x="441" y="49"/>
                    <a:pt x="441" y="49"/>
                  </a:cubicBezTo>
                  <a:cubicBezTo>
                    <a:pt x="390" y="80"/>
                    <a:pt x="390" y="80"/>
                    <a:pt x="390" y="80"/>
                  </a:cubicBezTo>
                  <a:cubicBezTo>
                    <a:pt x="374" y="71"/>
                    <a:pt x="356" y="63"/>
                    <a:pt x="337" y="58"/>
                  </a:cubicBezTo>
                  <a:cubicBezTo>
                    <a:pt x="323" y="0"/>
                    <a:pt x="323" y="0"/>
                    <a:pt x="323" y="0"/>
                  </a:cubicBezTo>
                  <a:cubicBezTo>
                    <a:pt x="231" y="0"/>
                    <a:pt x="231" y="0"/>
                    <a:pt x="231" y="0"/>
                  </a:cubicBezTo>
                  <a:cubicBezTo>
                    <a:pt x="218" y="58"/>
                    <a:pt x="218" y="58"/>
                    <a:pt x="218" y="58"/>
                  </a:cubicBezTo>
                  <a:cubicBezTo>
                    <a:pt x="199" y="63"/>
                    <a:pt x="181" y="71"/>
                    <a:pt x="164" y="80"/>
                  </a:cubicBezTo>
                  <a:cubicBezTo>
                    <a:pt x="113" y="49"/>
                    <a:pt x="113" y="49"/>
                    <a:pt x="113" y="49"/>
                  </a:cubicBezTo>
                  <a:cubicBezTo>
                    <a:pt x="48" y="114"/>
                    <a:pt x="48" y="114"/>
                    <a:pt x="48" y="114"/>
                  </a:cubicBezTo>
                  <a:cubicBezTo>
                    <a:pt x="80" y="164"/>
                    <a:pt x="80" y="164"/>
                    <a:pt x="80" y="164"/>
                  </a:cubicBezTo>
                  <a:cubicBezTo>
                    <a:pt x="70" y="181"/>
                    <a:pt x="63" y="199"/>
                    <a:pt x="58" y="218"/>
                  </a:cubicBezTo>
                  <a:cubicBezTo>
                    <a:pt x="0" y="231"/>
                    <a:pt x="0" y="231"/>
                    <a:pt x="0" y="231"/>
                  </a:cubicBezTo>
                  <a:cubicBezTo>
                    <a:pt x="0" y="323"/>
                    <a:pt x="0" y="323"/>
                    <a:pt x="0" y="323"/>
                  </a:cubicBezTo>
                  <a:cubicBezTo>
                    <a:pt x="58" y="337"/>
                    <a:pt x="58" y="337"/>
                    <a:pt x="58" y="337"/>
                  </a:cubicBezTo>
                  <a:cubicBezTo>
                    <a:pt x="63" y="356"/>
                    <a:pt x="70" y="374"/>
                    <a:pt x="80" y="391"/>
                  </a:cubicBezTo>
                  <a:cubicBezTo>
                    <a:pt x="48" y="441"/>
                    <a:pt x="48" y="441"/>
                    <a:pt x="48" y="441"/>
                  </a:cubicBezTo>
                  <a:cubicBezTo>
                    <a:pt x="113" y="506"/>
                    <a:pt x="113" y="506"/>
                    <a:pt x="113" y="506"/>
                  </a:cubicBezTo>
                  <a:cubicBezTo>
                    <a:pt x="164" y="475"/>
                    <a:pt x="164" y="475"/>
                    <a:pt x="164" y="475"/>
                  </a:cubicBezTo>
                  <a:cubicBezTo>
                    <a:pt x="181" y="484"/>
                    <a:pt x="199" y="492"/>
                    <a:pt x="218" y="497"/>
                  </a:cubicBezTo>
                  <a:cubicBezTo>
                    <a:pt x="231" y="555"/>
                    <a:pt x="231" y="555"/>
                    <a:pt x="231" y="555"/>
                  </a:cubicBezTo>
                  <a:cubicBezTo>
                    <a:pt x="323" y="555"/>
                    <a:pt x="323" y="555"/>
                    <a:pt x="323" y="555"/>
                  </a:cubicBezTo>
                  <a:cubicBezTo>
                    <a:pt x="337" y="497"/>
                    <a:pt x="337" y="497"/>
                    <a:pt x="337" y="497"/>
                  </a:cubicBezTo>
                  <a:cubicBezTo>
                    <a:pt x="356" y="492"/>
                    <a:pt x="374" y="484"/>
                    <a:pt x="390" y="475"/>
                  </a:cubicBezTo>
                  <a:cubicBezTo>
                    <a:pt x="441" y="506"/>
                    <a:pt x="441" y="506"/>
                    <a:pt x="441" y="506"/>
                  </a:cubicBezTo>
                  <a:cubicBezTo>
                    <a:pt x="506" y="441"/>
                    <a:pt x="506" y="441"/>
                    <a:pt x="506" y="441"/>
                  </a:cubicBezTo>
                  <a:cubicBezTo>
                    <a:pt x="474" y="391"/>
                    <a:pt x="474" y="391"/>
                    <a:pt x="474" y="391"/>
                  </a:cubicBezTo>
                  <a:cubicBezTo>
                    <a:pt x="484" y="374"/>
                    <a:pt x="492" y="356"/>
                    <a:pt x="497" y="337"/>
                  </a:cubicBezTo>
                  <a:lnTo>
                    <a:pt x="555" y="323"/>
                  </a:lnTo>
                  <a:close/>
                  <a:moveTo>
                    <a:pt x="277" y="433"/>
                  </a:moveTo>
                  <a:cubicBezTo>
                    <a:pt x="191" y="433"/>
                    <a:pt x="122" y="363"/>
                    <a:pt x="122" y="277"/>
                  </a:cubicBezTo>
                  <a:cubicBezTo>
                    <a:pt x="122" y="192"/>
                    <a:pt x="191" y="122"/>
                    <a:pt x="277" y="122"/>
                  </a:cubicBezTo>
                  <a:cubicBezTo>
                    <a:pt x="363" y="122"/>
                    <a:pt x="433" y="192"/>
                    <a:pt x="433" y="277"/>
                  </a:cubicBezTo>
                  <a:cubicBezTo>
                    <a:pt x="433" y="363"/>
                    <a:pt x="363" y="433"/>
                    <a:pt x="277" y="4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noEditPoints="1"/>
            </p:cNvSpPr>
            <p:nvPr/>
          </p:nvSpPr>
          <p:spPr bwMode="auto">
            <a:xfrm>
              <a:off x="949879" y="4840370"/>
              <a:ext cx="257812" cy="257812"/>
            </a:xfrm>
            <a:custGeom>
              <a:avLst/>
              <a:gdLst>
                <a:gd name="T0" fmla="*/ 349 w 349"/>
                <a:gd name="T1" fmla="*/ 199 h 349"/>
                <a:gd name="T2" fmla="*/ 349 w 349"/>
                <a:gd name="T3" fmla="*/ 149 h 349"/>
                <a:gd name="T4" fmla="*/ 314 w 349"/>
                <a:gd name="T5" fmla="*/ 140 h 349"/>
                <a:gd name="T6" fmla="*/ 297 w 349"/>
                <a:gd name="T7" fmla="*/ 100 h 349"/>
                <a:gd name="T8" fmla="*/ 316 w 349"/>
                <a:gd name="T9" fmla="*/ 68 h 349"/>
                <a:gd name="T10" fmla="*/ 280 w 349"/>
                <a:gd name="T11" fmla="*/ 33 h 349"/>
                <a:gd name="T12" fmla="*/ 249 w 349"/>
                <a:gd name="T13" fmla="*/ 52 h 349"/>
                <a:gd name="T14" fmla="*/ 208 w 349"/>
                <a:gd name="T15" fmla="*/ 35 h 349"/>
                <a:gd name="T16" fmla="*/ 200 w 349"/>
                <a:gd name="T17" fmla="*/ 0 h 349"/>
                <a:gd name="T18" fmla="*/ 150 w 349"/>
                <a:gd name="T19" fmla="*/ 0 h 349"/>
                <a:gd name="T20" fmla="*/ 141 w 349"/>
                <a:gd name="T21" fmla="*/ 35 h 349"/>
                <a:gd name="T22" fmla="*/ 100 w 349"/>
                <a:gd name="T23" fmla="*/ 52 h 349"/>
                <a:gd name="T24" fmla="*/ 69 w 349"/>
                <a:gd name="T25" fmla="*/ 33 h 349"/>
                <a:gd name="T26" fmla="*/ 34 w 349"/>
                <a:gd name="T27" fmla="*/ 68 h 349"/>
                <a:gd name="T28" fmla="*/ 53 w 349"/>
                <a:gd name="T29" fmla="*/ 100 h 349"/>
                <a:gd name="T30" fmla="*/ 36 w 349"/>
                <a:gd name="T31" fmla="*/ 140 h 349"/>
                <a:gd name="T32" fmla="*/ 0 w 349"/>
                <a:gd name="T33" fmla="*/ 149 h 349"/>
                <a:gd name="T34" fmla="*/ 0 w 349"/>
                <a:gd name="T35" fmla="*/ 199 h 349"/>
                <a:gd name="T36" fmla="*/ 36 w 349"/>
                <a:gd name="T37" fmla="*/ 208 h 349"/>
                <a:gd name="T38" fmla="*/ 53 w 349"/>
                <a:gd name="T39" fmla="*/ 249 h 349"/>
                <a:gd name="T40" fmla="*/ 34 w 349"/>
                <a:gd name="T41" fmla="*/ 280 h 349"/>
                <a:gd name="T42" fmla="*/ 69 w 349"/>
                <a:gd name="T43" fmla="*/ 315 h 349"/>
                <a:gd name="T44" fmla="*/ 100 w 349"/>
                <a:gd name="T45" fmla="*/ 296 h 349"/>
                <a:gd name="T46" fmla="*/ 141 w 349"/>
                <a:gd name="T47" fmla="*/ 313 h 349"/>
                <a:gd name="T48" fmla="*/ 150 w 349"/>
                <a:gd name="T49" fmla="*/ 349 h 349"/>
                <a:gd name="T50" fmla="*/ 200 w 349"/>
                <a:gd name="T51" fmla="*/ 349 h 349"/>
                <a:gd name="T52" fmla="*/ 208 w 349"/>
                <a:gd name="T53" fmla="*/ 313 h 349"/>
                <a:gd name="T54" fmla="*/ 249 w 349"/>
                <a:gd name="T55" fmla="*/ 296 h 349"/>
                <a:gd name="T56" fmla="*/ 280 w 349"/>
                <a:gd name="T57" fmla="*/ 315 h 349"/>
                <a:gd name="T58" fmla="*/ 316 w 349"/>
                <a:gd name="T59" fmla="*/ 280 h 349"/>
                <a:gd name="T60" fmla="*/ 297 w 349"/>
                <a:gd name="T61" fmla="*/ 249 h 349"/>
                <a:gd name="T62" fmla="*/ 314 w 349"/>
                <a:gd name="T63" fmla="*/ 208 h 349"/>
                <a:gd name="T64" fmla="*/ 349 w 349"/>
                <a:gd name="T65" fmla="*/ 199 h 349"/>
                <a:gd name="T66" fmla="*/ 175 w 349"/>
                <a:gd name="T67" fmla="*/ 257 h 349"/>
                <a:gd name="T68" fmla="*/ 92 w 349"/>
                <a:gd name="T69" fmla="*/ 174 h 349"/>
                <a:gd name="T70" fmla="*/ 175 w 349"/>
                <a:gd name="T71" fmla="*/ 91 h 349"/>
                <a:gd name="T72" fmla="*/ 258 w 349"/>
                <a:gd name="T73" fmla="*/ 174 h 349"/>
                <a:gd name="T74" fmla="*/ 175 w 349"/>
                <a:gd name="T75" fmla="*/ 25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49">
                  <a:moveTo>
                    <a:pt x="349" y="199"/>
                  </a:moveTo>
                  <a:cubicBezTo>
                    <a:pt x="349" y="149"/>
                    <a:pt x="349" y="149"/>
                    <a:pt x="349" y="149"/>
                  </a:cubicBezTo>
                  <a:cubicBezTo>
                    <a:pt x="314" y="140"/>
                    <a:pt x="314" y="140"/>
                    <a:pt x="314" y="140"/>
                  </a:cubicBezTo>
                  <a:cubicBezTo>
                    <a:pt x="310" y="126"/>
                    <a:pt x="304" y="112"/>
                    <a:pt x="297" y="100"/>
                  </a:cubicBezTo>
                  <a:cubicBezTo>
                    <a:pt x="316" y="68"/>
                    <a:pt x="316" y="68"/>
                    <a:pt x="316" y="68"/>
                  </a:cubicBezTo>
                  <a:cubicBezTo>
                    <a:pt x="280" y="33"/>
                    <a:pt x="280" y="33"/>
                    <a:pt x="280" y="33"/>
                  </a:cubicBezTo>
                  <a:cubicBezTo>
                    <a:pt x="249" y="52"/>
                    <a:pt x="249" y="52"/>
                    <a:pt x="249" y="52"/>
                  </a:cubicBezTo>
                  <a:cubicBezTo>
                    <a:pt x="237" y="44"/>
                    <a:pt x="223" y="39"/>
                    <a:pt x="208" y="35"/>
                  </a:cubicBezTo>
                  <a:cubicBezTo>
                    <a:pt x="200" y="0"/>
                    <a:pt x="200" y="0"/>
                    <a:pt x="200" y="0"/>
                  </a:cubicBezTo>
                  <a:cubicBezTo>
                    <a:pt x="150" y="0"/>
                    <a:pt x="150" y="0"/>
                    <a:pt x="150" y="0"/>
                  </a:cubicBezTo>
                  <a:cubicBezTo>
                    <a:pt x="141" y="35"/>
                    <a:pt x="141" y="35"/>
                    <a:pt x="141" y="35"/>
                  </a:cubicBezTo>
                  <a:cubicBezTo>
                    <a:pt x="126" y="39"/>
                    <a:pt x="113" y="44"/>
                    <a:pt x="100" y="52"/>
                  </a:cubicBezTo>
                  <a:cubicBezTo>
                    <a:pt x="69" y="33"/>
                    <a:pt x="69" y="33"/>
                    <a:pt x="69" y="33"/>
                  </a:cubicBezTo>
                  <a:cubicBezTo>
                    <a:pt x="34" y="68"/>
                    <a:pt x="34" y="68"/>
                    <a:pt x="34" y="68"/>
                  </a:cubicBezTo>
                  <a:cubicBezTo>
                    <a:pt x="53" y="100"/>
                    <a:pt x="53" y="100"/>
                    <a:pt x="53" y="100"/>
                  </a:cubicBezTo>
                  <a:cubicBezTo>
                    <a:pt x="45" y="112"/>
                    <a:pt x="39" y="126"/>
                    <a:pt x="36" y="140"/>
                  </a:cubicBezTo>
                  <a:cubicBezTo>
                    <a:pt x="0" y="149"/>
                    <a:pt x="0" y="149"/>
                    <a:pt x="0" y="149"/>
                  </a:cubicBezTo>
                  <a:cubicBezTo>
                    <a:pt x="0" y="199"/>
                    <a:pt x="0" y="199"/>
                    <a:pt x="0" y="199"/>
                  </a:cubicBezTo>
                  <a:cubicBezTo>
                    <a:pt x="36" y="208"/>
                    <a:pt x="36" y="208"/>
                    <a:pt x="36" y="208"/>
                  </a:cubicBezTo>
                  <a:cubicBezTo>
                    <a:pt x="39" y="222"/>
                    <a:pt x="45" y="236"/>
                    <a:pt x="53" y="249"/>
                  </a:cubicBezTo>
                  <a:cubicBezTo>
                    <a:pt x="34" y="280"/>
                    <a:pt x="34" y="280"/>
                    <a:pt x="34" y="280"/>
                  </a:cubicBezTo>
                  <a:cubicBezTo>
                    <a:pt x="69" y="315"/>
                    <a:pt x="69" y="315"/>
                    <a:pt x="69" y="315"/>
                  </a:cubicBezTo>
                  <a:cubicBezTo>
                    <a:pt x="100" y="296"/>
                    <a:pt x="100" y="296"/>
                    <a:pt x="100" y="296"/>
                  </a:cubicBezTo>
                  <a:cubicBezTo>
                    <a:pt x="113" y="304"/>
                    <a:pt x="126" y="310"/>
                    <a:pt x="141" y="313"/>
                  </a:cubicBezTo>
                  <a:cubicBezTo>
                    <a:pt x="150" y="349"/>
                    <a:pt x="150" y="349"/>
                    <a:pt x="150" y="349"/>
                  </a:cubicBezTo>
                  <a:cubicBezTo>
                    <a:pt x="200" y="349"/>
                    <a:pt x="200" y="349"/>
                    <a:pt x="200" y="349"/>
                  </a:cubicBezTo>
                  <a:cubicBezTo>
                    <a:pt x="208" y="313"/>
                    <a:pt x="208" y="313"/>
                    <a:pt x="208" y="313"/>
                  </a:cubicBezTo>
                  <a:cubicBezTo>
                    <a:pt x="223" y="310"/>
                    <a:pt x="237" y="304"/>
                    <a:pt x="249" y="296"/>
                  </a:cubicBezTo>
                  <a:cubicBezTo>
                    <a:pt x="280" y="315"/>
                    <a:pt x="280" y="315"/>
                    <a:pt x="280" y="315"/>
                  </a:cubicBezTo>
                  <a:cubicBezTo>
                    <a:pt x="316" y="280"/>
                    <a:pt x="316" y="280"/>
                    <a:pt x="316" y="280"/>
                  </a:cubicBezTo>
                  <a:cubicBezTo>
                    <a:pt x="297" y="249"/>
                    <a:pt x="297" y="249"/>
                    <a:pt x="297" y="249"/>
                  </a:cubicBezTo>
                  <a:cubicBezTo>
                    <a:pt x="304" y="236"/>
                    <a:pt x="310" y="222"/>
                    <a:pt x="314" y="208"/>
                  </a:cubicBezTo>
                  <a:lnTo>
                    <a:pt x="349" y="199"/>
                  </a:lnTo>
                  <a:close/>
                  <a:moveTo>
                    <a:pt x="175" y="257"/>
                  </a:moveTo>
                  <a:cubicBezTo>
                    <a:pt x="129" y="257"/>
                    <a:pt x="92" y="220"/>
                    <a:pt x="92" y="174"/>
                  </a:cubicBezTo>
                  <a:cubicBezTo>
                    <a:pt x="92" y="128"/>
                    <a:pt x="129" y="91"/>
                    <a:pt x="175" y="91"/>
                  </a:cubicBezTo>
                  <a:cubicBezTo>
                    <a:pt x="220" y="91"/>
                    <a:pt x="258" y="128"/>
                    <a:pt x="258" y="174"/>
                  </a:cubicBezTo>
                  <a:cubicBezTo>
                    <a:pt x="258" y="220"/>
                    <a:pt x="220" y="257"/>
                    <a:pt x="175"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ounded Rectangle 9"/>
          <p:cNvSpPr/>
          <p:nvPr/>
        </p:nvSpPr>
        <p:spPr>
          <a:xfrm>
            <a:off x="1996016" y="3627771"/>
            <a:ext cx="1654628" cy="1853709"/>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2"/>
                </a:solidFill>
              </a:rPr>
              <a:t>Configurable Items</a:t>
            </a:r>
          </a:p>
        </p:txBody>
      </p:sp>
      <p:grpSp>
        <p:nvGrpSpPr>
          <p:cNvPr id="1024" name="Group 1023"/>
          <p:cNvGrpSpPr/>
          <p:nvPr/>
        </p:nvGrpSpPr>
        <p:grpSpPr>
          <a:xfrm>
            <a:off x="4152938" y="3881622"/>
            <a:ext cx="867171" cy="867169"/>
            <a:chOff x="4297984" y="3710405"/>
            <a:chExt cx="867171" cy="867169"/>
          </a:xfrm>
        </p:grpSpPr>
        <p:sp>
          <p:nvSpPr>
            <p:cNvPr id="46" name="Oval 45"/>
            <p:cNvSpPr/>
            <p:nvPr/>
          </p:nvSpPr>
          <p:spPr>
            <a:xfrm>
              <a:off x="4297984" y="3710405"/>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3" name="Group 62"/>
            <p:cNvGrpSpPr/>
            <p:nvPr/>
          </p:nvGrpSpPr>
          <p:grpSpPr>
            <a:xfrm>
              <a:off x="4456311" y="3881096"/>
              <a:ext cx="550516" cy="525786"/>
              <a:chOff x="4422775" y="1895475"/>
              <a:chExt cx="1484313" cy="1417638"/>
            </a:xfrm>
            <a:solidFill>
              <a:schemeClr val="accent1"/>
            </a:solidFill>
          </p:grpSpPr>
          <p:sp>
            <p:nvSpPr>
              <p:cNvPr id="51" name="Rectangle 12"/>
              <p:cNvSpPr>
                <a:spLocks noChangeArrowheads="1"/>
              </p:cNvSpPr>
              <p:nvPr/>
            </p:nvSpPr>
            <p:spPr bwMode="auto">
              <a:xfrm>
                <a:off x="4830763"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3"/>
              <p:cNvSpPr>
                <a:spLocks noChangeArrowheads="1"/>
              </p:cNvSpPr>
              <p:nvPr/>
            </p:nvSpPr>
            <p:spPr bwMode="auto">
              <a:xfrm>
                <a:off x="5240338"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
              <p:cNvSpPr>
                <a:spLocks noChangeArrowheads="1"/>
              </p:cNvSpPr>
              <p:nvPr/>
            </p:nvSpPr>
            <p:spPr bwMode="auto">
              <a:xfrm>
                <a:off x="4422775" y="2281238"/>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5"/>
              <p:cNvSpPr>
                <a:spLocks noChangeArrowheads="1"/>
              </p:cNvSpPr>
              <p:nvPr/>
            </p:nvSpPr>
            <p:spPr bwMode="auto">
              <a:xfrm>
                <a:off x="4830763"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
              <p:cNvSpPr>
                <a:spLocks noChangeArrowheads="1"/>
              </p:cNvSpPr>
              <p:nvPr/>
            </p:nvSpPr>
            <p:spPr bwMode="auto">
              <a:xfrm>
                <a:off x="5240338"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7"/>
              <p:cNvSpPr>
                <a:spLocks noChangeArrowheads="1"/>
              </p:cNvSpPr>
              <p:nvPr/>
            </p:nvSpPr>
            <p:spPr bwMode="auto">
              <a:xfrm>
                <a:off x="5648325"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8"/>
              <p:cNvSpPr>
                <a:spLocks noChangeArrowheads="1"/>
              </p:cNvSpPr>
              <p:nvPr/>
            </p:nvSpPr>
            <p:spPr bwMode="auto">
              <a:xfrm>
                <a:off x="4422775" y="2667000"/>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9"/>
              <p:cNvSpPr>
                <a:spLocks noChangeArrowheads="1"/>
              </p:cNvSpPr>
              <p:nvPr/>
            </p:nvSpPr>
            <p:spPr bwMode="auto">
              <a:xfrm>
                <a:off x="4830763"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0"/>
              <p:cNvSpPr>
                <a:spLocks noChangeArrowheads="1"/>
              </p:cNvSpPr>
              <p:nvPr/>
            </p:nvSpPr>
            <p:spPr bwMode="auto">
              <a:xfrm>
                <a:off x="5240338"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21"/>
              <p:cNvSpPr>
                <a:spLocks noChangeArrowheads="1"/>
              </p:cNvSpPr>
              <p:nvPr/>
            </p:nvSpPr>
            <p:spPr bwMode="auto">
              <a:xfrm>
                <a:off x="5648325"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22"/>
              <p:cNvSpPr>
                <a:spLocks noChangeArrowheads="1"/>
              </p:cNvSpPr>
              <p:nvPr/>
            </p:nvSpPr>
            <p:spPr bwMode="auto">
              <a:xfrm>
                <a:off x="4830763"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3"/>
              <p:cNvSpPr>
                <a:spLocks noChangeArrowheads="1"/>
              </p:cNvSpPr>
              <p:nvPr/>
            </p:nvSpPr>
            <p:spPr bwMode="auto">
              <a:xfrm>
                <a:off x="5240338"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34" name="Group 1033"/>
          <p:cNvGrpSpPr/>
          <p:nvPr/>
        </p:nvGrpSpPr>
        <p:grpSpPr>
          <a:xfrm>
            <a:off x="5916131" y="3881622"/>
            <a:ext cx="867171" cy="867169"/>
            <a:chOff x="5964514" y="3710405"/>
            <a:chExt cx="867171" cy="867169"/>
          </a:xfrm>
        </p:grpSpPr>
        <p:grpSp>
          <p:nvGrpSpPr>
            <p:cNvPr id="1031" name="Group 1030"/>
            <p:cNvGrpSpPr/>
            <p:nvPr/>
          </p:nvGrpSpPr>
          <p:grpSpPr>
            <a:xfrm>
              <a:off x="6114402" y="3909169"/>
              <a:ext cx="567386" cy="487554"/>
              <a:chOff x="5005385" y="2374907"/>
              <a:chExt cx="733424" cy="630234"/>
            </a:xfrm>
            <a:solidFill>
              <a:schemeClr val="accent1"/>
            </a:solidFill>
          </p:grpSpPr>
          <p:sp>
            <p:nvSpPr>
              <p:cNvPr id="1028" name="Freeform 28"/>
              <p:cNvSpPr>
                <a:spLocks/>
              </p:cNvSpPr>
              <p:nvPr/>
            </p:nvSpPr>
            <p:spPr bwMode="auto">
              <a:xfrm>
                <a:off x="5005385" y="2374907"/>
                <a:ext cx="376238" cy="366712"/>
              </a:xfrm>
              <a:custGeom>
                <a:avLst/>
                <a:gdLst>
                  <a:gd name="T0" fmla="*/ 1213 w 1639"/>
                  <a:gd name="T1" fmla="*/ 844 h 1599"/>
                  <a:gd name="T2" fmla="*/ 1438 w 1639"/>
                  <a:gd name="T3" fmla="*/ 618 h 1599"/>
                  <a:gd name="T4" fmla="*/ 1302 w 1639"/>
                  <a:gd name="T5" fmla="*/ 482 h 1599"/>
                  <a:gd name="T6" fmla="*/ 1639 w 1639"/>
                  <a:gd name="T7" fmla="*/ 145 h 1599"/>
                  <a:gd name="T8" fmla="*/ 1605 w 1639"/>
                  <a:gd name="T9" fmla="*/ 111 h 1599"/>
                  <a:gd name="T10" fmla="*/ 1032 w 1639"/>
                  <a:gd name="T11" fmla="*/ 212 h 1599"/>
                  <a:gd name="T12" fmla="*/ 981 w 1639"/>
                  <a:gd name="T13" fmla="*/ 160 h 1599"/>
                  <a:gd name="T14" fmla="*/ 279 w 1639"/>
                  <a:gd name="T15" fmla="*/ 862 h 1599"/>
                  <a:gd name="T16" fmla="*/ 349 w 1639"/>
                  <a:gd name="T17" fmla="*/ 932 h 1599"/>
                  <a:gd name="T18" fmla="*/ 295 w 1639"/>
                  <a:gd name="T19" fmla="*/ 985 h 1599"/>
                  <a:gd name="T20" fmla="*/ 284 w 1639"/>
                  <a:gd name="T21" fmla="*/ 975 h 1599"/>
                  <a:gd name="T22" fmla="*/ 161 w 1639"/>
                  <a:gd name="T23" fmla="*/ 980 h 1599"/>
                  <a:gd name="T24" fmla="*/ 38 w 1639"/>
                  <a:gd name="T25" fmla="*/ 1103 h 1599"/>
                  <a:gd name="T26" fmla="*/ 32 w 1639"/>
                  <a:gd name="T27" fmla="*/ 1227 h 1599"/>
                  <a:gd name="T28" fmla="*/ 372 w 1639"/>
                  <a:gd name="T29" fmla="*/ 1567 h 1599"/>
                  <a:gd name="T30" fmla="*/ 495 w 1639"/>
                  <a:gd name="T31" fmla="*/ 1561 h 1599"/>
                  <a:gd name="T32" fmla="*/ 619 w 1639"/>
                  <a:gd name="T33" fmla="*/ 1438 h 1599"/>
                  <a:gd name="T34" fmla="*/ 624 w 1639"/>
                  <a:gd name="T35" fmla="*/ 1315 h 1599"/>
                  <a:gd name="T36" fmla="*/ 613 w 1639"/>
                  <a:gd name="T37" fmla="*/ 1304 h 1599"/>
                  <a:gd name="T38" fmla="*/ 667 w 1639"/>
                  <a:gd name="T39" fmla="*/ 1250 h 1599"/>
                  <a:gd name="T40" fmla="*/ 737 w 1639"/>
                  <a:gd name="T41" fmla="*/ 1320 h 1599"/>
                  <a:gd name="T42" fmla="*/ 934 w 1639"/>
                  <a:gd name="T43" fmla="*/ 1123 h 1599"/>
                  <a:gd name="T44" fmla="*/ 1271 w 1639"/>
                  <a:gd name="T45" fmla="*/ 1460 h 1599"/>
                  <a:gd name="T46" fmla="*/ 1550 w 1639"/>
                  <a:gd name="T47" fmla="*/ 1181 h 1599"/>
                  <a:gd name="T48" fmla="*/ 1213 w 1639"/>
                  <a:gd name="T49" fmla="*/ 844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599">
                    <a:moveTo>
                      <a:pt x="1213" y="844"/>
                    </a:moveTo>
                    <a:cubicBezTo>
                      <a:pt x="1438" y="618"/>
                      <a:pt x="1438" y="618"/>
                      <a:pt x="1438" y="618"/>
                    </a:cubicBezTo>
                    <a:cubicBezTo>
                      <a:pt x="1302" y="482"/>
                      <a:pt x="1302" y="482"/>
                      <a:pt x="1302" y="482"/>
                    </a:cubicBezTo>
                    <a:cubicBezTo>
                      <a:pt x="1639" y="145"/>
                      <a:pt x="1639" y="145"/>
                      <a:pt x="1639" y="145"/>
                    </a:cubicBezTo>
                    <a:cubicBezTo>
                      <a:pt x="1605" y="111"/>
                      <a:pt x="1605" y="111"/>
                      <a:pt x="1605" y="111"/>
                    </a:cubicBezTo>
                    <a:cubicBezTo>
                      <a:pt x="1494" y="0"/>
                      <a:pt x="1282" y="38"/>
                      <a:pt x="1032" y="212"/>
                    </a:cubicBezTo>
                    <a:cubicBezTo>
                      <a:pt x="981" y="160"/>
                      <a:pt x="981" y="160"/>
                      <a:pt x="981" y="160"/>
                    </a:cubicBezTo>
                    <a:cubicBezTo>
                      <a:pt x="279" y="862"/>
                      <a:pt x="279" y="862"/>
                      <a:pt x="279" y="862"/>
                    </a:cubicBezTo>
                    <a:cubicBezTo>
                      <a:pt x="349" y="932"/>
                      <a:pt x="349" y="932"/>
                      <a:pt x="349" y="932"/>
                    </a:cubicBezTo>
                    <a:cubicBezTo>
                      <a:pt x="295" y="985"/>
                      <a:pt x="295" y="985"/>
                      <a:pt x="295" y="985"/>
                    </a:cubicBezTo>
                    <a:cubicBezTo>
                      <a:pt x="284" y="975"/>
                      <a:pt x="284" y="975"/>
                      <a:pt x="284" y="975"/>
                    </a:cubicBezTo>
                    <a:cubicBezTo>
                      <a:pt x="252" y="942"/>
                      <a:pt x="197" y="945"/>
                      <a:pt x="161" y="980"/>
                    </a:cubicBezTo>
                    <a:cubicBezTo>
                      <a:pt x="38" y="1103"/>
                      <a:pt x="38" y="1103"/>
                      <a:pt x="38" y="1103"/>
                    </a:cubicBezTo>
                    <a:cubicBezTo>
                      <a:pt x="2" y="1139"/>
                      <a:pt x="0" y="1194"/>
                      <a:pt x="32" y="1227"/>
                    </a:cubicBezTo>
                    <a:cubicBezTo>
                      <a:pt x="372" y="1567"/>
                      <a:pt x="372" y="1567"/>
                      <a:pt x="372" y="1567"/>
                    </a:cubicBezTo>
                    <a:cubicBezTo>
                      <a:pt x="405" y="1599"/>
                      <a:pt x="460" y="1597"/>
                      <a:pt x="495" y="1561"/>
                    </a:cubicBezTo>
                    <a:cubicBezTo>
                      <a:pt x="619" y="1438"/>
                      <a:pt x="619" y="1438"/>
                      <a:pt x="619" y="1438"/>
                    </a:cubicBezTo>
                    <a:cubicBezTo>
                      <a:pt x="654" y="1402"/>
                      <a:pt x="657" y="1347"/>
                      <a:pt x="624" y="1315"/>
                    </a:cubicBezTo>
                    <a:cubicBezTo>
                      <a:pt x="613" y="1304"/>
                      <a:pt x="613" y="1304"/>
                      <a:pt x="613" y="1304"/>
                    </a:cubicBezTo>
                    <a:cubicBezTo>
                      <a:pt x="667" y="1250"/>
                      <a:pt x="667" y="1250"/>
                      <a:pt x="667" y="1250"/>
                    </a:cubicBezTo>
                    <a:cubicBezTo>
                      <a:pt x="737" y="1320"/>
                      <a:pt x="737" y="1320"/>
                      <a:pt x="737" y="1320"/>
                    </a:cubicBezTo>
                    <a:cubicBezTo>
                      <a:pt x="934" y="1123"/>
                      <a:pt x="934" y="1123"/>
                      <a:pt x="934" y="1123"/>
                    </a:cubicBezTo>
                    <a:cubicBezTo>
                      <a:pt x="1271" y="1460"/>
                      <a:pt x="1271" y="1460"/>
                      <a:pt x="1271" y="1460"/>
                    </a:cubicBezTo>
                    <a:cubicBezTo>
                      <a:pt x="1550" y="1181"/>
                      <a:pt x="1550" y="1181"/>
                      <a:pt x="1550" y="1181"/>
                    </a:cubicBezTo>
                    <a:lnTo>
                      <a:pt x="1213" y="8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9"/>
              <p:cNvSpPr>
                <a:spLocks/>
              </p:cNvSpPr>
              <p:nvPr/>
            </p:nvSpPr>
            <p:spPr bwMode="auto">
              <a:xfrm>
                <a:off x="5391145" y="2741616"/>
                <a:ext cx="265113" cy="263525"/>
              </a:xfrm>
              <a:custGeom>
                <a:avLst/>
                <a:gdLst>
                  <a:gd name="T0" fmla="*/ 0 w 1155"/>
                  <a:gd name="T1" fmla="*/ 409 h 1152"/>
                  <a:gd name="T2" fmla="*/ 684 w 1155"/>
                  <a:gd name="T3" fmla="*/ 1133 h 1152"/>
                  <a:gd name="T4" fmla="*/ 764 w 1155"/>
                  <a:gd name="T5" fmla="*/ 1119 h 1152"/>
                  <a:gd name="T6" fmla="*/ 1123 w 1155"/>
                  <a:gd name="T7" fmla="*/ 761 h 1152"/>
                  <a:gd name="T8" fmla="*/ 1136 w 1155"/>
                  <a:gd name="T9" fmla="*/ 680 h 1152"/>
                  <a:gd name="T10" fmla="*/ 410 w 1155"/>
                  <a:gd name="T11" fmla="*/ 0 h 1152"/>
                  <a:gd name="T12" fmla="*/ 360 w 1155"/>
                  <a:gd name="T13" fmla="*/ 50 h 1152"/>
                  <a:gd name="T14" fmla="*/ 0 w 1155"/>
                  <a:gd name="T15" fmla="*/ 409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152">
                    <a:moveTo>
                      <a:pt x="0" y="409"/>
                    </a:moveTo>
                    <a:cubicBezTo>
                      <a:pt x="684" y="1133"/>
                      <a:pt x="684" y="1133"/>
                      <a:pt x="684" y="1133"/>
                    </a:cubicBezTo>
                    <a:cubicBezTo>
                      <a:pt x="701" y="1152"/>
                      <a:pt x="738" y="1146"/>
                      <a:pt x="764" y="1119"/>
                    </a:cubicBezTo>
                    <a:cubicBezTo>
                      <a:pt x="1123" y="761"/>
                      <a:pt x="1123" y="761"/>
                      <a:pt x="1123" y="761"/>
                    </a:cubicBezTo>
                    <a:cubicBezTo>
                      <a:pt x="1149" y="734"/>
                      <a:pt x="1155" y="698"/>
                      <a:pt x="1136" y="680"/>
                    </a:cubicBezTo>
                    <a:cubicBezTo>
                      <a:pt x="410" y="0"/>
                      <a:pt x="410" y="0"/>
                      <a:pt x="410" y="0"/>
                    </a:cubicBezTo>
                    <a:cubicBezTo>
                      <a:pt x="360" y="50"/>
                      <a:pt x="360" y="50"/>
                      <a:pt x="360" y="50"/>
                    </a:cubicBezTo>
                    <a:lnTo>
                      <a:pt x="0"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30"/>
              <p:cNvSpPr>
                <a:spLocks noEditPoints="1"/>
              </p:cNvSpPr>
              <p:nvPr/>
            </p:nvSpPr>
            <p:spPr bwMode="auto">
              <a:xfrm>
                <a:off x="5108571" y="2387601"/>
                <a:ext cx="630238" cy="614362"/>
              </a:xfrm>
              <a:custGeom>
                <a:avLst/>
                <a:gdLst>
                  <a:gd name="T0" fmla="*/ 2203 w 2744"/>
                  <a:gd name="T1" fmla="*/ 817 h 2678"/>
                  <a:gd name="T2" fmla="*/ 1883 w 2744"/>
                  <a:gd name="T3" fmla="*/ 498 h 2678"/>
                  <a:gd name="T4" fmla="*/ 2303 w 2744"/>
                  <a:gd name="T5" fmla="*/ 78 h 2678"/>
                  <a:gd name="T6" fmla="*/ 2043 w 2744"/>
                  <a:gd name="T7" fmla="*/ 0 h 2678"/>
                  <a:gd name="T8" fmla="*/ 1711 w 2744"/>
                  <a:gd name="T9" fmla="*/ 138 h 2678"/>
                  <a:gd name="T10" fmla="*/ 1523 w 2744"/>
                  <a:gd name="T11" fmla="*/ 326 h 2678"/>
                  <a:gd name="T12" fmla="*/ 1464 w 2744"/>
                  <a:gd name="T13" fmla="*/ 918 h 2678"/>
                  <a:gd name="T14" fmla="*/ 1190 w 2744"/>
                  <a:gd name="T15" fmla="*/ 1192 h 2678"/>
                  <a:gd name="T16" fmla="*/ 89 w 2744"/>
                  <a:gd name="T17" fmla="*/ 2293 h 2678"/>
                  <a:gd name="T18" fmla="*/ 89 w 2744"/>
                  <a:gd name="T19" fmla="*/ 2612 h 2678"/>
                  <a:gd name="T20" fmla="*/ 248 w 2744"/>
                  <a:gd name="T21" fmla="*/ 2678 h 2678"/>
                  <a:gd name="T22" fmla="*/ 408 w 2744"/>
                  <a:gd name="T23" fmla="*/ 2612 h 2678"/>
                  <a:gd name="T24" fmla="*/ 1509 w 2744"/>
                  <a:gd name="T25" fmla="*/ 1511 h 2678"/>
                  <a:gd name="T26" fmla="*/ 1783 w 2744"/>
                  <a:gd name="T27" fmla="*/ 1237 h 2678"/>
                  <a:gd name="T28" fmla="*/ 2043 w 2744"/>
                  <a:gd name="T29" fmla="*/ 1315 h 2678"/>
                  <a:gd name="T30" fmla="*/ 2375 w 2744"/>
                  <a:gd name="T31" fmla="*/ 1178 h 2678"/>
                  <a:gd name="T32" fmla="*/ 2563 w 2744"/>
                  <a:gd name="T33" fmla="*/ 990 h 2678"/>
                  <a:gd name="T34" fmla="*/ 2622 w 2744"/>
                  <a:gd name="T35" fmla="*/ 398 h 2678"/>
                  <a:gd name="T36" fmla="*/ 2203 w 2744"/>
                  <a:gd name="T37" fmla="*/ 817 h 2678"/>
                  <a:gd name="T38" fmla="*/ 328 w 2744"/>
                  <a:gd name="T39" fmla="*/ 2532 h 2678"/>
                  <a:gd name="T40" fmla="*/ 248 w 2744"/>
                  <a:gd name="T41" fmla="*/ 2565 h 2678"/>
                  <a:gd name="T42" fmla="*/ 169 w 2744"/>
                  <a:gd name="T43" fmla="*/ 2532 h 2678"/>
                  <a:gd name="T44" fmla="*/ 169 w 2744"/>
                  <a:gd name="T45" fmla="*/ 2373 h 2678"/>
                  <a:gd name="T46" fmla="*/ 248 w 2744"/>
                  <a:gd name="T47" fmla="*/ 2339 h 2678"/>
                  <a:gd name="T48" fmla="*/ 328 w 2744"/>
                  <a:gd name="T49" fmla="*/ 2373 h 2678"/>
                  <a:gd name="T50" fmla="*/ 328 w 2744"/>
                  <a:gd name="T51" fmla="*/ 253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4" h="2678">
                    <a:moveTo>
                      <a:pt x="2203" y="817"/>
                    </a:moveTo>
                    <a:cubicBezTo>
                      <a:pt x="1883" y="498"/>
                      <a:pt x="1883" y="498"/>
                      <a:pt x="1883" y="498"/>
                    </a:cubicBezTo>
                    <a:cubicBezTo>
                      <a:pt x="2303" y="78"/>
                      <a:pt x="2303" y="78"/>
                      <a:pt x="2303" y="78"/>
                    </a:cubicBezTo>
                    <a:cubicBezTo>
                      <a:pt x="2224" y="26"/>
                      <a:pt x="2134" y="0"/>
                      <a:pt x="2043" y="0"/>
                    </a:cubicBezTo>
                    <a:cubicBezTo>
                      <a:pt x="1923" y="0"/>
                      <a:pt x="1803" y="46"/>
                      <a:pt x="1711" y="138"/>
                    </a:cubicBezTo>
                    <a:cubicBezTo>
                      <a:pt x="1523" y="326"/>
                      <a:pt x="1523" y="326"/>
                      <a:pt x="1523" y="326"/>
                    </a:cubicBezTo>
                    <a:cubicBezTo>
                      <a:pt x="1362" y="487"/>
                      <a:pt x="1342" y="735"/>
                      <a:pt x="1464" y="918"/>
                    </a:cubicBezTo>
                    <a:cubicBezTo>
                      <a:pt x="1190" y="1192"/>
                      <a:pt x="1190" y="1192"/>
                      <a:pt x="1190" y="1192"/>
                    </a:cubicBezTo>
                    <a:cubicBezTo>
                      <a:pt x="89" y="2293"/>
                      <a:pt x="89" y="2293"/>
                      <a:pt x="89" y="2293"/>
                    </a:cubicBezTo>
                    <a:cubicBezTo>
                      <a:pt x="0" y="2381"/>
                      <a:pt x="0" y="2524"/>
                      <a:pt x="89" y="2612"/>
                    </a:cubicBezTo>
                    <a:cubicBezTo>
                      <a:pt x="133" y="2656"/>
                      <a:pt x="191" y="2678"/>
                      <a:pt x="248" y="2678"/>
                    </a:cubicBezTo>
                    <a:cubicBezTo>
                      <a:pt x="306" y="2678"/>
                      <a:pt x="364" y="2656"/>
                      <a:pt x="408" y="2612"/>
                    </a:cubicBezTo>
                    <a:cubicBezTo>
                      <a:pt x="1509" y="1511"/>
                      <a:pt x="1509" y="1511"/>
                      <a:pt x="1509" y="1511"/>
                    </a:cubicBezTo>
                    <a:cubicBezTo>
                      <a:pt x="1783" y="1237"/>
                      <a:pt x="1783" y="1237"/>
                      <a:pt x="1783" y="1237"/>
                    </a:cubicBezTo>
                    <a:cubicBezTo>
                      <a:pt x="1862" y="1289"/>
                      <a:pt x="1952" y="1315"/>
                      <a:pt x="2043" y="1315"/>
                    </a:cubicBezTo>
                    <a:cubicBezTo>
                      <a:pt x="2163" y="1315"/>
                      <a:pt x="2283" y="1270"/>
                      <a:pt x="2375" y="1178"/>
                    </a:cubicBezTo>
                    <a:cubicBezTo>
                      <a:pt x="2563" y="990"/>
                      <a:pt x="2563" y="990"/>
                      <a:pt x="2563" y="990"/>
                    </a:cubicBezTo>
                    <a:cubicBezTo>
                      <a:pt x="2724" y="829"/>
                      <a:pt x="2744" y="580"/>
                      <a:pt x="2622" y="398"/>
                    </a:cubicBezTo>
                    <a:lnTo>
                      <a:pt x="2203" y="817"/>
                    </a:lnTo>
                    <a:close/>
                    <a:moveTo>
                      <a:pt x="328" y="2532"/>
                    </a:moveTo>
                    <a:cubicBezTo>
                      <a:pt x="306" y="2554"/>
                      <a:pt x="277" y="2565"/>
                      <a:pt x="248" y="2565"/>
                    </a:cubicBezTo>
                    <a:cubicBezTo>
                      <a:pt x="220" y="2565"/>
                      <a:pt x="191" y="2554"/>
                      <a:pt x="169" y="2532"/>
                    </a:cubicBezTo>
                    <a:cubicBezTo>
                      <a:pt x="124" y="2488"/>
                      <a:pt x="124" y="2417"/>
                      <a:pt x="169" y="2373"/>
                    </a:cubicBezTo>
                    <a:cubicBezTo>
                      <a:pt x="191" y="2350"/>
                      <a:pt x="220" y="2339"/>
                      <a:pt x="248" y="2339"/>
                    </a:cubicBezTo>
                    <a:cubicBezTo>
                      <a:pt x="277" y="2339"/>
                      <a:pt x="306" y="2350"/>
                      <a:pt x="328" y="2373"/>
                    </a:cubicBezTo>
                    <a:cubicBezTo>
                      <a:pt x="372" y="2417"/>
                      <a:pt x="372" y="2488"/>
                      <a:pt x="328" y="2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4" name="Oval 73"/>
            <p:cNvSpPr/>
            <p:nvPr/>
          </p:nvSpPr>
          <p:spPr>
            <a:xfrm>
              <a:off x="5964514" y="3710405"/>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6" name="Group 65"/>
          <p:cNvGrpSpPr/>
          <p:nvPr/>
        </p:nvGrpSpPr>
        <p:grpSpPr>
          <a:xfrm>
            <a:off x="5717927" y="1611292"/>
            <a:ext cx="1218282" cy="1387162"/>
            <a:chOff x="5571922" y="1611292"/>
            <a:chExt cx="1218282" cy="1387162"/>
          </a:xfrm>
        </p:grpSpPr>
        <p:sp>
          <p:nvSpPr>
            <p:cNvPr id="31" name="Text Box 18"/>
            <p:cNvSpPr txBox="1">
              <a:spLocks noChangeArrowheads="1"/>
            </p:cNvSpPr>
            <p:nvPr/>
          </p:nvSpPr>
          <p:spPr bwMode="auto">
            <a:xfrm>
              <a:off x="5571922" y="2604500"/>
              <a:ext cx="1218282"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eaLnBrk="0" hangingPunct="0">
                <a:lnSpc>
                  <a:spcPct val="80000"/>
                </a:lnSpc>
                <a:buClrTx/>
                <a:buFontTx/>
                <a:buNone/>
                <a:defRPr sz="1600" b="0" i="0">
                  <a:solidFill>
                    <a:schemeClr val="tx2"/>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ctr"/>
              <a:r>
                <a:rPr lang="en-GB" altLang="en-US" dirty="0"/>
                <a:t>Environment</a:t>
              </a:r>
              <a:br>
                <a:rPr lang="en-GB" altLang="en-US" dirty="0"/>
              </a:br>
              <a:r>
                <a:rPr lang="en-GB" altLang="en-US" dirty="0"/>
                <a:t>Configuration</a:t>
              </a:r>
              <a:endParaRPr lang="en-US" altLang="en-US" dirty="0"/>
            </a:p>
          </p:txBody>
        </p:sp>
        <p:grpSp>
          <p:nvGrpSpPr>
            <p:cNvPr id="1045" name="Group 1044"/>
            <p:cNvGrpSpPr/>
            <p:nvPr/>
          </p:nvGrpSpPr>
          <p:grpSpPr>
            <a:xfrm>
              <a:off x="5747478" y="1611292"/>
              <a:ext cx="867171" cy="867169"/>
              <a:chOff x="5523706" y="1623119"/>
              <a:chExt cx="867171" cy="867169"/>
            </a:xfrm>
          </p:grpSpPr>
          <p:sp>
            <p:nvSpPr>
              <p:cNvPr id="75" name="Oval 74"/>
              <p:cNvSpPr/>
              <p:nvPr/>
            </p:nvSpPr>
            <p:spPr>
              <a:xfrm>
                <a:off x="5523706" y="1623119"/>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44" name="Group 1043"/>
              <p:cNvGrpSpPr/>
              <p:nvPr/>
            </p:nvGrpSpPr>
            <p:grpSpPr>
              <a:xfrm>
                <a:off x="5683447" y="1858297"/>
                <a:ext cx="560387" cy="474663"/>
                <a:chOff x="4200525" y="2641600"/>
                <a:chExt cx="560387" cy="474663"/>
              </a:xfrm>
              <a:solidFill>
                <a:schemeClr val="accent1"/>
              </a:solidFill>
            </p:grpSpPr>
            <p:sp>
              <p:nvSpPr>
                <p:cNvPr id="1042" name="Freeform 41"/>
                <p:cNvSpPr>
                  <a:spLocks/>
                </p:cNvSpPr>
                <p:nvPr/>
              </p:nvSpPr>
              <p:spPr bwMode="auto">
                <a:xfrm>
                  <a:off x="4200525" y="2641600"/>
                  <a:ext cx="517525" cy="371475"/>
                </a:xfrm>
                <a:custGeom>
                  <a:avLst/>
                  <a:gdLst>
                    <a:gd name="T0" fmla="*/ 36 w 326"/>
                    <a:gd name="T1" fmla="*/ 37 h 234"/>
                    <a:gd name="T2" fmla="*/ 289 w 326"/>
                    <a:gd name="T3" fmla="*/ 37 h 234"/>
                    <a:gd name="T4" fmla="*/ 289 w 326"/>
                    <a:gd name="T5" fmla="*/ 110 h 234"/>
                    <a:gd name="T6" fmla="*/ 312 w 326"/>
                    <a:gd name="T7" fmla="*/ 96 h 234"/>
                    <a:gd name="T8" fmla="*/ 326 w 326"/>
                    <a:gd name="T9" fmla="*/ 110 h 234"/>
                    <a:gd name="T10" fmla="*/ 326 w 326"/>
                    <a:gd name="T11" fmla="*/ 0 h 234"/>
                    <a:gd name="T12" fmla="*/ 0 w 326"/>
                    <a:gd name="T13" fmla="*/ 0 h 234"/>
                    <a:gd name="T14" fmla="*/ 0 w 326"/>
                    <a:gd name="T15" fmla="*/ 234 h 234"/>
                    <a:gd name="T16" fmla="*/ 138 w 326"/>
                    <a:gd name="T17" fmla="*/ 234 h 234"/>
                    <a:gd name="T18" fmla="*/ 138 w 326"/>
                    <a:gd name="T19" fmla="*/ 198 h 234"/>
                    <a:gd name="T20" fmla="*/ 36 w 326"/>
                    <a:gd name="T21" fmla="*/ 198 h 234"/>
                    <a:gd name="T22" fmla="*/ 36 w 326"/>
                    <a:gd name="T23" fmla="*/ 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234">
                      <a:moveTo>
                        <a:pt x="36" y="37"/>
                      </a:moveTo>
                      <a:lnTo>
                        <a:pt x="289" y="37"/>
                      </a:lnTo>
                      <a:lnTo>
                        <a:pt x="289" y="110"/>
                      </a:lnTo>
                      <a:lnTo>
                        <a:pt x="312" y="96"/>
                      </a:lnTo>
                      <a:lnTo>
                        <a:pt x="326" y="110"/>
                      </a:lnTo>
                      <a:lnTo>
                        <a:pt x="326" y="0"/>
                      </a:lnTo>
                      <a:lnTo>
                        <a:pt x="0" y="0"/>
                      </a:lnTo>
                      <a:lnTo>
                        <a:pt x="0" y="234"/>
                      </a:lnTo>
                      <a:lnTo>
                        <a:pt x="138" y="234"/>
                      </a:lnTo>
                      <a:lnTo>
                        <a:pt x="138" y="198"/>
                      </a:lnTo>
                      <a:lnTo>
                        <a:pt x="36" y="198"/>
                      </a:lnTo>
                      <a:lnTo>
                        <a:pt x="3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42"/>
                <p:cNvSpPr>
                  <a:spLocks noEditPoints="1"/>
                </p:cNvSpPr>
                <p:nvPr/>
              </p:nvSpPr>
              <p:spPr bwMode="auto">
                <a:xfrm>
                  <a:off x="4445000" y="2801938"/>
                  <a:ext cx="315912" cy="314325"/>
                </a:xfrm>
                <a:custGeom>
                  <a:avLst/>
                  <a:gdLst>
                    <a:gd name="T0" fmla="*/ 390 w 390"/>
                    <a:gd name="T1" fmla="*/ 232 h 389"/>
                    <a:gd name="T2" fmla="*/ 390 w 390"/>
                    <a:gd name="T3" fmla="*/ 157 h 389"/>
                    <a:gd name="T4" fmla="*/ 349 w 390"/>
                    <a:gd name="T5" fmla="*/ 148 h 389"/>
                    <a:gd name="T6" fmla="*/ 338 w 390"/>
                    <a:gd name="T7" fmla="*/ 122 h 389"/>
                    <a:gd name="T8" fmla="*/ 338 w 390"/>
                    <a:gd name="T9" fmla="*/ 116 h 389"/>
                    <a:gd name="T10" fmla="*/ 359 w 390"/>
                    <a:gd name="T11" fmla="*/ 84 h 389"/>
                    <a:gd name="T12" fmla="*/ 306 w 390"/>
                    <a:gd name="T13" fmla="*/ 31 h 389"/>
                    <a:gd name="T14" fmla="*/ 301 w 390"/>
                    <a:gd name="T15" fmla="*/ 34 h 389"/>
                    <a:gd name="T16" fmla="*/ 270 w 390"/>
                    <a:gd name="T17" fmla="*/ 53 h 389"/>
                    <a:gd name="T18" fmla="*/ 242 w 390"/>
                    <a:gd name="T19" fmla="*/ 41 h 389"/>
                    <a:gd name="T20" fmla="*/ 232 w 390"/>
                    <a:gd name="T21" fmla="*/ 0 h 389"/>
                    <a:gd name="T22" fmla="*/ 157 w 390"/>
                    <a:gd name="T23" fmla="*/ 0 h 389"/>
                    <a:gd name="T24" fmla="*/ 148 w 390"/>
                    <a:gd name="T25" fmla="*/ 41 h 389"/>
                    <a:gd name="T26" fmla="*/ 119 w 390"/>
                    <a:gd name="T27" fmla="*/ 53 h 389"/>
                    <a:gd name="T28" fmla="*/ 83 w 390"/>
                    <a:gd name="T29" fmla="*/ 31 h 389"/>
                    <a:gd name="T30" fmla="*/ 30 w 390"/>
                    <a:gd name="T31" fmla="*/ 84 h 389"/>
                    <a:gd name="T32" fmla="*/ 53 w 390"/>
                    <a:gd name="T33" fmla="*/ 119 h 389"/>
                    <a:gd name="T34" fmla="*/ 41 w 390"/>
                    <a:gd name="T35" fmla="*/ 148 h 389"/>
                    <a:gd name="T36" fmla="*/ 0 w 390"/>
                    <a:gd name="T37" fmla="*/ 157 h 389"/>
                    <a:gd name="T38" fmla="*/ 0 w 390"/>
                    <a:gd name="T39" fmla="*/ 232 h 389"/>
                    <a:gd name="T40" fmla="*/ 41 w 390"/>
                    <a:gd name="T41" fmla="*/ 241 h 389"/>
                    <a:gd name="T42" fmla="*/ 46 w 390"/>
                    <a:gd name="T43" fmla="*/ 257 h 389"/>
                    <a:gd name="T44" fmla="*/ 53 w 390"/>
                    <a:gd name="T45" fmla="*/ 271 h 389"/>
                    <a:gd name="T46" fmla="*/ 30 w 390"/>
                    <a:gd name="T47" fmla="*/ 306 h 389"/>
                    <a:gd name="T48" fmla="*/ 83 w 390"/>
                    <a:gd name="T49" fmla="*/ 359 h 389"/>
                    <a:gd name="T50" fmla="*/ 119 w 390"/>
                    <a:gd name="T51" fmla="*/ 337 h 389"/>
                    <a:gd name="T52" fmla="*/ 148 w 390"/>
                    <a:gd name="T53" fmla="*/ 349 h 389"/>
                    <a:gd name="T54" fmla="*/ 157 w 390"/>
                    <a:gd name="T55" fmla="*/ 389 h 389"/>
                    <a:gd name="T56" fmla="*/ 232 w 390"/>
                    <a:gd name="T57" fmla="*/ 389 h 389"/>
                    <a:gd name="T58" fmla="*/ 242 w 390"/>
                    <a:gd name="T59" fmla="*/ 349 h 389"/>
                    <a:gd name="T60" fmla="*/ 271 w 390"/>
                    <a:gd name="T61" fmla="*/ 337 h 389"/>
                    <a:gd name="T62" fmla="*/ 306 w 390"/>
                    <a:gd name="T63" fmla="*/ 359 h 389"/>
                    <a:gd name="T64" fmla="*/ 359 w 390"/>
                    <a:gd name="T65" fmla="*/ 306 h 389"/>
                    <a:gd name="T66" fmla="*/ 337 w 390"/>
                    <a:gd name="T67" fmla="*/ 271 h 389"/>
                    <a:gd name="T68" fmla="*/ 349 w 390"/>
                    <a:gd name="T69" fmla="*/ 241 h 389"/>
                    <a:gd name="T70" fmla="*/ 390 w 390"/>
                    <a:gd name="T71" fmla="*/ 232 h 389"/>
                    <a:gd name="T72" fmla="*/ 292 w 390"/>
                    <a:gd name="T73" fmla="*/ 194 h 389"/>
                    <a:gd name="T74" fmla="*/ 274 w 390"/>
                    <a:gd name="T75" fmla="*/ 250 h 389"/>
                    <a:gd name="T76" fmla="*/ 195 w 390"/>
                    <a:gd name="T77" fmla="*/ 291 h 389"/>
                    <a:gd name="T78" fmla="*/ 116 w 390"/>
                    <a:gd name="T79" fmla="*/ 250 h 389"/>
                    <a:gd name="T80" fmla="*/ 98 w 390"/>
                    <a:gd name="T81" fmla="*/ 198 h 389"/>
                    <a:gd name="T82" fmla="*/ 98 w 390"/>
                    <a:gd name="T83" fmla="*/ 194 h 389"/>
                    <a:gd name="T84" fmla="*/ 195 w 390"/>
                    <a:gd name="T85" fmla="*/ 98 h 389"/>
                    <a:gd name="T86" fmla="*/ 268 w 390"/>
                    <a:gd name="T87" fmla="*/ 132 h 389"/>
                    <a:gd name="T88" fmla="*/ 292 w 390"/>
                    <a:gd name="T89" fmla="*/ 19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0" h="389">
                      <a:moveTo>
                        <a:pt x="390" y="232"/>
                      </a:moveTo>
                      <a:cubicBezTo>
                        <a:pt x="390" y="157"/>
                        <a:pt x="390" y="157"/>
                        <a:pt x="390" y="157"/>
                      </a:cubicBezTo>
                      <a:cubicBezTo>
                        <a:pt x="349" y="148"/>
                        <a:pt x="349" y="148"/>
                        <a:pt x="349" y="148"/>
                      </a:cubicBezTo>
                      <a:cubicBezTo>
                        <a:pt x="347" y="139"/>
                        <a:pt x="343" y="130"/>
                        <a:pt x="338" y="122"/>
                      </a:cubicBezTo>
                      <a:cubicBezTo>
                        <a:pt x="338" y="116"/>
                        <a:pt x="338" y="116"/>
                        <a:pt x="338" y="116"/>
                      </a:cubicBezTo>
                      <a:cubicBezTo>
                        <a:pt x="359" y="84"/>
                        <a:pt x="359" y="84"/>
                        <a:pt x="359" y="84"/>
                      </a:cubicBezTo>
                      <a:cubicBezTo>
                        <a:pt x="306" y="31"/>
                        <a:pt x="306" y="31"/>
                        <a:pt x="306" y="31"/>
                      </a:cubicBezTo>
                      <a:cubicBezTo>
                        <a:pt x="301" y="34"/>
                        <a:pt x="301" y="34"/>
                        <a:pt x="301" y="34"/>
                      </a:cubicBezTo>
                      <a:cubicBezTo>
                        <a:pt x="283" y="45"/>
                        <a:pt x="275" y="50"/>
                        <a:pt x="270" y="53"/>
                      </a:cubicBezTo>
                      <a:cubicBezTo>
                        <a:pt x="261" y="47"/>
                        <a:pt x="251" y="43"/>
                        <a:pt x="242" y="41"/>
                      </a:cubicBezTo>
                      <a:cubicBezTo>
                        <a:pt x="232" y="0"/>
                        <a:pt x="232" y="0"/>
                        <a:pt x="232" y="0"/>
                      </a:cubicBezTo>
                      <a:cubicBezTo>
                        <a:pt x="157" y="0"/>
                        <a:pt x="157" y="0"/>
                        <a:pt x="157" y="0"/>
                      </a:cubicBezTo>
                      <a:cubicBezTo>
                        <a:pt x="148" y="41"/>
                        <a:pt x="148" y="41"/>
                        <a:pt x="148" y="41"/>
                      </a:cubicBezTo>
                      <a:cubicBezTo>
                        <a:pt x="139" y="43"/>
                        <a:pt x="130" y="47"/>
                        <a:pt x="119" y="53"/>
                      </a:cubicBezTo>
                      <a:cubicBezTo>
                        <a:pt x="83" y="31"/>
                        <a:pt x="83" y="31"/>
                        <a:pt x="83" y="31"/>
                      </a:cubicBezTo>
                      <a:cubicBezTo>
                        <a:pt x="30" y="84"/>
                        <a:pt x="30" y="84"/>
                        <a:pt x="30" y="84"/>
                      </a:cubicBezTo>
                      <a:cubicBezTo>
                        <a:pt x="53" y="119"/>
                        <a:pt x="53" y="119"/>
                        <a:pt x="53" y="119"/>
                      </a:cubicBezTo>
                      <a:cubicBezTo>
                        <a:pt x="48" y="128"/>
                        <a:pt x="44" y="137"/>
                        <a:pt x="41" y="148"/>
                      </a:cubicBezTo>
                      <a:cubicBezTo>
                        <a:pt x="0" y="157"/>
                        <a:pt x="0" y="157"/>
                        <a:pt x="0" y="157"/>
                      </a:cubicBezTo>
                      <a:cubicBezTo>
                        <a:pt x="0" y="232"/>
                        <a:pt x="0" y="232"/>
                        <a:pt x="0" y="232"/>
                      </a:cubicBezTo>
                      <a:cubicBezTo>
                        <a:pt x="41" y="241"/>
                        <a:pt x="41" y="241"/>
                        <a:pt x="41" y="241"/>
                      </a:cubicBezTo>
                      <a:cubicBezTo>
                        <a:pt x="42" y="247"/>
                        <a:pt x="44" y="252"/>
                        <a:pt x="46" y="257"/>
                      </a:cubicBezTo>
                      <a:cubicBezTo>
                        <a:pt x="48" y="262"/>
                        <a:pt x="50" y="267"/>
                        <a:pt x="53" y="271"/>
                      </a:cubicBezTo>
                      <a:cubicBezTo>
                        <a:pt x="30" y="306"/>
                        <a:pt x="30" y="306"/>
                        <a:pt x="30" y="306"/>
                      </a:cubicBezTo>
                      <a:cubicBezTo>
                        <a:pt x="83" y="359"/>
                        <a:pt x="83" y="359"/>
                        <a:pt x="83" y="359"/>
                      </a:cubicBezTo>
                      <a:cubicBezTo>
                        <a:pt x="119" y="337"/>
                        <a:pt x="119" y="337"/>
                        <a:pt x="119" y="337"/>
                      </a:cubicBezTo>
                      <a:cubicBezTo>
                        <a:pt x="129" y="342"/>
                        <a:pt x="139" y="346"/>
                        <a:pt x="148" y="349"/>
                      </a:cubicBezTo>
                      <a:cubicBezTo>
                        <a:pt x="157" y="389"/>
                        <a:pt x="157" y="389"/>
                        <a:pt x="157" y="389"/>
                      </a:cubicBezTo>
                      <a:cubicBezTo>
                        <a:pt x="232" y="389"/>
                        <a:pt x="232" y="389"/>
                        <a:pt x="232" y="389"/>
                      </a:cubicBezTo>
                      <a:cubicBezTo>
                        <a:pt x="242" y="349"/>
                        <a:pt x="242" y="349"/>
                        <a:pt x="242" y="349"/>
                      </a:cubicBezTo>
                      <a:cubicBezTo>
                        <a:pt x="251" y="346"/>
                        <a:pt x="261" y="342"/>
                        <a:pt x="271" y="337"/>
                      </a:cubicBezTo>
                      <a:cubicBezTo>
                        <a:pt x="306" y="359"/>
                        <a:pt x="306" y="359"/>
                        <a:pt x="306" y="359"/>
                      </a:cubicBezTo>
                      <a:cubicBezTo>
                        <a:pt x="359" y="306"/>
                        <a:pt x="359" y="306"/>
                        <a:pt x="359" y="306"/>
                      </a:cubicBezTo>
                      <a:cubicBezTo>
                        <a:pt x="337" y="271"/>
                        <a:pt x="337" y="271"/>
                        <a:pt x="337" y="271"/>
                      </a:cubicBezTo>
                      <a:cubicBezTo>
                        <a:pt x="342" y="261"/>
                        <a:pt x="346" y="251"/>
                        <a:pt x="349" y="241"/>
                      </a:cubicBezTo>
                      <a:lnTo>
                        <a:pt x="390" y="232"/>
                      </a:lnTo>
                      <a:close/>
                      <a:moveTo>
                        <a:pt x="292" y="194"/>
                      </a:moveTo>
                      <a:cubicBezTo>
                        <a:pt x="292" y="214"/>
                        <a:pt x="286" y="233"/>
                        <a:pt x="274" y="250"/>
                      </a:cubicBezTo>
                      <a:cubicBezTo>
                        <a:pt x="256" y="276"/>
                        <a:pt x="226" y="291"/>
                        <a:pt x="195" y="291"/>
                      </a:cubicBezTo>
                      <a:cubicBezTo>
                        <a:pt x="163" y="291"/>
                        <a:pt x="134" y="276"/>
                        <a:pt x="116" y="250"/>
                      </a:cubicBezTo>
                      <a:cubicBezTo>
                        <a:pt x="105" y="235"/>
                        <a:pt x="99" y="217"/>
                        <a:pt x="98" y="198"/>
                      </a:cubicBezTo>
                      <a:cubicBezTo>
                        <a:pt x="98" y="197"/>
                        <a:pt x="98" y="196"/>
                        <a:pt x="98" y="194"/>
                      </a:cubicBezTo>
                      <a:cubicBezTo>
                        <a:pt x="98" y="141"/>
                        <a:pt x="142" y="98"/>
                        <a:pt x="195" y="98"/>
                      </a:cubicBezTo>
                      <a:cubicBezTo>
                        <a:pt x="223" y="98"/>
                        <a:pt x="250" y="110"/>
                        <a:pt x="268" y="132"/>
                      </a:cubicBezTo>
                      <a:cubicBezTo>
                        <a:pt x="283" y="149"/>
                        <a:pt x="292" y="172"/>
                        <a:pt x="29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054" name="Group 1053"/>
          <p:cNvGrpSpPr/>
          <p:nvPr/>
        </p:nvGrpSpPr>
        <p:grpSpPr>
          <a:xfrm>
            <a:off x="7679325" y="3881622"/>
            <a:ext cx="867171" cy="867169"/>
            <a:chOff x="7307539" y="3700871"/>
            <a:chExt cx="867171" cy="867169"/>
          </a:xfrm>
        </p:grpSpPr>
        <p:sp>
          <p:nvSpPr>
            <p:cNvPr id="91" name="Oval 90"/>
            <p:cNvSpPr/>
            <p:nvPr/>
          </p:nvSpPr>
          <p:spPr>
            <a:xfrm>
              <a:off x="7307539" y="3700871"/>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52" name="Group 1051"/>
            <p:cNvGrpSpPr/>
            <p:nvPr/>
          </p:nvGrpSpPr>
          <p:grpSpPr>
            <a:xfrm>
              <a:off x="7545192" y="3943144"/>
              <a:ext cx="410914" cy="382624"/>
              <a:chOff x="4194175" y="1684338"/>
              <a:chExt cx="922338" cy="858838"/>
            </a:xfrm>
            <a:solidFill>
              <a:schemeClr val="accent1"/>
            </a:solidFill>
          </p:grpSpPr>
          <p:sp>
            <p:nvSpPr>
              <p:cNvPr id="1050" name="Freeform 47"/>
              <p:cNvSpPr>
                <a:spLocks/>
              </p:cNvSpPr>
              <p:nvPr/>
            </p:nvSpPr>
            <p:spPr bwMode="auto">
              <a:xfrm>
                <a:off x="4194175" y="1728788"/>
                <a:ext cx="885825" cy="814388"/>
              </a:xfrm>
              <a:custGeom>
                <a:avLst/>
                <a:gdLst>
                  <a:gd name="T0" fmla="*/ 477 w 558"/>
                  <a:gd name="T1" fmla="*/ 433 h 513"/>
                  <a:gd name="T2" fmla="*/ 80 w 558"/>
                  <a:gd name="T3" fmla="*/ 433 h 513"/>
                  <a:gd name="T4" fmla="*/ 80 w 558"/>
                  <a:gd name="T5" fmla="*/ 80 h 513"/>
                  <a:gd name="T6" fmla="*/ 351 w 558"/>
                  <a:gd name="T7" fmla="*/ 80 h 513"/>
                  <a:gd name="T8" fmla="*/ 417 w 558"/>
                  <a:gd name="T9" fmla="*/ 0 h 513"/>
                  <a:gd name="T10" fmla="*/ 0 w 558"/>
                  <a:gd name="T11" fmla="*/ 0 h 513"/>
                  <a:gd name="T12" fmla="*/ 0 w 558"/>
                  <a:gd name="T13" fmla="*/ 513 h 513"/>
                  <a:gd name="T14" fmla="*/ 558 w 558"/>
                  <a:gd name="T15" fmla="*/ 513 h 513"/>
                  <a:gd name="T16" fmla="*/ 558 w 558"/>
                  <a:gd name="T17" fmla="*/ 146 h 513"/>
                  <a:gd name="T18" fmla="*/ 477 w 558"/>
                  <a:gd name="T19" fmla="*/ 240 h 513"/>
                  <a:gd name="T20" fmla="*/ 477 w 558"/>
                  <a:gd name="T21" fmla="*/ 43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8" h="513">
                    <a:moveTo>
                      <a:pt x="477" y="433"/>
                    </a:moveTo>
                    <a:lnTo>
                      <a:pt x="80" y="433"/>
                    </a:lnTo>
                    <a:lnTo>
                      <a:pt x="80" y="80"/>
                    </a:lnTo>
                    <a:lnTo>
                      <a:pt x="351" y="80"/>
                    </a:lnTo>
                    <a:lnTo>
                      <a:pt x="417" y="0"/>
                    </a:lnTo>
                    <a:lnTo>
                      <a:pt x="0" y="0"/>
                    </a:lnTo>
                    <a:lnTo>
                      <a:pt x="0" y="513"/>
                    </a:lnTo>
                    <a:lnTo>
                      <a:pt x="558" y="513"/>
                    </a:lnTo>
                    <a:lnTo>
                      <a:pt x="558" y="146"/>
                    </a:lnTo>
                    <a:lnTo>
                      <a:pt x="477" y="240"/>
                    </a:lnTo>
                    <a:lnTo>
                      <a:pt x="477"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48"/>
              <p:cNvSpPr>
                <a:spLocks/>
              </p:cNvSpPr>
              <p:nvPr/>
            </p:nvSpPr>
            <p:spPr bwMode="auto">
              <a:xfrm>
                <a:off x="4344988" y="1684338"/>
                <a:ext cx="771525" cy="654050"/>
              </a:xfrm>
              <a:custGeom>
                <a:avLst/>
                <a:gdLst>
                  <a:gd name="T0" fmla="*/ 463 w 486"/>
                  <a:gd name="T1" fmla="*/ 35 h 412"/>
                  <a:gd name="T2" fmla="*/ 463 w 486"/>
                  <a:gd name="T3" fmla="*/ 28 h 412"/>
                  <a:gd name="T4" fmla="*/ 454 w 486"/>
                  <a:gd name="T5" fmla="*/ 28 h 412"/>
                  <a:gd name="T6" fmla="*/ 421 w 486"/>
                  <a:gd name="T7" fmla="*/ 0 h 412"/>
                  <a:gd name="T8" fmla="*/ 398 w 486"/>
                  <a:gd name="T9" fmla="*/ 28 h 412"/>
                  <a:gd name="T10" fmla="*/ 331 w 486"/>
                  <a:gd name="T11" fmla="*/ 108 h 412"/>
                  <a:gd name="T12" fmla="*/ 180 w 486"/>
                  <a:gd name="T13" fmla="*/ 288 h 412"/>
                  <a:gd name="T14" fmla="*/ 59 w 486"/>
                  <a:gd name="T15" fmla="*/ 172 h 412"/>
                  <a:gd name="T16" fmla="*/ 0 w 486"/>
                  <a:gd name="T17" fmla="*/ 233 h 412"/>
                  <a:gd name="T18" fmla="*/ 185 w 486"/>
                  <a:gd name="T19" fmla="*/ 412 h 412"/>
                  <a:gd name="T20" fmla="*/ 382 w 486"/>
                  <a:gd name="T21" fmla="*/ 178 h 412"/>
                  <a:gd name="T22" fmla="*/ 463 w 486"/>
                  <a:gd name="T23" fmla="*/ 84 h 412"/>
                  <a:gd name="T24" fmla="*/ 486 w 486"/>
                  <a:gd name="T25" fmla="*/ 55 h 412"/>
                  <a:gd name="T26" fmla="*/ 463 w 486"/>
                  <a:gd name="T27" fmla="*/ 3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12">
                    <a:moveTo>
                      <a:pt x="463" y="35"/>
                    </a:moveTo>
                    <a:lnTo>
                      <a:pt x="463" y="28"/>
                    </a:lnTo>
                    <a:lnTo>
                      <a:pt x="454" y="28"/>
                    </a:lnTo>
                    <a:lnTo>
                      <a:pt x="421" y="0"/>
                    </a:lnTo>
                    <a:lnTo>
                      <a:pt x="398" y="28"/>
                    </a:lnTo>
                    <a:lnTo>
                      <a:pt x="331" y="108"/>
                    </a:lnTo>
                    <a:lnTo>
                      <a:pt x="180" y="288"/>
                    </a:lnTo>
                    <a:lnTo>
                      <a:pt x="59" y="172"/>
                    </a:lnTo>
                    <a:lnTo>
                      <a:pt x="0" y="233"/>
                    </a:lnTo>
                    <a:lnTo>
                      <a:pt x="185" y="412"/>
                    </a:lnTo>
                    <a:lnTo>
                      <a:pt x="382" y="178"/>
                    </a:lnTo>
                    <a:lnTo>
                      <a:pt x="463" y="84"/>
                    </a:lnTo>
                    <a:lnTo>
                      <a:pt x="486" y="55"/>
                    </a:lnTo>
                    <a:lnTo>
                      <a:pt x="46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5" name="Straight Arrow Connector 64"/>
          <p:cNvCxnSpPr/>
          <p:nvPr/>
        </p:nvCxnSpPr>
        <p:spPr>
          <a:xfrm>
            <a:off x="1586039" y="4315206"/>
            <a:ext cx="695915" cy="0"/>
          </a:xfrm>
          <a:prstGeom prst="straightConnector1">
            <a:avLst/>
          </a:prstGeom>
          <a:ln w="57150">
            <a:solidFill>
              <a:schemeClr val="accent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3353437" y="4315206"/>
            <a:ext cx="695915" cy="0"/>
          </a:xfrm>
          <a:prstGeom prst="straightConnector1">
            <a:avLst/>
          </a:prstGeom>
          <a:ln w="57150">
            <a:solidFill>
              <a:schemeClr val="accent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5120835" y="4315206"/>
            <a:ext cx="695915" cy="0"/>
          </a:xfrm>
          <a:prstGeom prst="straightConnector1">
            <a:avLst/>
          </a:prstGeom>
          <a:ln w="57150">
            <a:solidFill>
              <a:schemeClr val="accent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888234" y="4315206"/>
            <a:ext cx="695915" cy="0"/>
          </a:xfrm>
          <a:prstGeom prst="straightConnector1">
            <a:avLst/>
          </a:prstGeom>
          <a:ln w="57150">
            <a:solidFill>
              <a:schemeClr val="accent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5400000">
            <a:off x="5974174" y="3427414"/>
            <a:ext cx="695915" cy="0"/>
          </a:xfrm>
          <a:prstGeom prst="straightConnector1">
            <a:avLst/>
          </a:prstGeom>
          <a:ln w="57150">
            <a:solidFill>
              <a:schemeClr val="accent1"/>
            </a:solidFill>
            <a:tailEnd type="arrow" w="sm" len="sm"/>
          </a:ln>
        </p:spPr>
        <p:style>
          <a:lnRef idx="1">
            <a:schemeClr val="accent1"/>
          </a:lnRef>
          <a:fillRef idx="0">
            <a:schemeClr val="accent1"/>
          </a:fillRef>
          <a:effectRef idx="0">
            <a:schemeClr val="accent1"/>
          </a:effectRef>
          <a:fontRef idx="minor">
            <a:schemeClr val="tx1"/>
          </a:fontRef>
        </p:style>
      </p:cxnSp>
      <p:sp>
        <p:nvSpPr>
          <p:cNvPr id="107" name="Text Box 23"/>
          <p:cNvSpPr txBox="1">
            <a:spLocks noChangeArrowheads="1"/>
          </p:cNvSpPr>
          <p:nvPr/>
        </p:nvSpPr>
        <p:spPr bwMode="auto">
          <a:xfrm>
            <a:off x="4838803" y="1738715"/>
            <a:ext cx="9364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0" hangingPunct="0">
              <a:lnSpc>
                <a:spcPct val="80000"/>
              </a:lnSpc>
              <a:buClrTx/>
              <a:buFontTx/>
              <a:buNone/>
              <a:defRPr sz="1600" b="0" i="0">
                <a:solidFill>
                  <a:schemeClr val="accent1"/>
                </a:solidFill>
                <a:latin typeface="Arial" pitchFamily="34" charset="0"/>
                <a:cs typeface="Arial" pitchFamily="34" charset="0"/>
              </a:defRPr>
            </a:lvl1pPr>
            <a:lvl2pPr marL="742950" indent="-285750" eaLnBrk="0" hangingPunct="0">
              <a:defRPr b="1" i="1">
                <a:solidFill>
                  <a:schemeClr val="hlink"/>
                </a:solidFill>
                <a:latin typeface="Arial" pitchFamily="34" charset="0"/>
                <a:cs typeface="Arial" pitchFamily="34" charset="0"/>
              </a:defRPr>
            </a:lvl2pPr>
            <a:lvl3pPr marL="1143000" indent="-228600" eaLnBrk="0" hangingPunct="0">
              <a:defRPr b="1" i="1">
                <a:solidFill>
                  <a:schemeClr val="hlink"/>
                </a:solidFill>
                <a:latin typeface="Arial" pitchFamily="34" charset="0"/>
                <a:cs typeface="Arial" pitchFamily="34" charset="0"/>
              </a:defRPr>
            </a:lvl3pPr>
            <a:lvl4pPr marL="1600200" indent="-228600" eaLnBrk="0" hangingPunct="0">
              <a:defRPr b="1" i="1">
                <a:solidFill>
                  <a:schemeClr val="hlink"/>
                </a:solidFill>
                <a:latin typeface="Arial" pitchFamily="34" charset="0"/>
                <a:cs typeface="Arial" pitchFamily="34" charset="0"/>
              </a:defRPr>
            </a:lvl4pPr>
            <a:lvl5pPr marL="2057400" indent="-228600" eaLnBrk="0" hangingPunct="0">
              <a:defRPr b="1" i="1">
                <a:solidFill>
                  <a:schemeClr val="hlink"/>
                </a:solidFill>
                <a:latin typeface="Arial" pitchFamily="34" charset="0"/>
                <a:cs typeface="Arial" pitchFamily="34" charset="0"/>
              </a:defRPr>
            </a:lvl5pPr>
            <a:lvl6pPr marL="25146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6pPr>
            <a:lvl7pPr marL="29718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7pPr>
            <a:lvl8pPr marL="34290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8pPr>
            <a:lvl9pPr marL="3886200" indent="-228600" eaLnBrk="0" fontAlgn="base" hangingPunct="0">
              <a:lnSpc>
                <a:spcPct val="125000"/>
              </a:lnSpc>
              <a:spcBef>
                <a:spcPct val="0"/>
              </a:spcBef>
              <a:spcAft>
                <a:spcPct val="0"/>
              </a:spcAft>
              <a:buClr>
                <a:schemeClr val="tx1"/>
              </a:buClr>
              <a:buChar char="•"/>
              <a:defRPr b="1" i="1">
                <a:solidFill>
                  <a:schemeClr val="hlink"/>
                </a:solidFill>
                <a:latin typeface="Arial" pitchFamily="34" charset="0"/>
                <a:cs typeface="Arial" pitchFamily="34" charset="0"/>
              </a:defRPr>
            </a:lvl9pPr>
          </a:lstStyle>
          <a:p>
            <a:pPr algn="r"/>
            <a:r>
              <a:rPr lang="en-GB" altLang="en-US" dirty="0"/>
              <a:t>External</a:t>
            </a:r>
            <a:br>
              <a:rPr lang="en-GB" altLang="en-US" dirty="0"/>
            </a:br>
            <a:r>
              <a:rPr lang="en-GB" altLang="en-US" dirty="0"/>
              <a:t>from</a:t>
            </a:r>
            <a:br>
              <a:rPr lang="en-GB" altLang="en-US" dirty="0"/>
            </a:br>
            <a:r>
              <a:rPr lang="en-GB" altLang="en-US" dirty="0"/>
              <a:t>Build</a:t>
            </a:r>
            <a:endParaRPr lang="en-US" altLang="en-US" dirty="0"/>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25</a:t>
            </a:fld>
            <a:endParaRPr lang="en-US" dirty="0"/>
          </a:p>
        </p:txBody>
      </p:sp>
    </p:spTree>
    <p:extLst>
      <p:ext uri="{BB962C8B-B14F-4D97-AF65-F5344CB8AC3E}">
        <p14:creationId xmlns:p14="http://schemas.microsoft.com/office/powerpoint/2010/main" val="411662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13" name="Title 12"/>
          <p:cNvSpPr>
            <a:spLocks noGrp="1"/>
          </p:cNvSpPr>
          <p:nvPr>
            <p:ph type="ctrTitle"/>
          </p:nvPr>
        </p:nvSpPr>
        <p:spPr>
          <a:xfrm>
            <a:off x="455613" y="3177100"/>
            <a:ext cx="8232775" cy="1161492"/>
          </a:xfrm>
        </p:spPr>
        <p:txBody>
          <a:bodyPr/>
          <a:lstStyle/>
          <a:p>
            <a:r>
              <a:rPr lang="en-GB" altLang="en-US" dirty="0"/>
              <a:t>WHAT DOES THIS </a:t>
            </a:r>
            <a:br>
              <a:rPr lang="en-GB" altLang="en-US" dirty="0"/>
            </a:br>
            <a:r>
              <a:rPr lang="en-GB" altLang="en-US" dirty="0"/>
              <a:t>MEAN FOR PEOPLE?</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18" name="Group 17"/>
          <p:cNvGrpSpPr/>
          <p:nvPr/>
        </p:nvGrpSpPr>
        <p:grpSpPr>
          <a:xfrm>
            <a:off x="482802" y="207237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26</a:t>
            </a:fld>
            <a:endParaRPr lang="en-US" dirty="0"/>
          </a:p>
        </p:txBody>
      </p:sp>
    </p:spTree>
    <p:extLst>
      <p:ext uri="{BB962C8B-B14F-4D97-AF65-F5344CB8AC3E}">
        <p14:creationId xmlns:p14="http://schemas.microsoft.com/office/powerpoint/2010/main" val="2789465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5" name="Rectangle 4"/>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p:txBody>
          <a:bodyPr/>
          <a:lstStyle/>
          <a:p>
            <a:r>
              <a:rPr lang="en-GB" dirty="0">
                <a:solidFill>
                  <a:schemeClr val="accent2"/>
                </a:solidFill>
              </a:rPr>
              <a:t>MODULE 0</a:t>
            </a:r>
            <a:br>
              <a:rPr lang="en-GB" dirty="0"/>
            </a:br>
            <a:r>
              <a:rPr lang="en-GB" dirty="0"/>
              <a:t>Key DevOps Concepts</a:t>
            </a:r>
            <a:endParaRPr lang="en-US" dirty="0"/>
          </a:p>
        </p:txBody>
      </p:sp>
      <p:sp>
        <p:nvSpPr>
          <p:cNvPr id="2" name="Footer Placeholder 1"/>
          <p:cNvSpPr>
            <a:spLocks noGrp="1"/>
          </p:cNvSpPr>
          <p:nvPr>
            <p:ph type="ftr" sz="quarter" idx="10"/>
          </p:nvPr>
        </p:nvSpPr>
        <p:spPr/>
        <p:txBody>
          <a:bodyPr/>
          <a:lstStyle/>
          <a:p>
            <a:r>
              <a:rPr lang="en-US" dirty="0"/>
              <a:t>Copyright © 2016 Accenture  All rights reserved.</a:t>
            </a:r>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27</a:t>
            </a:fld>
            <a:endParaRPr lang="en-US" dirty="0"/>
          </a:p>
        </p:txBody>
      </p:sp>
    </p:spTree>
    <p:extLst>
      <p:ext uri="{BB962C8B-B14F-4D97-AF65-F5344CB8AC3E}">
        <p14:creationId xmlns:p14="http://schemas.microsoft.com/office/powerpoint/2010/main" val="2583368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06887" y="1109663"/>
            <a:ext cx="8331861" cy="528297"/>
            <a:chOff x="457687" y="1122363"/>
            <a:chExt cx="8331861" cy="528297"/>
          </a:xfrm>
          <a:solidFill>
            <a:schemeClr val="accent5"/>
          </a:solidFill>
        </p:grpSpPr>
        <p:sp>
          <p:nvSpPr>
            <p:cNvPr id="8" name="Chevron 7"/>
            <p:cNvSpPr/>
            <p:nvPr/>
          </p:nvSpPr>
          <p:spPr>
            <a:xfrm>
              <a:off x="457687" y="1122363"/>
              <a:ext cx="1224000" cy="528297"/>
            </a:xfrm>
            <a:prstGeom prst="chevron">
              <a:avLst>
                <a:gd name="adj" fmla="val 4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Chevron 9"/>
            <p:cNvSpPr/>
            <p:nvPr/>
          </p:nvSpPr>
          <p:spPr>
            <a:xfrm>
              <a:off x="1473096" y="1122363"/>
              <a:ext cx="1224000" cy="528297"/>
            </a:xfrm>
            <a:prstGeom prst="chevron">
              <a:avLst>
                <a:gd name="adj" fmla="val 40000"/>
              </a:avLst>
            </a:prstGeom>
            <a:solidFill>
              <a:schemeClr val="accent4">
                <a:lumMod val="25000"/>
              </a:schemeClr>
            </a:solidFill>
          </p:spPr>
          <p:style>
            <a:lnRef idx="2">
              <a:schemeClr val="lt1">
                <a:hueOff val="0"/>
                <a:satOff val="0"/>
                <a:lumOff val="0"/>
                <a:alphaOff val="0"/>
              </a:schemeClr>
            </a:lnRef>
            <a:fillRef idx="1">
              <a:schemeClr val="accent3">
                <a:hueOff val="-180009"/>
                <a:satOff val="4029"/>
                <a:lumOff val="3333"/>
                <a:alphaOff val="0"/>
              </a:schemeClr>
            </a:fillRef>
            <a:effectRef idx="0">
              <a:schemeClr val="accent3">
                <a:hueOff val="-180009"/>
                <a:satOff val="4029"/>
                <a:lumOff val="3333"/>
                <a:alphaOff val="0"/>
              </a:schemeClr>
            </a:effectRef>
            <a:fontRef idx="minor">
              <a:schemeClr val="lt1"/>
            </a:fontRef>
          </p:style>
        </p:sp>
        <p:sp>
          <p:nvSpPr>
            <p:cNvPr id="12" name="Chevron 11"/>
            <p:cNvSpPr/>
            <p:nvPr/>
          </p:nvSpPr>
          <p:spPr>
            <a:xfrm>
              <a:off x="2488505" y="1122363"/>
              <a:ext cx="1224000" cy="528297"/>
            </a:xfrm>
            <a:prstGeom prst="chevron">
              <a:avLst>
                <a:gd name="adj" fmla="val 40000"/>
              </a:avLst>
            </a:prstGeom>
            <a:solidFill>
              <a:schemeClr val="accent5">
                <a:lumMod val="90000"/>
                <a:lumOff val="10000"/>
              </a:schemeClr>
            </a:solidFill>
          </p:spPr>
          <p:style>
            <a:lnRef idx="2">
              <a:schemeClr val="lt1">
                <a:hueOff val="0"/>
                <a:satOff val="0"/>
                <a:lumOff val="0"/>
                <a:alphaOff val="0"/>
              </a:schemeClr>
            </a:lnRef>
            <a:fillRef idx="1">
              <a:schemeClr val="accent3">
                <a:hueOff val="-360018"/>
                <a:satOff val="8059"/>
                <a:lumOff val="6667"/>
                <a:alphaOff val="0"/>
              </a:schemeClr>
            </a:fillRef>
            <a:effectRef idx="0">
              <a:schemeClr val="accent3">
                <a:hueOff val="-360018"/>
                <a:satOff val="8059"/>
                <a:lumOff val="6667"/>
                <a:alphaOff val="0"/>
              </a:schemeClr>
            </a:effectRef>
            <a:fontRef idx="minor">
              <a:schemeClr val="lt1"/>
            </a:fontRef>
          </p:style>
        </p:sp>
        <p:sp>
          <p:nvSpPr>
            <p:cNvPr id="14" name="Chevron 13"/>
            <p:cNvSpPr/>
            <p:nvPr/>
          </p:nvSpPr>
          <p:spPr>
            <a:xfrm>
              <a:off x="3503914" y="1122363"/>
              <a:ext cx="1224000" cy="528297"/>
            </a:xfrm>
            <a:prstGeom prst="chevron">
              <a:avLst>
                <a:gd name="adj" fmla="val 40000"/>
              </a:avLst>
            </a:prstGeom>
            <a:solidFill>
              <a:schemeClr val="accent5">
                <a:lumMod val="75000"/>
                <a:lumOff val="25000"/>
              </a:schemeClr>
            </a:solidFill>
          </p:spPr>
          <p:style>
            <a:lnRef idx="2">
              <a:schemeClr val="lt1">
                <a:hueOff val="0"/>
                <a:satOff val="0"/>
                <a:lumOff val="0"/>
                <a:alphaOff val="0"/>
              </a:schemeClr>
            </a:lnRef>
            <a:fillRef idx="1">
              <a:schemeClr val="accent3">
                <a:hueOff val="-540027"/>
                <a:satOff val="12088"/>
                <a:lumOff val="10000"/>
                <a:alphaOff val="0"/>
              </a:schemeClr>
            </a:fillRef>
            <a:effectRef idx="0">
              <a:schemeClr val="accent3">
                <a:hueOff val="-540027"/>
                <a:satOff val="12088"/>
                <a:lumOff val="10000"/>
                <a:alphaOff val="0"/>
              </a:schemeClr>
            </a:effectRef>
            <a:fontRef idx="minor">
              <a:schemeClr val="lt1"/>
            </a:fontRef>
          </p:style>
        </p:sp>
        <p:sp>
          <p:nvSpPr>
            <p:cNvPr id="16" name="Chevron 15"/>
            <p:cNvSpPr/>
            <p:nvPr/>
          </p:nvSpPr>
          <p:spPr>
            <a:xfrm>
              <a:off x="4519323" y="1122363"/>
              <a:ext cx="1224000" cy="528297"/>
            </a:xfrm>
            <a:prstGeom prst="chevron">
              <a:avLst>
                <a:gd name="adj" fmla="val 40000"/>
              </a:avLst>
            </a:prstGeom>
            <a:solidFill>
              <a:srgbClr val="008899"/>
            </a:solidFill>
          </p:spPr>
          <p:style>
            <a:lnRef idx="2">
              <a:schemeClr val="lt1">
                <a:hueOff val="0"/>
                <a:satOff val="0"/>
                <a:lumOff val="0"/>
                <a:alphaOff val="0"/>
              </a:schemeClr>
            </a:lnRef>
            <a:fillRef idx="1">
              <a:schemeClr val="accent3">
                <a:hueOff val="-720036"/>
                <a:satOff val="16117"/>
                <a:lumOff val="13333"/>
                <a:alphaOff val="0"/>
              </a:schemeClr>
            </a:fillRef>
            <a:effectRef idx="0">
              <a:schemeClr val="accent3">
                <a:hueOff val="-720036"/>
                <a:satOff val="16117"/>
                <a:lumOff val="13333"/>
                <a:alphaOff val="0"/>
              </a:schemeClr>
            </a:effectRef>
            <a:fontRef idx="minor">
              <a:schemeClr val="lt1"/>
            </a:fontRef>
          </p:style>
        </p:sp>
        <p:sp>
          <p:nvSpPr>
            <p:cNvPr id="18" name="Chevron 17"/>
            <p:cNvSpPr/>
            <p:nvPr/>
          </p:nvSpPr>
          <p:spPr>
            <a:xfrm>
              <a:off x="5534732" y="1122363"/>
              <a:ext cx="1224000" cy="528297"/>
            </a:xfrm>
            <a:prstGeom prst="chevron">
              <a:avLst>
                <a:gd name="adj" fmla="val 40000"/>
              </a:avLst>
            </a:prstGeom>
            <a:solidFill>
              <a:schemeClr val="accent6"/>
            </a:solidFill>
          </p:spPr>
          <p:style>
            <a:lnRef idx="2">
              <a:schemeClr val="lt1">
                <a:hueOff val="0"/>
                <a:satOff val="0"/>
                <a:lumOff val="0"/>
                <a:alphaOff val="0"/>
              </a:schemeClr>
            </a:lnRef>
            <a:fillRef idx="1">
              <a:schemeClr val="accent3">
                <a:hueOff val="-900045"/>
                <a:satOff val="20146"/>
                <a:lumOff val="16666"/>
                <a:alphaOff val="0"/>
              </a:schemeClr>
            </a:fillRef>
            <a:effectRef idx="0">
              <a:schemeClr val="accent3">
                <a:hueOff val="-900045"/>
                <a:satOff val="20146"/>
                <a:lumOff val="16666"/>
                <a:alphaOff val="0"/>
              </a:schemeClr>
            </a:effectRef>
            <a:fontRef idx="minor">
              <a:schemeClr val="lt1"/>
            </a:fontRef>
          </p:style>
        </p:sp>
        <p:sp>
          <p:nvSpPr>
            <p:cNvPr id="20" name="Chevron 19"/>
            <p:cNvSpPr/>
            <p:nvPr/>
          </p:nvSpPr>
          <p:spPr>
            <a:xfrm>
              <a:off x="6550141" y="1122363"/>
              <a:ext cx="1224000" cy="528297"/>
            </a:xfrm>
            <a:prstGeom prst="chevron">
              <a:avLst>
                <a:gd name="adj" fmla="val 40000"/>
              </a:avLst>
            </a:prstGeom>
            <a:solidFill>
              <a:schemeClr val="accent6">
                <a:lumMod val="75000"/>
              </a:schemeClr>
            </a:solidFill>
          </p:spPr>
          <p:style>
            <a:lnRef idx="2">
              <a:schemeClr val="lt1">
                <a:hueOff val="0"/>
                <a:satOff val="0"/>
                <a:lumOff val="0"/>
                <a:alphaOff val="0"/>
              </a:schemeClr>
            </a:lnRef>
            <a:fillRef idx="1">
              <a:schemeClr val="accent3">
                <a:hueOff val="-1080054"/>
                <a:satOff val="24176"/>
                <a:lumOff val="20000"/>
                <a:alphaOff val="0"/>
              </a:schemeClr>
            </a:fillRef>
            <a:effectRef idx="0">
              <a:schemeClr val="accent3">
                <a:hueOff val="-1080054"/>
                <a:satOff val="24176"/>
                <a:lumOff val="20000"/>
                <a:alphaOff val="0"/>
              </a:schemeClr>
            </a:effectRef>
            <a:fontRef idx="minor">
              <a:schemeClr val="lt1"/>
            </a:fontRef>
          </p:style>
        </p:sp>
        <p:sp>
          <p:nvSpPr>
            <p:cNvPr id="22" name="Chevron 21"/>
            <p:cNvSpPr/>
            <p:nvPr/>
          </p:nvSpPr>
          <p:spPr>
            <a:xfrm>
              <a:off x="7565548" y="1122363"/>
              <a:ext cx="1224000" cy="528297"/>
            </a:xfrm>
            <a:prstGeom prst="chevron">
              <a:avLst>
                <a:gd name="adj" fmla="val 40000"/>
              </a:avLst>
            </a:prstGeom>
            <a:solidFill>
              <a:schemeClr val="accent6">
                <a:lumMod val="50000"/>
              </a:schemeClr>
            </a:solidFill>
          </p:spPr>
          <p:style>
            <a:lnRef idx="2">
              <a:schemeClr val="lt1">
                <a:hueOff val="0"/>
                <a:satOff val="0"/>
                <a:lumOff val="0"/>
                <a:alphaOff val="0"/>
              </a:schemeClr>
            </a:lnRef>
            <a:fillRef idx="1">
              <a:schemeClr val="accent3">
                <a:hueOff val="-1260063"/>
                <a:satOff val="28205"/>
                <a:lumOff val="23333"/>
                <a:alphaOff val="0"/>
              </a:schemeClr>
            </a:fillRef>
            <a:effectRef idx="0">
              <a:schemeClr val="accent3">
                <a:hueOff val="-1260063"/>
                <a:satOff val="28205"/>
                <a:lumOff val="23333"/>
                <a:alphaOff val="0"/>
              </a:schemeClr>
            </a:effectRef>
            <a:fontRef idx="minor">
              <a:schemeClr val="lt1"/>
            </a:fontRef>
          </p:style>
        </p:sp>
      </p:grpSp>
      <p:sp>
        <p:nvSpPr>
          <p:cNvPr id="9" name="Rectangle 8"/>
          <p:cNvSpPr/>
          <p:nvPr/>
        </p:nvSpPr>
        <p:spPr>
          <a:xfrm>
            <a:off x="662996" y="1215323"/>
            <a:ext cx="792000" cy="316977"/>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IDEA</a:t>
            </a:r>
          </a:p>
        </p:txBody>
      </p:sp>
      <p:sp>
        <p:nvSpPr>
          <p:cNvPr id="11" name="Rectangle 10"/>
          <p:cNvSpPr/>
          <p:nvPr/>
        </p:nvSpPr>
        <p:spPr>
          <a:xfrm>
            <a:off x="1665705" y="1215323"/>
            <a:ext cx="792000" cy="316977"/>
          </a:xfrm>
          <a:prstGeom prst="rect">
            <a:avLst/>
          </a:prstGeom>
          <a:noFill/>
          <a:ln>
            <a:noFill/>
          </a:ln>
        </p:spPr>
        <p:style>
          <a:lnRef idx="2">
            <a:schemeClr val="accent3">
              <a:hueOff val="-180009"/>
              <a:satOff val="4029"/>
              <a:lumOff val="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PLAN</a:t>
            </a:r>
          </a:p>
        </p:txBody>
      </p:sp>
      <p:sp>
        <p:nvSpPr>
          <p:cNvPr id="13" name="Rectangle 12"/>
          <p:cNvSpPr/>
          <p:nvPr/>
        </p:nvSpPr>
        <p:spPr>
          <a:xfrm>
            <a:off x="2738264" y="1215323"/>
            <a:ext cx="792000" cy="316977"/>
          </a:xfrm>
          <a:prstGeom prst="rect">
            <a:avLst/>
          </a:prstGeom>
          <a:noFill/>
          <a:ln>
            <a:noFill/>
          </a:ln>
        </p:spPr>
        <p:style>
          <a:lnRef idx="2">
            <a:schemeClr val="accent3">
              <a:hueOff val="-360018"/>
              <a:satOff val="8059"/>
              <a:lumOff val="666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53" tIns="126445" rIns="12653"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DESIGN</a:t>
            </a:r>
          </a:p>
        </p:txBody>
      </p:sp>
      <p:sp>
        <p:nvSpPr>
          <p:cNvPr id="15" name="Rectangle 14"/>
          <p:cNvSpPr/>
          <p:nvPr/>
        </p:nvSpPr>
        <p:spPr>
          <a:xfrm>
            <a:off x="3740972" y="1215323"/>
            <a:ext cx="792000" cy="316977"/>
          </a:xfrm>
          <a:prstGeom prst="rect">
            <a:avLst/>
          </a:prstGeom>
          <a:noFill/>
          <a:ln>
            <a:noFill/>
          </a:ln>
        </p:spPr>
        <p:style>
          <a:lnRef idx="2">
            <a:schemeClr val="accent3">
              <a:hueOff val="-540027"/>
              <a:satOff val="12088"/>
              <a:lumOff val="1000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53" tIns="126445" rIns="12653"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BUILD</a:t>
            </a:r>
          </a:p>
        </p:txBody>
      </p:sp>
      <p:sp>
        <p:nvSpPr>
          <p:cNvPr id="17" name="Rectangle 16"/>
          <p:cNvSpPr/>
          <p:nvPr/>
        </p:nvSpPr>
        <p:spPr>
          <a:xfrm>
            <a:off x="4724631" y="1215323"/>
            <a:ext cx="792000" cy="316977"/>
          </a:xfrm>
          <a:prstGeom prst="rect">
            <a:avLst/>
          </a:prstGeom>
          <a:noFill/>
          <a:ln>
            <a:noFill/>
          </a:ln>
        </p:spPr>
        <p:style>
          <a:lnRef idx="2">
            <a:schemeClr val="accent3">
              <a:hueOff val="-720036"/>
              <a:satOff val="16117"/>
              <a:lumOff val="1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48653"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DEPLOY</a:t>
            </a:r>
          </a:p>
        </p:txBody>
      </p:sp>
      <p:sp>
        <p:nvSpPr>
          <p:cNvPr id="19" name="Rectangle 18"/>
          <p:cNvSpPr/>
          <p:nvPr/>
        </p:nvSpPr>
        <p:spPr>
          <a:xfrm>
            <a:off x="5714640" y="1215323"/>
            <a:ext cx="792000" cy="316977"/>
          </a:xfrm>
          <a:prstGeom prst="rect">
            <a:avLst/>
          </a:prstGeom>
          <a:noFill/>
          <a:ln>
            <a:noFill/>
          </a:ln>
        </p:spPr>
        <p:style>
          <a:lnRef idx="2">
            <a:schemeClr val="accent3">
              <a:hueOff val="-900045"/>
              <a:satOff val="20146"/>
              <a:lumOff val="166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TEST</a:t>
            </a:r>
          </a:p>
        </p:txBody>
      </p:sp>
      <p:sp>
        <p:nvSpPr>
          <p:cNvPr id="21" name="Rectangle 20"/>
          <p:cNvSpPr/>
          <p:nvPr/>
        </p:nvSpPr>
        <p:spPr>
          <a:xfrm>
            <a:off x="6761799" y="1215323"/>
            <a:ext cx="792000" cy="316977"/>
          </a:xfrm>
          <a:prstGeom prst="rect">
            <a:avLst/>
          </a:prstGeom>
          <a:noFill/>
          <a:ln>
            <a:noFill/>
          </a:ln>
        </p:spPr>
        <p:style>
          <a:lnRef idx="2">
            <a:schemeClr val="accent3">
              <a:hueOff val="-1080054"/>
              <a:satOff val="24176"/>
              <a:lumOff val="2000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12653"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RELEASE</a:t>
            </a:r>
          </a:p>
        </p:txBody>
      </p:sp>
      <p:sp>
        <p:nvSpPr>
          <p:cNvPr id="23" name="Rectangle 22"/>
          <p:cNvSpPr/>
          <p:nvPr/>
        </p:nvSpPr>
        <p:spPr>
          <a:xfrm>
            <a:off x="7723341" y="1215323"/>
            <a:ext cx="871267" cy="316977"/>
          </a:xfrm>
          <a:prstGeom prst="rect">
            <a:avLst/>
          </a:prstGeom>
          <a:noFill/>
          <a:ln>
            <a:noFill/>
          </a:ln>
        </p:spPr>
        <p:style>
          <a:lnRef idx="2">
            <a:schemeClr val="accent3">
              <a:hueOff val="-1260063"/>
              <a:satOff val="28205"/>
              <a:lumOff val="2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48653" bIns="126445" numCol="1" spcCol="1270" anchor="ctr" anchorCtr="0">
            <a:noAutofit/>
          </a:bodyPr>
          <a:lstStyle/>
          <a:p>
            <a:pPr lvl="0" algn="ctr" defTabSz="711200">
              <a:lnSpc>
                <a:spcPct val="90000"/>
              </a:lnSpc>
              <a:spcBef>
                <a:spcPct val="0"/>
              </a:spcBef>
              <a:spcAft>
                <a:spcPct val="35000"/>
              </a:spcAft>
            </a:pPr>
            <a:r>
              <a:rPr lang="en-GB" sz="1200" kern="1200" dirty="0">
                <a:solidFill>
                  <a:schemeClr val="bg1"/>
                </a:solidFill>
              </a:rPr>
              <a:t>OPERATE</a:t>
            </a:r>
          </a:p>
        </p:txBody>
      </p:sp>
      <p:grpSp>
        <p:nvGrpSpPr>
          <p:cNvPr id="121" name="Group 120"/>
          <p:cNvGrpSpPr/>
          <p:nvPr/>
        </p:nvGrpSpPr>
        <p:grpSpPr>
          <a:xfrm>
            <a:off x="1422296" y="1708150"/>
            <a:ext cx="6106103" cy="4076700"/>
            <a:chOff x="1422296" y="1682750"/>
            <a:chExt cx="6106103" cy="4076700"/>
          </a:xfrm>
        </p:grpSpPr>
        <p:cxnSp>
          <p:nvCxnSpPr>
            <p:cNvPr id="114" name="Straight Connector 113"/>
            <p:cNvCxnSpPr/>
            <p:nvPr/>
          </p:nvCxnSpPr>
          <p:spPr>
            <a:xfrm>
              <a:off x="1422296"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439980"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457664"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475348"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493032"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10716"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528399"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p:nvPr/>
        </p:nvCxnSpPr>
        <p:spPr>
          <a:xfrm>
            <a:off x="455613" y="5619750"/>
            <a:ext cx="8228843" cy="0"/>
          </a:xfrm>
          <a:prstGeom prst="line">
            <a:avLst/>
          </a:prstGeom>
          <a:ln w="19050">
            <a:solidFill>
              <a:srgbClr val="CBCCCC"/>
            </a:solidFill>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449573" y="4168502"/>
            <a:ext cx="5169318" cy="239193"/>
            <a:chOff x="3515138" y="4397102"/>
            <a:chExt cx="5169318" cy="239193"/>
          </a:xfrm>
        </p:grpSpPr>
        <p:cxnSp>
          <p:nvCxnSpPr>
            <p:cNvPr id="95" name="Straight Arrow Connector 94"/>
            <p:cNvCxnSpPr/>
            <p:nvPr/>
          </p:nvCxnSpPr>
          <p:spPr>
            <a:xfrm>
              <a:off x="3523229" y="4431112"/>
              <a:ext cx="5161227" cy="19811"/>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515138" y="4397102"/>
              <a:ext cx="582798" cy="239193"/>
            </a:xfrm>
            <a:prstGeom prst="rect">
              <a:avLst/>
            </a:prstGeom>
          </p:spPr>
          <p:txBody>
            <a:bodyPr wrap="square" lIns="0" tIns="54000" rIns="0" bIns="0">
              <a:spAutoFit/>
            </a:bodyPr>
            <a:lstStyle/>
            <a:p>
              <a:r>
                <a:rPr lang="en-GB" sz="1200" dirty="0">
                  <a:solidFill>
                    <a:schemeClr val="tx2"/>
                  </a:solidFill>
                </a:rPr>
                <a:t>DevOps</a:t>
              </a:r>
            </a:p>
          </p:txBody>
        </p:sp>
      </p:grpSp>
      <p:grpSp>
        <p:nvGrpSpPr>
          <p:cNvPr id="129" name="Group 128"/>
          <p:cNvGrpSpPr/>
          <p:nvPr/>
        </p:nvGrpSpPr>
        <p:grpSpPr>
          <a:xfrm>
            <a:off x="2489835" y="3747799"/>
            <a:ext cx="5036926" cy="239193"/>
            <a:chOff x="2555400" y="3938299"/>
            <a:chExt cx="5036926" cy="239193"/>
          </a:xfrm>
        </p:grpSpPr>
        <p:cxnSp>
          <p:nvCxnSpPr>
            <p:cNvPr id="98" name="Straight Arrow Connector 97"/>
            <p:cNvCxnSpPr/>
            <p:nvPr/>
          </p:nvCxnSpPr>
          <p:spPr>
            <a:xfrm>
              <a:off x="2555400" y="3958110"/>
              <a:ext cx="5036926"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55400" y="3938299"/>
              <a:ext cx="1442570" cy="239193"/>
            </a:xfrm>
            <a:prstGeom prst="rect">
              <a:avLst/>
            </a:prstGeom>
          </p:spPr>
          <p:txBody>
            <a:bodyPr wrap="square" lIns="0" tIns="54000" rIns="0" bIns="0">
              <a:spAutoFit/>
            </a:bodyPr>
            <a:lstStyle/>
            <a:p>
              <a:r>
                <a:rPr lang="en-GB" sz="1200" dirty="0">
                  <a:solidFill>
                    <a:schemeClr val="tx2"/>
                  </a:solidFill>
                </a:rPr>
                <a:t>Continuous Delivery</a:t>
              </a:r>
            </a:p>
          </p:txBody>
        </p:sp>
      </p:grpSp>
      <p:grpSp>
        <p:nvGrpSpPr>
          <p:cNvPr id="128" name="Group 127"/>
          <p:cNvGrpSpPr/>
          <p:nvPr/>
        </p:nvGrpSpPr>
        <p:grpSpPr>
          <a:xfrm>
            <a:off x="2489835" y="3241450"/>
            <a:ext cx="1985513" cy="331362"/>
            <a:chOff x="2555400" y="3445486"/>
            <a:chExt cx="1959119" cy="239193"/>
          </a:xfrm>
        </p:grpSpPr>
        <p:cxnSp>
          <p:nvCxnSpPr>
            <p:cNvPr id="100" name="Straight Arrow Connector 99"/>
            <p:cNvCxnSpPr/>
            <p:nvPr/>
          </p:nvCxnSpPr>
          <p:spPr>
            <a:xfrm>
              <a:off x="2555400" y="3460246"/>
              <a:ext cx="1959119"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555400" y="3445486"/>
              <a:ext cx="1620007" cy="239193"/>
            </a:xfrm>
            <a:prstGeom prst="rect">
              <a:avLst/>
            </a:prstGeom>
          </p:spPr>
          <p:txBody>
            <a:bodyPr wrap="square" lIns="0" tIns="54000" rIns="0" bIns="0">
              <a:spAutoFit/>
            </a:bodyPr>
            <a:lstStyle/>
            <a:p>
              <a:r>
                <a:rPr lang="en-GB" sz="1200" dirty="0">
                  <a:solidFill>
                    <a:schemeClr val="tx2"/>
                  </a:solidFill>
                </a:rPr>
                <a:t>Continuous Integration</a:t>
              </a:r>
            </a:p>
          </p:txBody>
        </p:sp>
      </p:grpSp>
      <p:grpSp>
        <p:nvGrpSpPr>
          <p:cNvPr id="125" name="Group 124"/>
          <p:cNvGrpSpPr/>
          <p:nvPr/>
        </p:nvGrpSpPr>
        <p:grpSpPr>
          <a:xfrm>
            <a:off x="1504768" y="1928947"/>
            <a:ext cx="7047910" cy="239193"/>
            <a:chOff x="1504768" y="1967047"/>
            <a:chExt cx="7047910" cy="239193"/>
          </a:xfrm>
        </p:grpSpPr>
        <p:cxnSp>
          <p:nvCxnSpPr>
            <p:cNvPr id="108" name="Straight Arrow Connector 107"/>
            <p:cNvCxnSpPr/>
            <p:nvPr/>
          </p:nvCxnSpPr>
          <p:spPr>
            <a:xfrm>
              <a:off x="3540763" y="1985401"/>
              <a:ext cx="1941027"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622443" y="1985401"/>
              <a:ext cx="1854768"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579587" y="1985401"/>
              <a:ext cx="968274"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504768" y="1967047"/>
              <a:ext cx="1944653" cy="239193"/>
              <a:chOff x="1504768" y="1967047"/>
              <a:chExt cx="1944653" cy="239193"/>
            </a:xfrm>
          </p:grpSpPr>
          <p:cxnSp>
            <p:nvCxnSpPr>
              <p:cNvPr id="106" name="Straight Arrow Connector 105"/>
              <p:cNvCxnSpPr/>
              <p:nvPr/>
            </p:nvCxnSpPr>
            <p:spPr>
              <a:xfrm>
                <a:off x="1504768" y="1985401"/>
                <a:ext cx="1941027"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523769" y="1967047"/>
                <a:ext cx="1925652" cy="239193"/>
              </a:xfrm>
              <a:prstGeom prst="rect">
                <a:avLst/>
              </a:prstGeom>
            </p:spPr>
            <p:txBody>
              <a:bodyPr wrap="square" lIns="0" tIns="54000" rIns="0" bIns="0">
                <a:spAutoFit/>
              </a:bodyPr>
              <a:lstStyle/>
              <a:p>
                <a:r>
                  <a:rPr lang="en-GB" sz="1200" dirty="0">
                    <a:solidFill>
                      <a:schemeClr val="tx2"/>
                    </a:solidFill>
                  </a:rPr>
                  <a:t>Execution Architecture</a:t>
                </a:r>
              </a:p>
            </p:txBody>
          </p:sp>
        </p:grpSp>
        <p:sp>
          <p:nvSpPr>
            <p:cNvPr id="68" name="Rectangle 67"/>
            <p:cNvSpPr/>
            <p:nvPr/>
          </p:nvSpPr>
          <p:spPr>
            <a:xfrm>
              <a:off x="3544454" y="1967047"/>
              <a:ext cx="1940130" cy="239193"/>
            </a:xfrm>
            <a:prstGeom prst="rect">
              <a:avLst/>
            </a:prstGeom>
          </p:spPr>
          <p:txBody>
            <a:bodyPr wrap="square" lIns="0" tIns="54000" rIns="0" bIns="0">
              <a:spAutoFit/>
            </a:bodyPr>
            <a:lstStyle/>
            <a:p>
              <a:r>
                <a:rPr lang="en-GB" sz="1200" dirty="0">
                  <a:solidFill>
                    <a:schemeClr val="tx2"/>
                  </a:solidFill>
                </a:rPr>
                <a:t>Development Architecture</a:t>
              </a:r>
            </a:p>
          </p:txBody>
        </p:sp>
        <p:sp>
          <p:nvSpPr>
            <p:cNvPr id="69" name="Rectangle 68"/>
            <p:cNvSpPr/>
            <p:nvPr/>
          </p:nvSpPr>
          <p:spPr>
            <a:xfrm>
              <a:off x="5618807" y="1967047"/>
              <a:ext cx="1142992" cy="239193"/>
            </a:xfrm>
            <a:prstGeom prst="rect">
              <a:avLst/>
            </a:prstGeom>
          </p:spPr>
          <p:txBody>
            <a:bodyPr wrap="square" lIns="0" tIns="54000" rIns="0" bIns="0">
              <a:spAutoFit/>
            </a:bodyPr>
            <a:lstStyle/>
            <a:p>
              <a:r>
                <a:rPr lang="en-GB" sz="1200" dirty="0">
                  <a:solidFill>
                    <a:schemeClr val="tx2"/>
                  </a:solidFill>
                </a:rPr>
                <a:t>Testing Strategy</a:t>
              </a:r>
            </a:p>
          </p:txBody>
        </p:sp>
        <p:sp>
          <p:nvSpPr>
            <p:cNvPr id="72" name="Rectangle 71"/>
            <p:cNvSpPr/>
            <p:nvPr/>
          </p:nvSpPr>
          <p:spPr>
            <a:xfrm>
              <a:off x="7588836" y="1967047"/>
              <a:ext cx="963842" cy="239193"/>
            </a:xfrm>
            <a:prstGeom prst="rect">
              <a:avLst/>
            </a:prstGeom>
          </p:spPr>
          <p:txBody>
            <a:bodyPr wrap="square" lIns="0" tIns="54000" rIns="0" bIns="0">
              <a:spAutoFit/>
            </a:bodyPr>
            <a:lstStyle/>
            <a:p>
              <a:r>
                <a:rPr lang="en-GB" sz="1200" dirty="0">
                  <a:solidFill>
                    <a:schemeClr val="tx2"/>
                  </a:solidFill>
                </a:rPr>
                <a:t>Ops Arch</a:t>
              </a:r>
            </a:p>
          </p:txBody>
        </p:sp>
      </p:grpSp>
      <p:grpSp>
        <p:nvGrpSpPr>
          <p:cNvPr id="132" name="Group 131"/>
          <p:cNvGrpSpPr/>
          <p:nvPr/>
        </p:nvGrpSpPr>
        <p:grpSpPr>
          <a:xfrm>
            <a:off x="460569" y="2388712"/>
            <a:ext cx="5056061" cy="234141"/>
            <a:chOff x="460570" y="2459860"/>
            <a:chExt cx="1249586" cy="239193"/>
          </a:xfrm>
        </p:grpSpPr>
        <p:cxnSp>
          <p:nvCxnSpPr>
            <p:cNvPr id="103" name="Straight Arrow Connector 102"/>
            <p:cNvCxnSpPr/>
            <p:nvPr/>
          </p:nvCxnSpPr>
          <p:spPr>
            <a:xfrm>
              <a:off x="469929" y="2479671"/>
              <a:ext cx="985067"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60570" y="2459860"/>
              <a:ext cx="1249586" cy="239193"/>
            </a:xfrm>
            <a:prstGeom prst="rect">
              <a:avLst/>
            </a:prstGeom>
          </p:spPr>
          <p:txBody>
            <a:bodyPr wrap="square" lIns="0" tIns="54000" rIns="0" bIns="0">
              <a:spAutoFit/>
            </a:bodyPr>
            <a:lstStyle/>
            <a:p>
              <a:r>
                <a:rPr lang="en-GB" sz="1200" dirty="0">
                  <a:solidFill>
                    <a:schemeClr val="tx2"/>
                  </a:solidFill>
                </a:rPr>
                <a:t>Design Thinking</a:t>
              </a:r>
            </a:p>
          </p:txBody>
        </p:sp>
      </p:grpSp>
      <p:grpSp>
        <p:nvGrpSpPr>
          <p:cNvPr id="131" name="Group 130"/>
          <p:cNvGrpSpPr/>
          <p:nvPr/>
        </p:nvGrpSpPr>
        <p:grpSpPr>
          <a:xfrm>
            <a:off x="4532972" y="2361289"/>
            <a:ext cx="4014889" cy="446230"/>
            <a:chOff x="2489835" y="2459860"/>
            <a:chExt cx="985067" cy="423859"/>
          </a:xfrm>
        </p:grpSpPr>
        <p:cxnSp>
          <p:nvCxnSpPr>
            <p:cNvPr id="105" name="Straight Arrow Connector 104"/>
            <p:cNvCxnSpPr/>
            <p:nvPr/>
          </p:nvCxnSpPr>
          <p:spPr>
            <a:xfrm>
              <a:off x="2489835" y="2479671"/>
              <a:ext cx="985067"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2489835" y="2459860"/>
              <a:ext cx="985067" cy="423859"/>
            </a:xfrm>
            <a:prstGeom prst="rect">
              <a:avLst/>
            </a:prstGeom>
          </p:spPr>
          <p:txBody>
            <a:bodyPr wrap="square" lIns="0" tIns="54000" rIns="0" bIns="0">
              <a:spAutoFit/>
            </a:bodyPr>
            <a:lstStyle/>
            <a:p>
              <a:r>
                <a:rPr lang="en-GB" sz="1200" dirty="0">
                  <a:solidFill>
                    <a:schemeClr val="tx2"/>
                  </a:solidFill>
                </a:rPr>
                <a:t>Systems Thinking</a:t>
              </a:r>
              <a:endParaRPr lang="en-US" sz="1200" dirty="0">
                <a:solidFill>
                  <a:schemeClr val="tx2"/>
                </a:solidFill>
              </a:endParaRPr>
            </a:p>
          </p:txBody>
        </p:sp>
      </p:grpSp>
      <p:grpSp>
        <p:nvGrpSpPr>
          <p:cNvPr id="133" name="Group 132"/>
          <p:cNvGrpSpPr/>
          <p:nvPr/>
        </p:nvGrpSpPr>
        <p:grpSpPr>
          <a:xfrm>
            <a:off x="455613" y="4657228"/>
            <a:ext cx="8228843" cy="423859"/>
            <a:chOff x="455613" y="4923928"/>
            <a:chExt cx="8228843" cy="423859"/>
          </a:xfrm>
        </p:grpSpPr>
        <p:sp>
          <p:nvSpPr>
            <p:cNvPr id="24" name="Rectangle 23"/>
            <p:cNvSpPr/>
            <p:nvPr/>
          </p:nvSpPr>
          <p:spPr>
            <a:xfrm>
              <a:off x="455613" y="4923928"/>
              <a:ext cx="4114421" cy="423859"/>
            </a:xfrm>
            <a:prstGeom prst="rect">
              <a:avLst/>
            </a:prstGeom>
          </p:spPr>
          <p:txBody>
            <a:bodyPr wrap="square" lIns="0" tIns="54000" rIns="0" bIns="0">
              <a:spAutoFit/>
            </a:bodyPr>
            <a:lstStyle/>
            <a:p>
              <a:r>
                <a:rPr lang="en-GB" sz="1200" dirty="0">
                  <a:solidFill>
                    <a:schemeClr val="tx2"/>
                  </a:solidFill>
                </a:rPr>
                <a:t>Lean </a:t>
              </a:r>
              <a:r>
                <a:rPr lang="en-GB" sz="1200" dirty="0" err="1">
                  <a:solidFill>
                    <a:schemeClr val="tx2"/>
                  </a:solidFill>
                </a:rPr>
                <a:t>Startup</a:t>
              </a:r>
              <a:endParaRPr lang="en-GB" sz="1200" dirty="0">
                <a:solidFill>
                  <a:schemeClr val="tx2"/>
                </a:solidFill>
              </a:endParaRPr>
            </a:p>
            <a:p>
              <a:r>
                <a:rPr lang="en-GB" sz="1200" dirty="0">
                  <a:solidFill>
                    <a:schemeClr val="tx2"/>
                  </a:solidFill>
                </a:rPr>
                <a:t>Lean Enterprise</a:t>
              </a:r>
            </a:p>
          </p:txBody>
        </p:sp>
        <p:cxnSp>
          <p:nvCxnSpPr>
            <p:cNvPr id="94" name="Straight Arrow Connector 93"/>
            <p:cNvCxnSpPr/>
            <p:nvPr/>
          </p:nvCxnSpPr>
          <p:spPr>
            <a:xfrm>
              <a:off x="455614" y="4943727"/>
              <a:ext cx="8228842"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1480318" y="2825270"/>
            <a:ext cx="5996893" cy="339689"/>
            <a:chOff x="1480319" y="2952673"/>
            <a:chExt cx="3564354" cy="239193"/>
          </a:xfrm>
        </p:grpSpPr>
        <p:cxnSp>
          <p:nvCxnSpPr>
            <p:cNvPr id="134" name="Straight Arrow Connector 133"/>
            <p:cNvCxnSpPr/>
            <p:nvPr/>
          </p:nvCxnSpPr>
          <p:spPr>
            <a:xfrm>
              <a:off x="3085554" y="2972484"/>
              <a:ext cx="1959119" cy="0"/>
            </a:xfrm>
            <a:prstGeom prst="straightConnector1">
              <a:avLst/>
            </a:prstGeom>
            <a:ln w="28575" cap="rnd">
              <a:solidFill>
                <a:srgbClr val="CBCCCC"/>
              </a:solidFill>
              <a:prstDash val="sysDot"/>
              <a:tailEnd type="arrow" w="sm"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480319" y="2952673"/>
              <a:ext cx="1970550" cy="239193"/>
            </a:xfrm>
            <a:prstGeom prst="rect">
              <a:avLst/>
            </a:prstGeom>
          </p:spPr>
          <p:txBody>
            <a:bodyPr wrap="square" lIns="0" tIns="54000" rIns="0" bIns="0">
              <a:spAutoFit/>
            </a:bodyPr>
            <a:lstStyle/>
            <a:p>
              <a:r>
                <a:rPr lang="en-GB" sz="1200" dirty="0">
                  <a:solidFill>
                    <a:schemeClr val="tx2"/>
                  </a:solidFill>
                </a:rPr>
                <a:t>Agile Development</a:t>
              </a:r>
            </a:p>
          </p:txBody>
        </p:sp>
        <p:cxnSp>
          <p:nvCxnSpPr>
            <p:cNvPr id="102" name="Straight Arrow Connector 101"/>
            <p:cNvCxnSpPr/>
            <p:nvPr/>
          </p:nvCxnSpPr>
          <p:spPr>
            <a:xfrm>
              <a:off x="1494324" y="2972484"/>
              <a:ext cx="1959119"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3"/>
          </p:nvPr>
        </p:nvSpPr>
        <p:spPr/>
        <p:txBody>
          <a:bodyPr/>
          <a:lstStyle/>
          <a:p>
            <a:r>
              <a:rPr lang="en-US" dirty="0"/>
              <a:t>Copyright © 2016 Accenture  All rights reserved.</a:t>
            </a:r>
          </a:p>
        </p:txBody>
      </p:sp>
      <p:sp>
        <p:nvSpPr>
          <p:cNvPr id="4" name="Slide Number Placeholder 3"/>
          <p:cNvSpPr>
            <a:spLocks noGrp="1"/>
          </p:cNvSpPr>
          <p:nvPr>
            <p:ph type="sldNum" sz="quarter" idx="4"/>
          </p:nvPr>
        </p:nvSpPr>
        <p:spPr/>
        <p:txBody>
          <a:bodyPr/>
          <a:lstStyle/>
          <a:p>
            <a:pPr>
              <a:defRPr/>
            </a:pPr>
            <a:r>
              <a:rPr lang="en-US"/>
              <a:t>Page </a:t>
            </a:r>
            <a:fld id="{90CBDC3A-D49F-4631-A8C7-55D59B33E5FA}" type="slidenum">
              <a:rPr lang="en-US" smtClean="0"/>
              <a:pPr>
                <a:defRPr/>
              </a:pPr>
              <a:t>28</a:t>
            </a:fld>
            <a:endParaRPr lang="en-US" dirty="0"/>
          </a:p>
        </p:txBody>
      </p:sp>
      <p:cxnSp>
        <p:nvCxnSpPr>
          <p:cNvPr id="70" name="Straight Arrow Connector 69"/>
          <p:cNvCxnSpPr/>
          <p:nvPr/>
        </p:nvCxnSpPr>
        <p:spPr>
          <a:xfrm>
            <a:off x="1480318" y="4202512"/>
            <a:ext cx="2064136" cy="0"/>
          </a:xfrm>
          <a:prstGeom prst="straightConnector1">
            <a:avLst/>
          </a:prstGeom>
          <a:ln w="28575" cap="rnd">
            <a:solidFill>
              <a:srgbClr val="CBCCCC"/>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decel="4200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0-#ppt_w/2"/>
                                          </p:val>
                                        </p:tav>
                                        <p:tav tm="100000">
                                          <p:val>
                                            <p:strVal val="#ppt_x"/>
                                          </p:val>
                                        </p:tav>
                                      </p:tavLst>
                                    </p:anim>
                                    <p:anim calcmode="lin" valueType="num">
                                      <p:cBhvr additive="base">
                                        <p:cTn id="8" dur="500" fill="hold"/>
                                        <p:tgtEl>
                                          <p:spTgt spid="1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40000" decel="4200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0-#ppt_w/2"/>
                                          </p:val>
                                        </p:tav>
                                        <p:tav tm="100000">
                                          <p:val>
                                            <p:strVal val="#ppt_x"/>
                                          </p:val>
                                        </p:tav>
                                      </p:tavLst>
                                    </p:anim>
                                    <p:anim calcmode="lin" valueType="num">
                                      <p:cBhvr additive="base">
                                        <p:cTn id="14"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40000" decel="4200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0-#ppt_w/2"/>
                                          </p:val>
                                        </p:tav>
                                        <p:tav tm="100000">
                                          <p:val>
                                            <p:strVal val="#ppt_x"/>
                                          </p:val>
                                        </p:tav>
                                      </p:tavLst>
                                    </p:anim>
                                    <p:anim calcmode="lin" valueType="num">
                                      <p:cBhvr additive="base">
                                        <p:cTn id="20" dur="500" fill="hold"/>
                                        <p:tgtEl>
                                          <p:spTgt spid="1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40000" decel="42000" fill="hold" nodeType="clickEffect">
                                  <p:stCondLst>
                                    <p:cond delay="0"/>
                                  </p:stCondLst>
                                  <p:childTnLst>
                                    <p:set>
                                      <p:cBhvr>
                                        <p:cTn id="24" dur="1" fill="hold">
                                          <p:stCondLst>
                                            <p:cond delay="0"/>
                                          </p:stCondLst>
                                        </p:cTn>
                                        <p:tgtEl>
                                          <p:spTgt spid="130"/>
                                        </p:tgtEl>
                                        <p:attrNameLst>
                                          <p:attrName>style.visibility</p:attrName>
                                        </p:attrNameLst>
                                      </p:cBhvr>
                                      <p:to>
                                        <p:strVal val="visible"/>
                                      </p:to>
                                    </p:set>
                                    <p:anim calcmode="lin" valueType="num">
                                      <p:cBhvr additive="base">
                                        <p:cTn id="25" dur="500" fill="hold"/>
                                        <p:tgtEl>
                                          <p:spTgt spid="130"/>
                                        </p:tgtEl>
                                        <p:attrNameLst>
                                          <p:attrName>ppt_x</p:attrName>
                                        </p:attrNameLst>
                                      </p:cBhvr>
                                      <p:tavLst>
                                        <p:tav tm="0">
                                          <p:val>
                                            <p:strVal val="0-#ppt_w/2"/>
                                          </p:val>
                                        </p:tav>
                                        <p:tav tm="100000">
                                          <p:val>
                                            <p:strVal val="#ppt_x"/>
                                          </p:val>
                                        </p:tav>
                                      </p:tavLst>
                                    </p:anim>
                                    <p:anim calcmode="lin" valueType="num">
                                      <p:cBhvr additive="base">
                                        <p:cTn id="26" dur="5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40000" decel="4200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0-#ppt_w/2"/>
                                          </p:val>
                                        </p:tav>
                                        <p:tav tm="100000">
                                          <p:val>
                                            <p:strVal val="#ppt_x"/>
                                          </p:val>
                                        </p:tav>
                                      </p:tavLst>
                                    </p:anim>
                                    <p:anim calcmode="lin" valueType="num">
                                      <p:cBhvr additive="base">
                                        <p:cTn id="32"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91"/>
          <p:cNvSpPr>
            <a:spLocks noChangeArrowheads="1"/>
          </p:cNvSpPr>
          <p:nvPr/>
        </p:nvSpPr>
        <p:spPr bwMode="auto">
          <a:xfrm>
            <a:off x="289846" y="1409700"/>
            <a:ext cx="8597854" cy="4781063"/>
          </a:xfrm>
          <a:prstGeom prst="rect">
            <a:avLst/>
          </a:prstGeom>
          <a:solidFill>
            <a:srgbClr val="FFFFFF">
              <a:alpha val="89804"/>
            </a:srgbClr>
          </a:solidFill>
          <a:ln>
            <a:noFill/>
          </a:ln>
          <a:effectLst/>
          <a:extLst/>
        </p:spPr>
        <p:txBody>
          <a:bodyPr wrap="none" lIns="90488" tIns="44450" rIns="90488" bIns="44450" anchor="ctr"/>
          <a:lstStyle/>
          <a:p>
            <a:endParaRPr lang="en-GB" dirty="0"/>
          </a:p>
        </p:txBody>
      </p:sp>
      <p:sp>
        <p:nvSpPr>
          <p:cNvPr id="13" name="Title 12"/>
          <p:cNvSpPr>
            <a:spLocks noGrp="1"/>
          </p:cNvSpPr>
          <p:nvPr>
            <p:ph type="title"/>
          </p:nvPr>
        </p:nvSpPr>
        <p:spPr/>
        <p:txBody>
          <a:bodyPr/>
          <a:lstStyle/>
          <a:p>
            <a:r>
              <a:rPr lang="en-GB" altLang="en-US"/>
              <a:t>Alignment with V-Model</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97" name="Text Box 92"/>
          <p:cNvSpPr txBox="1">
            <a:spLocks noChangeArrowheads="1"/>
          </p:cNvSpPr>
          <p:nvPr/>
        </p:nvSpPr>
        <p:spPr bwMode="auto">
          <a:xfrm>
            <a:off x="447052" y="1868259"/>
            <a:ext cx="4109708" cy="1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pPr>
              <a:lnSpc>
                <a:spcPct val="80000"/>
              </a:lnSpc>
              <a:spcBef>
                <a:spcPct val="50000"/>
              </a:spcBef>
              <a:buClrTx/>
              <a:buFontTx/>
              <a:buNone/>
            </a:pPr>
            <a:r>
              <a:rPr lang="en-GB" altLang="en-US" sz="1200" i="0" dirty="0">
                <a:solidFill>
                  <a:schemeClr val="accent6">
                    <a:lumMod val="50000"/>
                  </a:schemeClr>
                </a:solidFill>
              </a:rPr>
              <a:t>DEVELOPMENT ARCHITECTURE</a:t>
            </a:r>
          </a:p>
        </p:txBody>
      </p:sp>
      <p:sp>
        <p:nvSpPr>
          <p:cNvPr id="98" name="Text Box 93"/>
          <p:cNvSpPr txBox="1">
            <a:spLocks noChangeArrowheads="1"/>
          </p:cNvSpPr>
          <p:nvPr/>
        </p:nvSpPr>
        <p:spPr bwMode="auto">
          <a:xfrm>
            <a:off x="439432" y="2020232"/>
            <a:ext cx="2139252"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Define Blueprint &amp; Strategy  </a:t>
            </a:r>
          </a:p>
        </p:txBody>
      </p:sp>
      <p:sp>
        <p:nvSpPr>
          <p:cNvPr id="99" name="Text Box 94"/>
          <p:cNvSpPr txBox="1">
            <a:spLocks noChangeArrowheads="1"/>
          </p:cNvSpPr>
          <p:nvPr/>
        </p:nvSpPr>
        <p:spPr bwMode="auto">
          <a:xfrm>
            <a:off x="2598699" y="2020232"/>
            <a:ext cx="4342808"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Implement, manage, maintain and improve processes</a:t>
            </a:r>
          </a:p>
        </p:txBody>
      </p:sp>
      <p:sp>
        <p:nvSpPr>
          <p:cNvPr id="100" name="Text Box 95"/>
          <p:cNvSpPr txBox="1">
            <a:spLocks noChangeArrowheads="1"/>
          </p:cNvSpPr>
          <p:nvPr/>
        </p:nvSpPr>
        <p:spPr bwMode="auto">
          <a:xfrm>
            <a:off x="759643" y="4039197"/>
            <a:ext cx="1556209"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Design &amp; build</a:t>
            </a:r>
          </a:p>
        </p:txBody>
      </p:sp>
      <p:sp>
        <p:nvSpPr>
          <p:cNvPr id="101" name="Text Box 96"/>
          <p:cNvSpPr txBox="1">
            <a:spLocks noChangeArrowheads="1"/>
          </p:cNvSpPr>
          <p:nvPr/>
        </p:nvSpPr>
        <p:spPr bwMode="auto">
          <a:xfrm>
            <a:off x="2338713" y="4039197"/>
            <a:ext cx="4602794"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Environment management, maintenance, support</a:t>
            </a:r>
          </a:p>
        </p:txBody>
      </p:sp>
      <p:sp>
        <p:nvSpPr>
          <p:cNvPr id="102" name="Text Box 97"/>
          <p:cNvSpPr txBox="1">
            <a:spLocks noChangeArrowheads="1"/>
          </p:cNvSpPr>
          <p:nvPr/>
        </p:nvSpPr>
        <p:spPr bwMode="auto">
          <a:xfrm>
            <a:off x="767263" y="3890569"/>
            <a:ext cx="3898297" cy="1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pPr>
              <a:lnSpc>
                <a:spcPct val="80000"/>
              </a:lnSpc>
              <a:spcBef>
                <a:spcPct val="50000"/>
              </a:spcBef>
              <a:buClrTx/>
              <a:buFontTx/>
              <a:buNone/>
            </a:pPr>
            <a:r>
              <a:rPr lang="en-GB" altLang="en-US" sz="1200" i="0" dirty="0">
                <a:solidFill>
                  <a:schemeClr val="accent6">
                    <a:lumMod val="50000"/>
                  </a:schemeClr>
                </a:solidFill>
              </a:rPr>
              <a:t>ENVIRONMENT MANAGEMENT </a:t>
            </a:r>
          </a:p>
        </p:txBody>
      </p:sp>
      <p:sp>
        <p:nvSpPr>
          <p:cNvPr id="105" name="Text Box 100"/>
          <p:cNvSpPr txBox="1">
            <a:spLocks noChangeArrowheads="1"/>
          </p:cNvSpPr>
          <p:nvPr/>
        </p:nvSpPr>
        <p:spPr bwMode="auto">
          <a:xfrm>
            <a:off x="439432" y="3314363"/>
            <a:ext cx="1620515"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Select, Design &amp; Build</a:t>
            </a:r>
          </a:p>
        </p:txBody>
      </p:sp>
      <p:sp>
        <p:nvSpPr>
          <p:cNvPr id="103" name="Text Box 98"/>
          <p:cNvSpPr txBox="1">
            <a:spLocks noChangeArrowheads="1"/>
          </p:cNvSpPr>
          <p:nvPr/>
        </p:nvSpPr>
        <p:spPr bwMode="auto">
          <a:xfrm>
            <a:off x="759643" y="2738157"/>
            <a:ext cx="1556209"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Strategy selection</a:t>
            </a:r>
          </a:p>
        </p:txBody>
      </p:sp>
      <p:sp>
        <p:nvSpPr>
          <p:cNvPr id="104" name="Text Box 99"/>
          <p:cNvSpPr txBox="1">
            <a:spLocks noChangeArrowheads="1"/>
          </p:cNvSpPr>
          <p:nvPr/>
        </p:nvSpPr>
        <p:spPr bwMode="auto">
          <a:xfrm>
            <a:off x="2338712" y="2738157"/>
            <a:ext cx="4018420"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Management, implementation and maintenance</a:t>
            </a:r>
          </a:p>
        </p:txBody>
      </p:sp>
      <p:sp>
        <p:nvSpPr>
          <p:cNvPr id="106" name="Text Box 101"/>
          <p:cNvSpPr txBox="1">
            <a:spLocks noChangeArrowheads="1"/>
          </p:cNvSpPr>
          <p:nvPr/>
        </p:nvSpPr>
        <p:spPr bwMode="auto">
          <a:xfrm>
            <a:off x="767263" y="2596438"/>
            <a:ext cx="4002840" cy="1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pPr>
              <a:lnSpc>
                <a:spcPct val="80000"/>
              </a:lnSpc>
              <a:spcBef>
                <a:spcPct val="50000"/>
              </a:spcBef>
              <a:buClrTx/>
              <a:buFontTx/>
              <a:buNone/>
            </a:pPr>
            <a:r>
              <a:rPr lang="en-GB" altLang="en-US" sz="1200" i="0" dirty="0">
                <a:solidFill>
                  <a:schemeClr val="accent6">
                    <a:lumMod val="50000"/>
                  </a:schemeClr>
                </a:solidFill>
              </a:rPr>
              <a:t>CONFIGURATION MANAGEMENT</a:t>
            </a:r>
          </a:p>
        </p:txBody>
      </p:sp>
      <p:grpSp>
        <p:nvGrpSpPr>
          <p:cNvPr id="47" name="Group 46"/>
          <p:cNvGrpSpPr/>
          <p:nvPr/>
        </p:nvGrpSpPr>
        <p:grpSpPr>
          <a:xfrm>
            <a:off x="2080248" y="4615405"/>
            <a:ext cx="4861259" cy="486986"/>
            <a:chOff x="515631" y="4569685"/>
            <a:chExt cx="4861259" cy="486986"/>
          </a:xfrm>
        </p:grpSpPr>
        <p:sp>
          <p:nvSpPr>
            <p:cNvPr id="109" name="Text Box 104"/>
            <p:cNvSpPr txBox="1">
              <a:spLocks noChangeArrowheads="1"/>
            </p:cNvSpPr>
            <p:nvPr/>
          </p:nvSpPr>
          <p:spPr bwMode="auto">
            <a:xfrm>
              <a:off x="515631" y="4732671"/>
              <a:ext cx="4861259" cy="324000"/>
            </a:xfrm>
            <a:prstGeom prst="rect">
              <a:avLst/>
            </a:prstGeom>
            <a:solidFill>
              <a:schemeClr val="accent1"/>
            </a:solidFill>
            <a:ln w="9525" algn="ctr">
              <a:solidFill>
                <a:schemeClr val="bg1"/>
              </a:solidFill>
              <a:miter lim="800000"/>
              <a:headEnd/>
              <a:tailEnd/>
            </a:ln>
            <a:effectLst/>
          </p:spPr>
          <p:txBody>
            <a:bodyPr wrap="none" tIns="72000" anchor="ctr"/>
            <a:lstStyle/>
            <a:p>
              <a:pPr>
                <a:lnSpc>
                  <a:spcPct val="80000"/>
                </a:lnSpc>
                <a:spcBef>
                  <a:spcPct val="50000"/>
                </a:spcBef>
                <a:buClrTx/>
                <a:buFontTx/>
                <a:buNone/>
              </a:pPr>
              <a:r>
                <a:rPr lang="en-GB" altLang="en-US" sz="1200" b="0" i="0" spc="-20" dirty="0">
                  <a:solidFill>
                    <a:schemeClr val="bg1"/>
                  </a:solidFill>
                </a:rPr>
                <a:t>Release Management</a:t>
              </a:r>
            </a:p>
          </p:txBody>
        </p:sp>
        <p:sp>
          <p:nvSpPr>
            <p:cNvPr id="110" name="Text Box 105"/>
            <p:cNvSpPr txBox="1">
              <a:spLocks noChangeArrowheads="1"/>
            </p:cNvSpPr>
            <p:nvPr/>
          </p:nvSpPr>
          <p:spPr bwMode="auto">
            <a:xfrm>
              <a:off x="523252" y="4569685"/>
              <a:ext cx="3266392" cy="1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6000">
              <a:spAutoFit/>
            </a:bodyPr>
            <a:lstStyle/>
            <a:p>
              <a:pPr>
                <a:lnSpc>
                  <a:spcPct val="80000"/>
                </a:lnSpc>
                <a:spcBef>
                  <a:spcPct val="50000"/>
                </a:spcBef>
                <a:buClrTx/>
                <a:buFontTx/>
                <a:buNone/>
              </a:pPr>
              <a:r>
                <a:rPr lang="en-GB" altLang="en-US" sz="1200" i="0" dirty="0">
                  <a:solidFill>
                    <a:schemeClr val="accent6">
                      <a:lumMod val="50000"/>
                    </a:schemeClr>
                  </a:solidFill>
                </a:rPr>
                <a:t>DELIVERY MANAGEMENT </a:t>
              </a:r>
            </a:p>
          </p:txBody>
        </p:sp>
      </p:grpSp>
      <p:sp>
        <p:nvSpPr>
          <p:cNvPr id="113" name="Text Box 108"/>
          <p:cNvSpPr txBox="1">
            <a:spLocks noChangeArrowheads="1"/>
          </p:cNvSpPr>
          <p:nvPr/>
        </p:nvSpPr>
        <p:spPr bwMode="auto">
          <a:xfrm>
            <a:off x="7559040" y="1960302"/>
            <a:ext cx="1127760" cy="3205864"/>
          </a:xfrm>
          <a:prstGeom prst="roundRect">
            <a:avLst>
              <a:gd name="adj" fmla="val 11262"/>
            </a:avLst>
          </a:prstGeom>
          <a:solidFill>
            <a:schemeClr val="accent4"/>
          </a:solidFill>
          <a:ln>
            <a:noFill/>
          </a:ln>
          <a:effectLst/>
          <a:extLst/>
        </p:spPr>
        <p:txBody>
          <a:bodyPr wrap="square" lIns="90488" tIns="44450" rIns="90488" bIns="44450" anchor="ctr">
            <a:noAutofit/>
          </a:bodyPr>
          <a:lstStyle/>
          <a:p>
            <a:pPr algn="ctr">
              <a:lnSpc>
                <a:spcPct val="80000"/>
              </a:lnSpc>
              <a:spcBef>
                <a:spcPct val="50000"/>
              </a:spcBef>
              <a:buClrTx/>
              <a:buFontTx/>
              <a:buNone/>
            </a:pPr>
            <a:r>
              <a:rPr lang="en-GB" altLang="en-US" sz="1200" i="0" dirty="0">
                <a:solidFill>
                  <a:schemeClr val="accent5"/>
                </a:solidFill>
              </a:rPr>
              <a:t>Transition to Production support </a:t>
            </a:r>
          </a:p>
        </p:txBody>
      </p:sp>
      <p:grpSp>
        <p:nvGrpSpPr>
          <p:cNvPr id="58" name="Group 57"/>
          <p:cNvGrpSpPr/>
          <p:nvPr/>
        </p:nvGrpSpPr>
        <p:grpSpPr>
          <a:xfrm>
            <a:off x="6890441" y="1887098"/>
            <a:ext cx="578545" cy="578544"/>
            <a:chOff x="7128987" y="1446231"/>
            <a:chExt cx="578545" cy="578544"/>
          </a:xfrm>
        </p:grpSpPr>
        <p:sp>
          <p:nvSpPr>
            <p:cNvPr id="128" name="Oval 127"/>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9" name="Group 128"/>
            <p:cNvGrpSpPr/>
            <p:nvPr/>
          </p:nvGrpSpPr>
          <p:grpSpPr>
            <a:xfrm>
              <a:off x="7275072" y="1563960"/>
              <a:ext cx="352512" cy="353077"/>
              <a:chOff x="3082925" y="3916655"/>
              <a:chExt cx="1006475" cy="1008087"/>
            </a:xfrm>
            <a:solidFill>
              <a:schemeClr val="accent6"/>
            </a:solidFill>
          </p:grpSpPr>
          <p:sp>
            <p:nvSpPr>
              <p:cNvPr id="130"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6" name="Group 135"/>
          <p:cNvGrpSpPr/>
          <p:nvPr/>
        </p:nvGrpSpPr>
        <p:grpSpPr>
          <a:xfrm>
            <a:off x="6890441" y="2610885"/>
            <a:ext cx="578545" cy="578544"/>
            <a:chOff x="7128987" y="1446231"/>
            <a:chExt cx="578545" cy="578544"/>
          </a:xfrm>
        </p:grpSpPr>
        <p:sp>
          <p:nvSpPr>
            <p:cNvPr id="137" name="Oval 136"/>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9" name="Group 138"/>
            <p:cNvGrpSpPr/>
            <p:nvPr/>
          </p:nvGrpSpPr>
          <p:grpSpPr>
            <a:xfrm>
              <a:off x="7275072" y="1563960"/>
              <a:ext cx="352512" cy="353077"/>
              <a:chOff x="3082925" y="3916655"/>
              <a:chExt cx="1006475" cy="1008087"/>
            </a:xfrm>
            <a:solidFill>
              <a:schemeClr val="accent6"/>
            </a:solidFill>
          </p:grpSpPr>
          <p:sp>
            <p:nvSpPr>
              <p:cNvPr id="141"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5" name="Group 154"/>
          <p:cNvGrpSpPr/>
          <p:nvPr/>
        </p:nvGrpSpPr>
        <p:grpSpPr>
          <a:xfrm>
            <a:off x="6890441" y="3911925"/>
            <a:ext cx="578545" cy="578544"/>
            <a:chOff x="7128987" y="1446231"/>
            <a:chExt cx="578545" cy="578544"/>
          </a:xfrm>
        </p:grpSpPr>
        <p:sp>
          <p:nvSpPr>
            <p:cNvPr id="156" name="Oval 155"/>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7" name="Group 156"/>
            <p:cNvGrpSpPr/>
            <p:nvPr/>
          </p:nvGrpSpPr>
          <p:grpSpPr>
            <a:xfrm>
              <a:off x="7275072" y="1563960"/>
              <a:ext cx="352512" cy="353077"/>
              <a:chOff x="3082925" y="3916655"/>
              <a:chExt cx="1006475" cy="1008087"/>
            </a:xfrm>
            <a:solidFill>
              <a:schemeClr val="accent6"/>
            </a:solidFill>
          </p:grpSpPr>
          <p:sp>
            <p:nvSpPr>
              <p:cNvPr id="158"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3" name="Group 162"/>
          <p:cNvGrpSpPr/>
          <p:nvPr/>
        </p:nvGrpSpPr>
        <p:grpSpPr>
          <a:xfrm>
            <a:off x="6890441" y="4651119"/>
            <a:ext cx="578545" cy="578544"/>
            <a:chOff x="7128987" y="1446231"/>
            <a:chExt cx="578545" cy="578544"/>
          </a:xfrm>
        </p:grpSpPr>
        <p:sp>
          <p:nvSpPr>
            <p:cNvPr id="164" name="Oval 163"/>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5" name="Group 164"/>
            <p:cNvGrpSpPr/>
            <p:nvPr/>
          </p:nvGrpSpPr>
          <p:grpSpPr>
            <a:xfrm>
              <a:off x="7275072" y="1563960"/>
              <a:ext cx="352512" cy="353077"/>
              <a:chOff x="3082925" y="3916655"/>
              <a:chExt cx="1006475" cy="1008087"/>
            </a:xfrm>
            <a:solidFill>
              <a:schemeClr val="accent6"/>
            </a:solidFill>
          </p:grpSpPr>
          <p:sp>
            <p:nvSpPr>
              <p:cNvPr id="166"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9" name="Freeform 58"/>
          <p:cNvSpPr/>
          <p:nvPr/>
        </p:nvSpPr>
        <p:spPr>
          <a:xfrm>
            <a:off x="2049780" y="3474720"/>
            <a:ext cx="579120" cy="342900"/>
          </a:xfrm>
          <a:custGeom>
            <a:avLst/>
            <a:gdLst>
              <a:gd name="connsiteX0" fmla="*/ 0 w 579120"/>
              <a:gd name="connsiteY0" fmla="*/ 0 h 342900"/>
              <a:gd name="connsiteX1" fmla="*/ 579120 w 579120"/>
              <a:gd name="connsiteY1" fmla="*/ 0 h 342900"/>
              <a:gd name="connsiteX2" fmla="*/ 579120 w 579120"/>
              <a:gd name="connsiteY2" fmla="*/ 342900 h 342900"/>
            </a:gdLst>
            <a:ahLst/>
            <a:cxnLst>
              <a:cxn ang="0">
                <a:pos x="connsiteX0" y="connsiteY0"/>
              </a:cxn>
              <a:cxn ang="0">
                <a:pos x="connsiteX1" y="connsiteY1"/>
              </a:cxn>
              <a:cxn ang="0">
                <a:pos x="connsiteX2" y="connsiteY2"/>
              </a:cxn>
            </a:cxnLst>
            <a:rect l="l" t="t" r="r" b="b"/>
            <a:pathLst>
              <a:path w="579120" h="342900">
                <a:moveTo>
                  <a:pt x="0" y="0"/>
                </a:moveTo>
                <a:lnTo>
                  <a:pt x="579120" y="0"/>
                </a:lnTo>
                <a:lnTo>
                  <a:pt x="579120" y="342900"/>
                </a:lnTo>
              </a:path>
            </a:pathLst>
          </a:custGeom>
          <a:noFill/>
          <a:ln w="28575">
            <a:solidFill>
              <a:schemeClr val="accent6">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29</a:t>
            </a:fld>
            <a:endParaRPr lang="en-US" dirty="0"/>
          </a:p>
        </p:txBody>
      </p:sp>
    </p:spTree>
    <p:extLst>
      <p:ext uri="{BB962C8B-B14F-4D97-AF65-F5344CB8AC3E}">
        <p14:creationId xmlns:p14="http://schemas.microsoft.com/office/powerpoint/2010/main" val="246377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2" presetClass="entr" presetSubtype="8" accel="44000" decel="46000"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0-#ppt_w/2"/>
                                          </p:val>
                                        </p:tav>
                                        <p:tav tm="100000">
                                          <p:val>
                                            <p:strVal val="#ppt_x"/>
                                          </p:val>
                                        </p:tav>
                                      </p:tavLst>
                                    </p:anim>
                                    <p:anim calcmode="lin" valueType="num">
                                      <p:cBhvr additive="base">
                                        <p:cTn id="12" dur="500" fill="hold"/>
                                        <p:tgtEl>
                                          <p:spTgt spid="97"/>
                                        </p:tgtEl>
                                        <p:attrNameLst>
                                          <p:attrName>ppt_y</p:attrName>
                                        </p:attrNameLst>
                                      </p:cBhvr>
                                      <p:tavLst>
                                        <p:tav tm="0">
                                          <p:val>
                                            <p:strVal val="#ppt_y"/>
                                          </p:val>
                                        </p:tav>
                                        <p:tav tm="100000">
                                          <p:val>
                                            <p:strVal val="#ppt_y"/>
                                          </p:val>
                                        </p:tav>
                                      </p:tavLst>
                                    </p:anim>
                                  </p:childTnLst>
                                </p:cTn>
                              </p:par>
                              <p:par>
                                <p:cTn id="13" presetID="2" presetClass="entr" presetSubtype="8" accel="44000" decel="4600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0-#ppt_w/2"/>
                                          </p:val>
                                        </p:tav>
                                        <p:tav tm="100000">
                                          <p:val>
                                            <p:strVal val="#ppt_x"/>
                                          </p:val>
                                        </p:tav>
                                      </p:tavLst>
                                    </p:anim>
                                    <p:anim calcmode="lin" valueType="num">
                                      <p:cBhvr additive="base">
                                        <p:cTn id="16" dur="500" fill="hold"/>
                                        <p:tgtEl>
                                          <p:spTgt spid="98"/>
                                        </p:tgtEl>
                                        <p:attrNameLst>
                                          <p:attrName>ppt_y</p:attrName>
                                        </p:attrNameLst>
                                      </p:cBhvr>
                                      <p:tavLst>
                                        <p:tav tm="0">
                                          <p:val>
                                            <p:strVal val="#ppt_y"/>
                                          </p:val>
                                        </p:tav>
                                        <p:tav tm="100000">
                                          <p:val>
                                            <p:strVal val="#ppt_y"/>
                                          </p:val>
                                        </p:tav>
                                      </p:tavLst>
                                    </p:anim>
                                  </p:childTnLst>
                                </p:cTn>
                              </p:par>
                              <p:par>
                                <p:cTn id="17" presetID="2" presetClass="entr" presetSubtype="8" accel="44000" decel="4600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par>
                                <p:cTn id="21" presetID="2" presetClass="entr" presetSubtype="8" accel="44000" decel="4600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500" fill="hold"/>
                                        <p:tgtEl>
                                          <p:spTgt spid="100"/>
                                        </p:tgtEl>
                                        <p:attrNameLst>
                                          <p:attrName>ppt_x</p:attrName>
                                        </p:attrNameLst>
                                      </p:cBhvr>
                                      <p:tavLst>
                                        <p:tav tm="0">
                                          <p:val>
                                            <p:strVal val="0-#ppt_w/2"/>
                                          </p:val>
                                        </p:tav>
                                        <p:tav tm="100000">
                                          <p:val>
                                            <p:strVal val="#ppt_x"/>
                                          </p:val>
                                        </p:tav>
                                      </p:tavLst>
                                    </p:anim>
                                    <p:anim calcmode="lin" valueType="num">
                                      <p:cBhvr additive="base">
                                        <p:cTn id="24" dur="500" fill="hold"/>
                                        <p:tgtEl>
                                          <p:spTgt spid="100"/>
                                        </p:tgtEl>
                                        <p:attrNameLst>
                                          <p:attrName>ppt_y</p:attrName>
                                        </p:attrNameLst>
                                      </p:cBhvr>
                                      <p:tavLst>
                                        <p:tav tm="0">
                                          <p:val>
                                            <p:strVal val="#ppt_y"/>
                                          </p:val>
                                        </p:tav>
                                        <p:tav tm="100000">
                                          <p:val>
                                            <p:strVal val="#ppt_y"/>
                                          </p:val>
                                        </p:tav>
                                      </p:tavLst>
                                    </p:anim>
                                  </p:childTnLst>
                                </p:cTn>
                              </p:par>
                              <p:par>
                                <p:cTn id="25" presetID="2" presetClass="entr" presetSubtype="8" accel="44000" decel="4600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anim calcmode="lin" valueType="num">
                                      <p:cBhvr additive="base">
                                        <p:cTn id="27" dur="500" fill="hold"/>
                                        <p:tgtEl>
                                          <p:spTgt spid="101"/>
                                        </p:tgtEl>
                                        <p:attrNameLst>
                                          <p:attrName>ppt_x</p:attrName>
                                        </p:attrNameLst>
                                      </p:cBhvr>
                                      <p:tavLst>
                                        <p:tav tm="0">
                                          <p:val>
                                            <p:strVal val="0-#ppt_w/2"/>
                                          </p:val>
                                        </p:tav>
                                        <p:tav tm="100000">
                                          <p:val>
                                            <p:strVal val="#ppt_x"/>
                                          </p:val>
                                        </p:tav>
                                      </p:tavLst>
                                    </p:anim>
                                    <p:anim calcmode="lin" valueType="num">
                                      <p:cBhvr additive="base">
                                        <p:cTn id="28" dur="500" fill="hold"/>
                                        <p:tgtEl>
                                          <p:spTgt spid="101"/>
                                        </p:tgtEl>
                                        <p:attrNameLst>
                                          <p:attrName>ppt_y</p:attrName>
                                        </p:attrNameLst>
                                      </p:cBhvr>
                                      <p:tavLst>
                                        <p:tav tm="0">
                                          <p:val>
                                            <p:strVal val="#ppt_y"/>
                                          </p:val>
                                        </p:tav>
                                        <p:tav tm="100000">
                                          <p:val>
                                            <p:strVal val="#ppt_y"/>
                                          </p:val>
                                        </p:tav>
                                      </p:tavLst>
                                    </p:anim>
                                  </p:childTnLst>
                                </p:cTn>
                              </p:par>
                              <p:par>
                                <p:cTn id="29" presetID="2" presetClass="entr" presetSubtype="8" accel="44000" decel="4600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500" fill="hold"/>
                                        <p:tgtEl>
                                          <p:spTgt spid="102"/>
                                        </p:tgtEl>
                                        <p:attrNameLst>
                                          <p:attrName>ppt_x</p:attrName>
                                        </p:attrNameLst>
                                      </p:cBhvr>
                                      <p:tavLst>
                                        <p:tav tm="0">
                                          <p:val>
                                            <p:strVal val="0-#ppt_w/2"/>
                                          </p:val>
                                        </p:tav>
                                        <p:tav tm="100000">
                                          <p:val>
                                            <p:strVal val="#ppt_x"/>
                                          </p:val>
                                        </p:tav>
                                      </p:tavLst>
                                    </p:anim>
                                    <p:anim calcmode="lin" valueType="num">
                                      <p:cBhvr additive="base">
                                        <p:cTn id="32" dur="500" fill="hold"/>
                                        <p:tgtEl>
                                          <p:spTgt spid="102"/>
                                        </p:tgtEl>
                                        <p:attrNameLst>
                                          <p:attrName>ppt_y</p:attrName>
                                        </p:attrNameLst>
                                      </p:cBhvr>
                                      <p:tavLst>
                                        <p:tav tm="0">
                                          <p:val>
                                            <p:strVal val="#ppt_y"/>
                                          </p:val>
                                        </p:tav>
                                        <p:tav tm="100000">
                                          <p:val>
                                            <p:strVal val="#ppt_y"/>
                                          </p:val>
                                        </p:tav>
                                      </p:tavLst>
                                    </p:anim>
                                  </p:childTnLst>
                                </p:cTn>
                              </p:par>
                              <p:par>
                                <p:cTn id="33" presetID="2" presetClass="entr" presetSubtype="8" accel="44000" decel="4600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 calcmode="lin" valueType="num">
                                      <p:cBhvr additive="base">
                                        <p:cTn id="35" dur="500" fill="hold"/>
                                        <p:tgtEl>
                                          <p:spTgt spid="105"/>
                                        </p:tgtEl>
                                        <p:attrNameLst>
                                          <p:attrName>ppt_x</p:attrName>
                                        </p:attrNameLst>
                                      </p:cBhvr>
                                      <p:tavLst>
                                        <p:tav tm="0">
                                          <p:val>
                                            <p:strVal val="0-#ppt_w/2"/>
                                          </p:val>
                                        </p:tav>
                                        <p:tav tm="100000">
                                          <p:val>
                                            <p:strVal val="#ppt_x"/>
                                          </p:val>
                                        </p:tav>
                                      </p:tavLst>
                                    </p:anim>
                                    <p:anim calcmode="lin" valueType="num">
                                      <p:cBhvr additive="base">
                                        <p:cTn id="36" dur="500" fill="hold"/>
                                        <p:tgtEl>
                                          <p:spTgt spid="105"/>
                                        </p:tgtEl>
                                        <p:attrNameLst>
                                          <p:attrName>ppt_y</p:attrName>
                                        </p:attrNameLst>
                                      </p:cBhvr>
                                      <p:tavLst>
                                        <p:tav tm="0">
                                          <p:val>
                                            <p:strVal val="#ppt_y"/>
                                          </p:val>
                                        </p:tav>
                                        <p:tav tm="100000">
                                          <p:val>
                                            <p:strVal val="#ppt_y"/>
                                          </p:val>
                                        </p:tav>
                                      </p:tavLst>
                                    </p:anim>
                                  </p:childTnLst>
                                </p:cTn>
                              </p:par>
                              <p:par>
                                <p:cTn id="37" presetID="2" presetClass="entr" presetSubtype="8" accel="44000" decel="4600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0-#ppt_w/2"/>
                                          </p:val>
                                        </p:tav>
                                        <p:tav tm="100000">
                                          <p:val>
                                            <p:strVal val="#ppt_x"/>
                                          </p:val>
                                        </p:tav>
                                      </p:tavLst>
                                    </p:anim>
                                    <p:anim calcmode="lin" valueType="num">
                                      <p:cBhvr additive="base">
                                        <p:cTn id="40" dur="500" fill="hold"/>
                                        <p:tgtEl>
                                          <p:spTgt spid="103"/>
                                        </p:tgtEl>
                                        <p:attrNameLst>
                                          <p:attrName>ppt_y</p:attrName>
                                        </p:attrNameLst>
                                      </p:cBhvr>
                                      <p:tavLst>
                                        <p:tav tm="0">
                                          <p:val>
                                            <p:strVal val="#ppt_y"/>
                                          </p:val>
                                        </p:tav>
                                        <p:tav tm="100000">
                                          <p:val>
                                            <p:strVal val="#ppt_y"/>
                                          </p:val>
                                        </p:tav>
                                      </p:tavLst>
                                    </p:anim>
                                  </p:childTnLst>
                                </p:cTn>
                              </p:par>
                              <p:par>
                                <p:cTn id="41" presetID="2" presetClass="entr" presetSubtype="8" accel="44000" decel="4600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500" fill="hold"/>
                                        <p:tgtEl>
                                          <p:spTgt spid="104"/>
                                        </p:tgtEl>
                                        <p:attrNameLst>
                                          <p:attrName>ppt_x</p:attrName>
                                        </p:attrNameLst>
                                      </p:cBhvr>
                                      <p:tavLst>
                                        <p:tav tm="0">
                                          <p:val>
                                            <p:strVal val="0-#ppt_w/2"/>
                                          </p:val>
                                        </p:tav>
                                        <p:tav tm="100000">
                                          <p:val>
                                            <p:strVal val="#ppt_x"/>
                                          </p:val>
                                        </p:tav>
                                      </p:tavLst>
                                    </p:anim>
                                    <p:anim calcmode="lin" valueType="num">
                                      <p:cBhvr additive="base">
                                        <p:cTn id="44" dur="500" fill="hold"/>
                                        <p:tgtEl>
                                          <p:spTgt spid="104"/>
                                        </p:tgtEl>
                                        <p:attrNameLst>
                                          <p:attrName>ppt_y</p:attrName>
                                        </p:attrNameLst>
                                      </p:cBhvr>
                                      <p:tavLst>
                                        <p:tav tm="0">
                                          <p:val>
                                            <p:strVal val="#ppt_y"/>
                                          </p:val>
                                        </p:tav>
                                        <p:tav tm="100000">
                                          <p:val>
                                            <p:strVal val="#ppt_y"/>
                                          </p:val>
                                        </p:tav>
                                      </p:tavLst>
                                    </p:anim>
                                  </p:childTnLst>
                                </p:cTn>
                              </p:par>
                              <p:par>
                                <p:cTn id="45" presetID="2" presetClass="entr" presetSubtype="8" accel="44000" decel="4600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500" fill="hold"/>
                                        <p:tgtEl>
                                          <p:spTgt spid="106"/>
                                        </p:tgtEl>
                                        <p:attrNameLst>
                                          <p:attrName>ppt_x</p:attrName>
                                        </p:attrNameLst>
                                      </p:cBhvr>
                                      <p:tavLst>
                                        <p:tav tm="0">
                                          <p:val>
                                            <p:strVal val="0-#ppt_w/2"/>
                                          </p:val>
                                        </p:tav>
                                        <p:tav tm="100000">
                                          <p:val>
                                            <p:strVal val="#ppt_x"/>
                                          </p:val>
                                        </p:tav>
                                      </p:tavLst>
                                    </p:anim>
                                    <p:anim calcmode="lin" valueType="num">
                                      <p:cBhvr additive="base">
                                        <p:cTn id="48" dur="500" fill="hold"/>
                                        <p:tgtEl>
                                          <p:spTgt spid="106"/>
                                        </p:tgtEl>
                                        <p:attrNameLst>
                                          <p:attrName>ppt_y</p:attrName>
                                        </p:attrNameLst>
                                      </p:cBhvr>
                                      <p:tavLst>
                                        <p:tav tm="0">
                                          <p:val>
                                            <p:strVal val="#ppt_y"/>
                                          </p:val>
                                        </p:tav>
                                        <p:tav tm="100000">
                                          <p:val>
                                            <p:strVal val="#ppt_y"/>
                                          </p:val>
                                        </p:tav>
                                      </p:tavLst>
                                    </p:anim>
                                  </p:childTnLst>
                                </p:cTn>
                              </p:par>
                              <p:par>
                                <p:cTn id="49" presetID="2" presetClass="entr" presetSubtype="8" accel="44000" decel="4600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0-#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par>
                          <p:cTn id="56" fill="hold">
                            <p:stCondLst>
                              <p:cond delay="1250"/>
                            </p:stCondLst>
                            <p:childTnLst>
                              <p:par>
                                <p:cTn id="57" presetID="53" presetClass="entr" presetSubtype="16"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300" fill="hold"/>
                                        <p:tgtEl>
                                          <p:spTgt spid="58"/>
                                        </p:tgtEl>
                                        <p:attrNameLst>
                                          <p:attrName>ppt_w</p:attrName>
                                        </p:attrNameLst>
                                      </p:cBhvr>
                                      <p:tavLst>
                                        <p:tav tm="0">
                                          <p:val>
                                            <p:fltVal val="0"/>
                                          </p:val>
                                        </p:tav>
                                        <p:tav tm="100000">
                                          <p:val>
                                            <p:strVal val="#ppt_w"/>
                                          </p:val>
                                        </p:tav>
                                      </p:tavLst>
                                    </p:anim>
                                    <p:anim calcmode="lin" valueType="num">
                                      <p:cBhvr>
                                        <p:cTn id="60" dur="300" fill="hold"/>
                                        <p:tgtEl>
                                          <p:spTgt spid="58"/>
                                        </p:tgtEl>
                                        <p:attrNameLst>
                                          <p:attrName>ppt_h</p:attrName>
                                        </p:attrNameLst>
                                      </p:cBhvr>
                                      <p:tavLst>
                                        <p:tav tm="0">
                                          <p:val>
                                            <p:fltVal val="0"/>
                                          </p:val>
                                        </p:tav>
                                        <p:tav tm="100000">
                                          <p:val>
                                            <p:strVal val="#ppt_h"/>
                                          </p:val>
                                        </p:tav>
                                      </p:tavLst>
                                    </p:anim>
                                    <p:animEffect transition="in" filter="fade">
                                      <p:cBhvr>
                                        <p:cTn id="61" dur="300"/>
                                        <p:tgtEl>
                                          <p:spTgt spid="58"/>
                                        </p:tgtEl>
                                      </p:cBhvr>
                                    </p:animEffect>
                                  </p:childTnLst>
                                </p:cTn>
                              </p:par>
                              <p:par>
                                <p:cTn id="62" presetID="6" presetClass="emph" presetSubtype="0" autoRev="1" fill="hold" nodeType="withEffect">
                                  <p:stCondLst>
                                    <p:cond delay="250"/>
                                  </p:stCondLst>
                                  <p:childTnLst>
                                    <p:animScale>
                                      <p:cBhvr>
                                        <p:cTn id="63" dur="100" fill="hold"/>
                                        <p:tgtEl>
                                          <p:spTgt spid="58"/>
                                        </p:tgtEl>
                                      </p:cBhvr>
                                      <p:by x="110000" y="110000"/>
                                    </p:animScale>
                                  </p:childTnLst>
                                </p:cTn>
                              </p:par>
                              <p:par>
                                <p:cTn id="64" presetID="53" presetClass="entr" presetSubtype="16" fill="hold" nodeType="withEffect">
                                  <p:stCondLst>
                                    <p:cond delay="0"/>
                                  </p:stCondLst>
                                  <p:childTnLst>
                                    <p:set>
                                      <p:cBhvr>
                                        <p:cTn id="65" dur="1" fill="hold">
                                          <p:stCondLst>
                                            <p:cond delay="0"/>
                                          </p:stCondLst>
                                        </p:cTn>
                                        <p:tgtEl>
                                          <p:spTgt spid="136"/>
                                        </p:tgtEl>
                                        <p:attrNameLst>
                                          <p:attrName>style.visibility</p:attrName>
                                        </p:attrNameLst>
                                      </p:cBhvr>
                                      <p:to>
                                        <p:strVal val="visible"/>
                                      </p:to>
                                    </p:set>
                                    <p:anim calcmode="lin" valueType="num">
                                      <p:cBhvr>
                                        <p:cTn id="66" dur="300" fill="hold"/>
                                        <p:tgtEl>
                                          <p:spTgt spid="136"/>
                                        </p:tgtEl>
                                        <p:attrNameLst>
                                          <p:attrName>ppt_w</p:attrName>
                                        </p:attrNameLst>
                                      </p:cBhvr>
                                      <p:tavLst>
                                        <p:tav tm="0">
                                          <p:val>
                                            <p:fltVal val="0"/>
                                          </p:val>
                                        </p:tav>
                                        <p:tav tm="100000">
                                          <p:val>
                                            <p:strVal val="#ppt_w"/>
                                          </p:val>
                                        </p:tav>
                                      </p:tavLst>
                                    </p:anim>
                                    <p:anim calcmode="lin" valueType="num">
                                      <p:cBhvr>
                                        <p:cTn id="67" dur="300" fill="hold"/>
                                        <p:tgtEl>
                                          <p:spTgt spid="136"/>
                                        </p:tgtEl>
                                        <p:attrNameLst>
                                          <p:attrName>ppt_h</p:attrName>
                                        </p:attrNameLst>
                                      </p:cBhvr>
                                      <p:tavLst>
                                        <p:tav tm="0">
                                          <p:val>
                                            <p:fltVal val="0"/>
                                          </p:val>
                                        </p:tav>
                                        <p:tav tm="100000">
                                          <p:val>
                                            <p:strVal val="#ppt_h"/>
                                          </p:val>
                                        </p:tav>
                                      </p:tavLst>
                                    </p:anim>
                                    <p:animEffect transition="in" filter="fade">
                                      <p:cBhvr>
                                        <p:cTn id="68" dur="300"/>
                                        <p:tgtEl>
                                          <p:spTgt spid="136"/>
                                        </p:tgtEl>
                                      </p:cBhvr>
                                    </p:animEffect>
                                  </p:childTnLst>
                                </p:cTn>
                              </p:par>
                              <p:par>
                                <p:cTn id="69" presetID="6" presetClass="emph" presetSubtype="0" autoRev="1" fill="hold" nodeType="withEffect">
                                  <p:stCondLst>
                                    <p:cond delay="250"/>
                                  </p:stCondLst>
                                  <p:childTnLst>
                                    <p:animScale>
                                      <p:cBhvr>
                                        <p:cTn id="70" dur="100" fill="hold"/>
                                        <p:tgtEl>
                                          <p:spTgt spid="136"/>
                                        </p:tgtEl>
                                      </p:cBhvr>
                                      <p:by x="110000" y="110000"/>
                                    </p:animScale>
                                  </p:childTnLst>
                                </p:cTn>
                              </p:par>
                              <p:par>
                                <p:cTn id="71" presetID="53" presetClass="entr" presetSubtype="16" fill="hold" nodeType="withEffect">
                                  <p:stCondLst>
                                    <p:cond delay="0"/>
                                  </p:stCondLst>
                                  <p:childTnLst>
                                    <p:set>
                                      <p:cBhvr>
                                        <p:cTn id="72" dur="1" fill="hold">
                                          <p:stCondLst>
                                            <p:cond delay="0"/>
                                          </p:stCondLst>
                                        </p:cTn>
                                        <p:tgtEl>
                                          <p:spTgt spid="155"/>
                                        </p:tgtEl>
                                        <p:attrNameLst>
                                          <p:attrName>style.visibility</p:attrName>
                                        </p:attrNameLst>
                                      </p:cBhvr>
                                      <p:to>
                                        <p:strVal val="visible"/>
                                      </p:to>
                                    </p:set>
                                    <p:anim calcmode="lin" valueType="num">
                                      <p:cBhvr>
                                        <p:cTn id="73" dur="300" fill="hold"/>
                                        <p:tgtEl>
                                          <p:spTgt spid="155"/>
                                        </p:tgtEl>
                                        <p:attrNameLst>
                                          <p:attrName>ppt_w</p:attrName>
                                        </p:attrNameLst>
                                      </p:cBhvr>
                                      <p:tavLst>
                                        <p:tav tm="0">
                                          <p:val>
                                            <p:fltVal val="0"/>
                                          </p:val>
                                        </p:tav>
                                        <p:tav tm="100000">
                                          <p:val>
                                            <p:strVal val="#ppt_w"/>
                                          </p:val>
                                        </p:tav>
                                      </p:tavLst>
                                    </p:anim>
                                    <p:anim calcmode="lin" valueType="num">
                                      <p:cBhvr>
                                        <p:cTn id="74" dur="300" fill="hold"/>
                                        <p:tgtEl>
                                          <p:spTgt spid="155"/>
                                        </p:tgtEl>
                                        <p:attrNameLst>
                                          <p:attrName>ppt_h</p:attrName>
                                        </p:attrNameLst>
                                      </p:cBhvr>
                                      <p:tavLst>
                                        <p:tav tm="0">
                                          <p:val>
                                            <p:fltVal val="0"/>
                                          </p:val>
                                        </p:tav>
                                        <p:tav tm="100000">
                                          <p:val>
                                            <p:strVal val="#ppt_h"/>
                                          </p:val>
                                        </p:tav>
                                      </p:tavLst>
                                    </p:anim>
                                    <p:animEffect transition="in" filter="fade">
                                      <p:cBhvr>
                                        <p:cTn id="75" dur="300"/>
                                        <p:tgtEl>
                                          <p:spTgt spid="155"/>
                                        </p:tgtEl>
                                      </p:cBhvr>
                                    </p:animEffect>
                                  </p:childTnLst>
                                </p:cTn>
                              </p:par>
                              <p:par>
                                <p:cTn id="76" presetID="6" presetClass="emph" presetSubtype="0" autoRev="1" fill="hold" nodeType="withEffect">
                                  <p:stCondLst>
                                    <p:cond delay="250"/>
                                  </p:stCondLst>
                                  <p:childTnLst>
                                    <p:animScale>
                                      <p:cBhvr>
                                        <p:cTn id="77" dur="100" fill="hold"/>
                                        <p:tgtEl>
                                          <p:spTgt spid="155"/>
                                        </p:tgtEl>
                                      </p:cBhvr>
                                      <p:by x="110000" y="110000"/>
                                    </p:animScale>
                                  </p:childTnLst>
                                </p:cTn>
                              </p:par>
                              <p:par>
                                <p:cTn id="78" presetID="53" presetClass="entr" presetSubtype="16" fill="hold" nodeType="withEffect">
                                  <p:stCondLst>
                                    <p:cond delay="0"/>
                                  </p:stCondLst>
                                  <p:childTnLst>
                                    <p:set>
                                      <p:cBhvr>
                                        <p:cTn id="79" dur="1" fill="hold">
                                          <p:stCondLst>
                                            <p:cond delay="0"/>
                                          </p:stCondLst>
                                        </p:cTn>
                                        <p:tgtEl>
                                          <p:spTgt spid="163"/>
                                        </p:tgtEl>
                                        <p:attrNameLst>
                                          <p:attrName>style.visibility</p:attrName>
                                        </p:attrNameLst>
                                      </p:cBhvr>
                                      <p:to>
                                        <p:strVal val="visible"/>
                                      </p:to>
                                    </p:set>
                                    <p:anim calcmode="lin" valueType="num">
                                      <p:cBhvr>
                                        <p:cTn id="80" dur="300" fill="hold"/>
                                        <p:tgtEl>
                                          <p:spTgt spid="163"/>
                                        </p:tgtEl>
                                        <p:attrNameLst>
                                          <p:attrName>ppt_w</p:attrName>
                                        </p:attrNameLst>
                                      </p:cBhvr>
                                      <p:tavLst>
                                        <p:tav tm="0">
                                          <p:val>
                                            <p:fltVal val="0"/>
                                          </p:val>
                                        </p:tav>
                                        <p:tav tm="100000">
                                          <p:val>
                                            <p:strVal val="#ppt_w"/>
                                          </p:val>
                                        </p:tav>
                                      </p:tavLst>
                                    </p:anim>
                                    <p:anim calcmode="lin" valueType="num">
                                      <p:cBhvr>
                                        <p:cTn id="81" dur="300" fill="hold"/>
                                        <p:tgtEl>
                                          <p:spTgt spid="163"/>
                                        </p:tgtEl>
                                        <p:attrNameLst>
                                          <p:attrName>ppt_h</p:attrName>
                                        </p:attrNameLst>
                                      </p:cBhvr>
                                      <p:tavLst>
                                        <p:tav tm="0">
                                          <p:val>
                                            <p:fltVal val="0"/>
                                          </p:val>
                                        </p:tav>
                                        <p:tav tm="100000">
                                          <p:val>
                                            <p:strVal val="#ppt_h"/>
                                          </p:val>
                                        </p:tav>
                                      </p:tavLst>
                                    </p:anim>
                                    <p:animEffect transition="in" filter="fade">
                                      <p:cBhvr>
                                        <p:cTn id="82" dur="300"/>
                                        <p:tgtEl>
                                          <p:spTgt spid="163"/>
                                        </p:tgtEl>
                                      </p:cBhvr>
                                    </p:animEffect>
                                  </p:childTnLst>
                                </p:cTn>
                              </p:par>
                              <p:par>
                                <p:cTn id="83" presetID="6" presetClass="emph" presetSubtype="0" autoRev="1" fill="hold" nodeType="withEffect">
                                  <p:stCondLst>
                                    <p:cond delay="250"/>
                                  </p:stCondLst>
                                  <p:childTnLst>
                                    <p:animScale>
                                      <p:cBhvr>
                                        <p:cTn id="84" dur="100" fill="hold"/>
                                        <p:tgtEl>
                                          <p:spTgt spid="163"/>
                                        </p:tgtEl>
                                      </p:cBhvr>
                                      <p:by x="110000" y="110000"/>
                                    </p:animScale>
                                  </p:childTnLst>
                                </p:cTn>
                              </p:par>
                              <p:par>
                                <p:cTn id="85" presetID="16" presetClass="entr" presetSubtype="42" fill="hold" grpId="0" nodeType="withEffect">
                                  <p:stCondLst>
                                    <p:cond delay="250"/>
                                  </p:stCondLst>
                                  <p:childTnLst>
                                    <p:set>
                                      <p:cBhvr>
                                        <p:cTn id="86" dur="1" fill="hold">
                                          <p:stCondLst>
                                            <p:cond delay="0"/>
                                          </p:stCondLst>
                                        </p:cTn>
                                        <p:tgtEl>
                                          <p:spTgt spid="113"/>
                                        </p:tgtEl>
                                        <p:attrNameLst>
                                          <p:attrName>style.visibility</p:attrName>
                                        </p:attrNameLst>
                                      </p:cBhvr>
                                      <p:to>
                                        <p:strVal val="visible"/>
                                      </p:to>
                                    </p:set>
                                    <p:animEffect transition="in" filter="barn(outHorizontal)">
                                      <p:cBhvr>
                                        <p:cTn id="8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97" grpId="0"/>
      <p:bldP spid="98" grpId="0" animBg="1"/>
      <p:bldP spid="99" grpId="0" animBg="1"/>
      <p:bldP spid="100" grpId="0" animBg="1"/>
      <p:bldP spid="101" grpId="0" animBg="1"/>
      <p:bldP spid="102" grpId="0"/>
      <p:bldP spid="105" grpId="0" animBg="1"/>
      <p:bldP spid="103" grpId="0" animBg="1"/>
      <p:bldP spid="104" grpId="0" animBg="1"/>
      <p:bldP spid="106" grpId="0"/>
      <p:bldP spid="113"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Introduction Video</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10" name="Action Button: Movie 9">
            <a:hlinkClick r:id="rId3" highlightClick="1"/>
          </p:cNvPr>
          <p:cNvSpPr/>
          <p:nvPr/>
        </p:nvSpPr>
        <p:spPr>
          <a:xfrm>
            <a:off x="1428749" y="1933575"/>
            <a:ext cx="6286502" cy="3686176"/>
          </a:xfrm>
          <a:prstGeom prst="actionButtonMovi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3</a:t>
            </a:fld>
            <a:endParaRPr lang="en-US" dirty="0"/>
          </a:p>
        </p:txBody>
      </p:sp>
    </p:spTree>
    <p:extLst>
      <p:ext uri="{BB962C8B-B14F-4D97-AF65-F5344CB8AC3E}">
        <p14:creationId xmlns:p14="http://schemas.microsoft.com/office/powerpoint/2010/main" val="285224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altLang="en-US"/>
              <a:t>Alignment with V-Model</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223" y="1510531"/>
            <a:ext cx="4010025" cy="193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5"/>
          <p:cNvSpPr>
            <a:spLocks noChangeArrowheads="1"/>
          </p:cNvSpPr>
          <p:nvPr/>
        </p:nvSpPr>
        <p:spPr bwMode="auto">
          <a:xfrm>
            <a:off x="2116550" y="3084449"/>
            <a:ext cx="758000" cy="421661"/>
          </a:xfrm>
          <a:prstGeom prst="roundRect">
            <a:avLst/>
          </a:prstGeom>
          <a:solidFill>
            <a:schemeClr val="accent2"/>
          </a:solidFill>
          <a:ln w="19050">
            <a:solidFill>
              <a:schemeClr val="accent2"/>
            </a:solidFill>
            <a:miter lim="800000"/>
            <a:headEnd/>
            <a:tailEnd/>
          </a:ln>
          <a:extLst/>
        </p:spPr>
        <p:txBody>
          <a:bodyPr wrap="none" lIns="0" tIns="36000" rIns="0" bIns="0" anchor="ctr">
            <a:noAutofit/>
          </a:bodyPr>
          <a:lstStyle/>
          <a:p>
            <a:pPr algn="ctr" eaLnBrk="0" hangingPunct="0">
              <a:lnSpc>
                <a:spcPct val="80000"/>
              </a:lnSpc>
              <a:buClrTx/>
              <a:buFontTx/>
              <a:buNone/>
            </a:pPr>
            <a:r>
              <a:rPr lang="en-GB" altLang="en-US" sz="1000" b="0" i="0" spc="-20" dirty="0">
                <a:solidFill>
                  <a:schemeClr val="bg1"/>
                </a:solidFill>
              </a:rPr>
              <a:t>CODE</a:t>
            </a:r>
            <a:br>
              <a:rPr lang="en-GB" altLang="en-US" sz="1000" b="0" i="0" spc="-20" dirty="0">
                <a:solidFill>
                  <a:schemeClr val="bg1"/>
                </a:solidFill>
              </a:rPr>
            </a:br>
            <a:r>
              <a:rPr lang="en-GB" altLang="en-US" sz="1000" b="0" i="0" spc="-20" dirty="0">
                <a:solidFill>
                  <a:schemeClr val="bg1"/>
                </a:solidFill>
              </a:rPr>
              <a:t>UNIT TEST</a:t>
            </a:r>
            <a:endParaRPr lang="en-GB" altLang="en-US" sz="1000" i="0" spc="-20" dirty="0">
              <a:solidFill>
                <a:schemeClr val="bg1"/>
              </a:solidFill>
            </a:endParaRPr>
          </a:p>
        </p:txBody>
      </p:sp>
      <p:sp>
        <p:nvSpPr>
          <p:cNvPr id="36" name="Rectangle 35"/>
          <p:cNvSpPr/>
          <p:nvPr/>
        </p:nvSpPr>
        <p:spPr>
          <a:xfrm>
            <a:off x="455613" y="1377950"/>
            <a:ext cx="4117975" cy="2197327"/>
          </a:xfrm>
          <a:prstGeom prst="rect">
            <a:avLst/>
          </a:prstGeom>
          <a:noFill/>
          <a:ln w="12700">
            <a:solidFill>
              <a:srgbClr val="CB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286572" y="3826871"/>
            <a:ext cx="747374" cy="1708533"/>
            <a:chOff x="1286572" y="3826871"/>
            <a:chExt cx="747374" cy="1708533"/>
          </a:xfrm>
        </p:grpSpPr>
        <p:grpSp>
          <p:nvGrpSpPr>
            <p:cNvPr id="38" name="Group 37"/>
            <p:cNvGrpSpPr>
              <a:grpSpLocks/>
            </p:cNvGrpSpPr>
            <p:nvPr/>
          </p:nvGrpSpPr>
          <p:grpSpPr bwMode="auto">
            <a:xfrm>
              <a:off x="1288050" y="3826871"/>
              <a:ext cx="733373" cy="474623"/>
              <a:chOff x="4299869" y="1700808"/>
              <a:chExt cx="1280242" cy="580256"/>
            </a:xfrm>
          </p:grpSpPr>
          <p:grpSp>
            <p:nvGrpSpPr>
              <p:cNvPr id="120" name="Group 89"/>
              <p:cNvGrpSpPr>
                <a:grpSpLocks/>
              </p:cNvGrpSpPr>
              <p:nvPr/>
            </p:nvGrpSpPr>
            <p:grpSpPr bwMode="auto">
              <a:xfrm>
                <a:off x="4299869" y="1700808"/>
                <a:ext cx="1280242" cy="580256"/>
                <a:chOff x="3923928" y="1700808"/>
                <a:chExt cx="1656184" cy="749967"/>
              </a:xfrm>
            </p:grpSpPr>
            <p:sp>
              <p:nvSpPr>
                <p:cNvPr id="123" name="Rounded Rectangle 12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4" name="Rounded Rectangle 123"/>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br>
                    <a:rPr lang="en-GB" sz="600" dirty="0">
                      <a:solidFill>
                        <a:schemeClr val="tx1"/>
                      </a:solidFill>
                    </a:rPr>
                  </a:br>
                  <a:r>
                    <a:rPr lang="en-GB" sz="600" dirty="0">
                      <a:solidFill>
                        <a:schemeClr val="tx1"/>
                      </a:solidFill>
                    </a:rPr>
                    <a:t>&amp; Package</a:t>
                  </a:r>
                </a:p>
              </p:txBody>
            </p:sp>
          </p:grpSp>
          <p:pic>
            <p:nvPicPr>
              <p:cNvPr id="121"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p:cNvGrpSpPr>
              <a:grpSpLocks/>
            </p:cNvGrpSpPr>
            <p:nvPr/>
          </p:nvGrpSpPr>
          <p:grpSpPr bwMode="auto">
            <a:xfrm>
              <a:off x="1300573" y="5059303"/>
              <a:ext cx="733373" cy="476101"/>
              <a:chOff x="4321716" y="2464016"/>
              <a:chExt cx="1280242" cy="580256"/>
            </a:xfrm>
          </p:grpSpPr>
          <p:grpSp>
            <p:nvGrpSpPr>
              <p:cNvPr id="115" name="Group 84"/>
              <p:cNvGrpSpPr>
                <a:grpSpLocks/>
              </p:cNvGrpSpPr>
              <p:nvPr/>
            </p:nvGrpSpPr>
            <p:grpSpPr bwMode="auto">
              <a:xfrm>
                <a:off x="4321716" y="2464016"/>
                <a:ext cx="1280242" cy="580256"/>
                <a:chOff x="3952202" y="2687236"/>
                <a:chExt cx="1656184" cy="749967"/>
              </a:xfrm>
            </p:grpSpPr>
            <p:sp>
              <p:nvSpPr>
                <p:cNvPr id="118" name="Rounded Rectangle 117"/>
                <p:cNvSpPr/>
                <p:nvPr/>
              </p:nvSpPr>
              <p:spPr>
                <a:xfrm>
                  <a:off x="3952202" y="2687236"/>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9" name="Rounded Rectangle 118"/>
                <p:cNvSpPr/>
                <p:nvPr/>
              </p:nvSpPr>
              <p:spPr>
                <a:xfrm>
                  <a:off x="4005625" y="2726829"/>
                  <a:ext cx="1549332"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Static Code Analysis</a:t>
                  </a:r>
                </a:p>
              </p:txBody>
            </p:sp>
          </p:grpSp>
          <p:pic>
            <p:nvPicPr>
              <p:cNvPr id="116"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914" y="2824053"/>
                <a:ext cx="152400"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733" y="2824058"/>
                <a:ext cx="152400"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a:grpSpLocks/>
            </p:cNvGrpSpPr>
            <p:nvPr/>
          </p:nvGrpSpPr>
          <p:grpSpPr bwMode="auto">
            <a:xfrm>
              <a:off x="1286572" y="4433212"/>
              <a:ext cx="734851" cy="476101"/>
              <a:chOff x="4299869" y="962126"/>
              <a:chExt cx="1280242" cy="580256"/>
            </a:xfrm>
          </p:grpSpPr>
          <p:grpSp>
            <p:nvGrpSpPr>
              <p:cNvPr id="110" name="Group 79"/>
              <p:cNvGrpSpPr>
                <a:grpSpLocks/>
              </p:cNvGrpSpPr>
              <p:nvPr/>
            </p:nvGrpSpPr>
            <p:grpSpPr bwMode="auto">
              <a:xfrm>
                <a:off x="4299869" y="962126"/>
                <a:ext cx="1280242" cy="580256"/>
                <a:chOff x="3923928" y="746080"/>
                <a:chExt cx="1656184" cy="749967"/>
              </a:xfrm>
            </p:grpSpPr>
            <p:sp>
              <p:nvSpPr>
                <p:cNvPr id="113" name="Rounded Rectangle 112"/>
                <p:cNvSpPr/>
                <p:nvPr/>
              </p:nvSpPr>
              <p:spPr>
                <a:xfrm>
                  <a:off x="3923928" y="746080"/>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4" name="Rounded Rectangle 113"/>
                <p:cNvSpPr/>
                <p:nvPr/>
              </p:nvSpPr>
              <p:spPr>
                <a:xfrm>
                  <a:off x="3977245" y="785675"/>
                  <a:ext cx="1549547"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111"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5" y="1322168"/>
                <a:ext cx="152401"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1322168"/>
                <a:ext cx="152401"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5" name="Group 124"/>
          <p:cNvGrpSpPr>
            <a:grpSpLocks/>
          </p:cNvGrpSpPr>
          <p:nvPr/>
        </p:nvGrpSpPr>
        <p:grpSpPr bwMode="auto">
          <a:xfrm>
            <a:off x="455613" y="4433087"/>
            <a:ext cx="718587" cy="476101"/>
            <a:chOff x="4479190" y="5553343"/>
            <a:chExt cx="1656184" cy="749967"/>
          </a:xfrm>
        </p:grpSpPr>
        <p:sp>
          <p:nvSpPr>
            <p:cNvPr id="126" name="Rounded Rectangle 125"/>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127" name="Rounded Rectangle 126"/>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30</a:t>
            </a:fld>
            <a:endParaRPr lang="en-US" dirty="0"/>
          </a:p>
        </p:txBody>
      </p:sp>
    </p:spTree>
    <p:extLst>
      <p:ext uri="{BB962C8B-B14F-4D97-AF65-F5344CB8AC3E}">
        <p14:creationId xmlns:p14="http://schemas.microsoft.com/office/powerpoint/2010/main" val="148813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300" fill="hold"/>
                                        <p:tgtEl>
                                          <p:spTgt spid="34"/>
                                        </p:tgtEl>
                                        <p:attrNameLst>
                                          <p:attrName>ppt_w</p:attrName>
                                        </p:attrNameLst>
                                      </p:cBhvr>
                                      <p:tavLst>
                                        <p:tav tm="0">
                                          <p:val>
                                            <p:fltVal val="0"/>
                                          </p:val>
                                        </p:tav>
                                        <p:tav tm="100000">
                                          <p:val>
                                            <p:strVal val="#ppt_w"/>
                                          </p:val>
                                        </p:tav>
                                      </p:tavLst>
                                    </p:anim>
                                    <p:anim calcmode="lin" valueType="num">
                                      <p:cBhvr>
                                        <p:cTn id="8" dur="300" fill="hold"/>
                                        <p:tgtEl>
                                          <p:spTgt spid="34"/>
                                        </p:tgtEl>
                                        <p:attrNameLst>
                                          <p:attrName>ppt_h</p:attrName>
                                        </p:attrNameLst>
                                      </p:cBhvr>
                                      <p:tavLst>
                                        <p:tav tm="0">
                                          <p:val>
                                            <p:fltVal val="0"/>
                                          </p:val>
                                        </p:tav>
                                        <p:tav tm="100000">
                                          <p:val>
                                            <p:strVal val="#ppt_h"/>
                                          </p:val>
                                        </p:tav>
                                      </p:tavLst>
                                    </p:anim>
                                    <p:animEffect transition="in" filter="fade">
                                      <p:cBhvr>
                                        <p:cTn id="9" dur="300"/>
                                        <p:tgtEl>
                                          <p:spTgt spid="34"/>
                                        </p:tgtEl>
                                      </p:cBhvr>
                                    </p:animEffect>
                                  </p:childTnLst>
                                </p:cTn>
                              </p:par>
                              <p:par>
                                <p:cTn id="10" presetID="6" presetClass="emph" presetSubtype="0" autoRev="1" fill="hold" grpId="1" nodeType="withEffect">
                                  <p:stCondLst>
                                    <p:cond delay="250"/>
                                  </p:stCondLst>
                                  <p:childTnLst>
                                    <p:animScale>
                                      <p:cBhvr>
                                        <p:cTn id="11" dur="100" fill="hold"/>
                                        <p:tgtEl>
                                          <p:spTgt spid="34"/>
                                        </p:tgtEl>
                                      </p:cBhvr>
                                      <p:by x="120000" y="120000"/>
                                    </p:animScale>
                                  </p:childTnLst>
                                </p:cTn>
                              </p:par>
                              <p:par>
                                <p:cTn id="12" presetID="32" presetClass="emph" presetSubtype="0" fill="hold" grpId="2" nodeType="withEffect">
                                  <p:stCondLst>
                                    <p:cond delay="250"/>
                                  </p:stCondLst>
                                  <p:childTnLst>
                                    <p:animRot by="120000">
                                      <p:cBhvr>
                                        <p:cTn id="13" dur="25" fill="hold">
                                          <p:stCondLst>
                                            <p:cond delay="0"/>
                                          </p:stCondLst>
                                        </p:cTn>
                                        <p:tgtEl>
                                          <p:spTgt spid="34"/>
                                        </p:tgtEl>
                                        <p:attrNameLst>
                                          <p:attrName>r</p:attrName>
                                        </p:attrNameLst>
                                      </p:cBhvr>
                                    </p:animRot>
                                    <p:animRot by="-240000">
                                      <p:cBhvr>
                                        <p:cTn id="14" dur="50" fill="hold">
                                          <p:stCondLst>
                                            <p:cond delay="50"/>
                                          </p:stCondLst>
                                        </p:cTn>
                                        <p:tgtEl>
                                          <p:spTgt spid="34"/>
                                        </p:tgtEl>
                                        <p:attrNameLst>
                                          <p:attrName>r</p:attrName>
                                        </p:attrNameLst>
                                      </p:cBhvr>
                                    </p:animRot>
                                    <p:animRot by="240000">
                                      <p:cBhvr>
                                        <p:cTn id="15" dur="50" fill="hold">
                                          <p:stCondLst>
                                            <p:cond delay="100"/>
                                          </p:stCondLst>
                                        </p:cTn>
                                        <p:tgtEl>
                                          <p:spTgt spid="34"/>
                                        </p:tgtEl>
                                        <p:attrNameLst>
                                          <p:attrName>r</p:attrName>
                                        </p:attrNameLst>
                                      </p:cBhvr>
                                    </p:animRot>
                                    <p:animRot by="-240000">
                                      <p:cBhvr>
                                        <p:cTn id="16" dur="50" fill="hold">
                                          <p:stCondLst>
                                            <p:cond delay="150"/>
                                          </p:stCondLst>
                                        </p:cTn>
                                        <p:tgtEl>
                                          <p:spTgt spid="34"/>
                                        </p:tgtEl>
                                        <p:attrNameLst>
                                          <p:attrName>r</p:attrName>
                                        </p:attrNameLst>
                                      </p:cBhvr>
                                    </p:animRot>
                                    <p:animRot by="120000">
                                      <p:cBhvr>
                                        <p:cTn id="17" dur="50" fill="hold">
                                          <p:stCondLst>
                                            <p:cond delay="200"/>
                                          </p:stCondLst>
                                        </p:cTn>
                                        <p:tgtEl>
                                          <p:spTgt spid="34"/>
                                        </p:tgtEl>
                                        <p:attrNameLst>
                                          <p:attrName>r</p:attrName>
                                        </p:attrNameLst>
                                      </p:cBhvr>
                                    </p:animRot>
                                  </p:childTnLst>
                                </p:cTn>
                              </p:par>
                            </p:childTnLst>
                          </p:cTn>
                        </p:par>
                        <p:par>
                          <p:cTn id="18" fill="hold">
                            <p:stCondLst>
                              <p:cond delay="500"/>
                            </p:stCondLst>
                            <p:childTnLst>
                              <p:par>
                                <p:cTn id="19" presetID="2" presetClass="entr" presetSubtype="8" decel="10000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500" fill="hold"/>
                                        <p:tgtEl>
                                          <p:spTgt spid="125"/>
                                        </p:tgtEl>
                                        <p:attrNameLst>
                                          <p:attrName>ppt_x</p:attrName>
                                        </p:attrNameLst>
                                      </p:cBhvr>
                                      <p:tavLst>
                                        <p:tav tm="0">
                                          <p:val>
                                            <p:strVal val="0-#ppt_w/2"/>
                                          </p:val>
                                        </p:tav>
                                        <p:tav tm="100000">
                                          <p:val>
                                            <p:strVal val="#ppt_x"/>
                                          </p:val>
                                        </p:tav>
                                      </p:tavLst>
                                    </p:anim>
                                    <p:anim calcmode="lin" valueType="num">
                                      <p:cBhvr additive="base">
                                        <p:cTn id="22" dur="500" fill="hold"/>
                                        <p:tgtEl>
                                          <p:spTgt spid="125"/>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dirty="0"/>
              <a:t>Continuous Delivery</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10" name="Group 9"/>
          <p:cNvGrpSpPr>
            <a:grpSpLocks/>
          </p:cNvGrpSpPr>
          <p:nvPr/>
        </p:nvGrpSpPr>
        <p:grpSpPr bwMode="auto">
          <a:xfrm>
            <a:off x="1288050" y="3826871"/>
            <a:ext cx="733373" cy="474623"/>
            <a:chOff x="4299869" y="1700808"/>
            <a:chExt cx="1280242" cy="580256"/>
          </a:xfrm>
        </p:grpSpPr>
        <p:grpSp>
          <p:nvGrpSpPr>
            <p:cNvPr id="98" name="Group 89"/>
            <p:cNvGrpSpPr>
              <a:grpSpLocks/>
            </p:cNvGrpSpPr>
            <p:nvPr/>
          </p:nvGrpSpPr>
          <p:grpSpPr bwMode="auto">
            <a:xfrm>
              <a:off x="4299869" y="1700808"/>
              <a:ext cx="1280242" cy="580256"/>
              <a:chOff x="3923928" y="1700808"/>
              <a:chExt cx="1656184" cy="749967"/>
            </a:xfrm>
          </p:grpSpPr>
          <p:sp>
            <p:nvSpPr>
              <p:cNvPr id="101" name="Rounded Rectangle 10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02" name="Rounded Rectangle 101"/>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br>
                  <a:rPr lang="en-GB" sz="600" dirty="0">
                    <a:solidFill>
                      <a:schemeClr val="tx1"/>
                    </a:solidFill>
                  </a:rPr>
                </a:br>
                <a:r>
                  <a:rPr lang="en-GB" sz="600" dirty="0">
                    <a:solidFill>
                      <a:schemeClr val="tx1"/>
                    </a:solidFill>
                  </a:rPr>
                  <a:t>&amp; Package</a:t>
                </a:r>
              </a:p>
            </p:txBody>
          </p:sp>
        </p:grpSp>
        <p:pic>
          <p:nvPicPr>
            <p:cNvPr id="9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311708" y="5066845"/>
            <a:ext cx="733373" cy="476101"/>
            <a:chOff x="4341167" y="2473211"/>
            <a:chExt cx="1280242" cy="580256"/>
          </a:xfrm>
        </p:grpSpPr>
        <p:grpSp>
          <p:nvGrpSpPr>
            <p:cNvPr id="93" name="Group 84"/>
            <p:cNvGrpSpPr>
              <a:grpSpLocks/>
            </p:cNvGrpSpPr>
            <p:nvPr/>
          </p:nvGrpSpPr>
          <p:grpSpPr bwMode="auto">
            <a:xfrm>
              <a:off x="4341167" y="2473211"/>
              <a:ext cx="1280242" cy="580256"/>
              <a:chOff x="3977353" y="2699120"/>
              <a:chExt cx="1656184" cy="749967"/>
            </a:xfrm>
          </p:grpSpPr>
          <p:sp>
            <p:nvSpPr>
              <p:cNvPr id="96" name="Rounded Rectangle 95"/>
              <p:cNvSpPr/>
              <p:nvPr/>
            </p:nvSpPr>
            <p:spPr>
              <a:xfrm>
                <a:off x="3977353" y="2699120"/>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97" name="Rounded Rectangle 96"/>
              <p:cNvSpPr/>
              <p:nvPr/>
            </p:nvSpPr>
            <p:spPr>
              <a:xfrm>
                <a:off x="4030778" y="2738715"/>
                <a:ext cx="1549332"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9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361" y="2833252"/>
              <a:ext cx="152400"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185" y="2833252"/>
              <a:ext cx="152400" cy="15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a:grpSpLocks/>
          </p:cNvGrpSpPr>
          <p:nvPr/>
        </p:nvGrpSpPr>
        <p:grpSpPr bwMode="auto">
          <a:xfrm>
            <a:off x="1286572" y="4438054"/>
            <a:ext cx="734851" cy="476101"/>
            <a:chOff x="4299869" y="968038"/>
            <a:chExt cx="1280242" cy="580258"/>
          </a:xfrm>
        </p:grpSpPr>
        <p:grpSp>
          <p:nvGrpSpPr>
            <p:cNvPr id="88" name="Group 79"/>
            <p:cNvGrpSpPr>
              <a:grpSpLocks/>
            </p:cNvGrpSpPr>
            <p:nvPr/>
          </p:nvGrpSpPr>
          <p:grpSpPr bwMode="auto">
            <a:xfrm>
              <a:off x="4299869" y="968038"/>
              <a:ext cx="1280242" cy="580258"/>
              <a:chOff x="3923928" y="753718"/>
              <a:chExt cx="1656184" cy="749969"/>
            </a:xfrm>
          </p:grpSpPr>
          <p:sp>
            <p:nvSpPr>
              <p:cNvPr id="91" name="Rounded Rectangle 90"/>
              <p:cNvSpPr/>
              <p:nvPr/>
            </p:nvSpPr>
            <p:spPr>
              <a:xfrm>
                <a:off x="3923928" y="753718"/>
                <a:ext cx="1656184" cy="749969"/>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92" name="Rounded Rectangle 91"/>
              <p:cNvSpPr/>
              <p:nvPr/>
            </p:nvSpPr>
            <p:spPr>
              <a:xfrm>
                <a:off x="3977245" y="793308"/>
                <a:ext cx="1549547" cy="253871"/>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8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5" y="1328074"/>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1328074"/>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p:cNvGrpSpPr>
            <a:grpSpLocks/>
          </p:cNvGrpSpPr>
          <p:nvPr/>
        </p:nvGrpSpPr>
        <p:grpSpPr bwMode="auto">
          <a:xfrm>
            <a:off x="455613" y="4433087"/>
            <a:ext cx="718587" cy="476101"/>
            <a:chOff x="4479190" y="5553343"/>
            <a:chExt cx="1656184" cy="749967"/>
          </a:xfrm>
        </p:grpSpPr>
        <p:sp>
          <p:nvSpPr>
            <p:cNvPr id="41" name="Rounded Rectangle 40"/>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42" name="Rounded Rectangle 41"/>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pic>
        <p:nvPicPr>
          <p:cNvPr id="10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223" y="1510531"/>
            <a:ext cx="4010025" cy="193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Rectangle 104"/>
          <p:cNvSpPr/>
          <p:nvPr/>
        </p:nvSpPr>
        <p:spPr>
          <a:xfrm>
            <a:off x="455613" y="1377950"/>
            <a:ext cx="4117975" cy="2197327"/>
          </a:xfrm>
          <a:prstGeom prst="rect">
            <a:avLst/>
          </a:prstGeom>
          <a:noFill/>
          <a:ln w="12700">
            <a:solidFill>
              <a:srgbClr val="CB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5"/>
          <p:cNvSpPr>
            <a:spLocks noChangeArrowheads="1"/>
          </p:cNvSpPr>
          <p:nvPr/>
        </p:nvSpPr>
        <p:spPr bwMode="auto">
          <a:xfrm>
            <a:off x="2175481" y="3136105"/>
            <a:ext cx="632922" cy="301258"/>
          </a:xfrm>
          <a:prstGeom prst="roundRect">
            <a:avLst/>
          </a:prstGeom>
          <a:solidFill>
            <a:schemeClr val="accent2"/>
          </a:solidFill>
          <a:ln w="19050">
            <a:solidFill>
              <a:schemeClr val="accent2"/>
            </a:solidFill>
            <a:miter lim="800000"/>
            <a:headEnd/>
            <a:tailEnd/>
          </a:ln>
          <a:extLst/>
        </p:spPr>
        <p:txBody>
          <a:bodyPr wrap="square" lIns="0" tIns="36000" rIns="0" bIns="0" anchor="ctr">
            <a:noAutofit/>
          </a:bodyPr>
          <a:lstStyle/>
          <a:p>
            <a:pPr algn="ctr" eaLnBrk="0" hangingPunct="0">
              <a:lnSpc>
                <a:spcPct val="80000"/>
              </a:lnSpc>
              <a:buClrTx/>
              <a:buFontTx/>
              <a:buNone/>
            </a:pPr>
            <a:r>
              <a:rPr lang="en-GB" altLang="en-US" sz="800" b="0" i="0" spc="-20" dirty="0">
                <a:solidFill>
                  <a:schemeClr val="bg1"/>
                </a:solidFill>
              </a:rPr>
              <a:t>CODE</a:t>
            </a:r>
            <a:br>
              <a:rPr lang="en-GB" altLang="en-US" sz="800" b="0" i="0" spc="-20" dirty="0">
                <a:solidFill>
                  <a:schemeClr val="bg1"/>
                </a:solidFill>
              </a:rPr>
            </a:br>
            <a:r>
              <a:rPr lang="en-GB" altLang="en-US" sz="800" b="0" i="0" spc="-20" dirty="0">
                <a:solidFill>
                  <a:schemeClr val="bg1"/>
                </a:solidFill>
              </a:rPr>
              <a:t>UNIT TEST</a:t>
            </a:r>
            <a:endParaRPr lang="en-GB" altLang="en-US" sz="800" i="0" spc="-20" dirty="0">
              <a:solidFill>
                <a:schemeClr val="bg1"/>
              </a:solidFill>
            </a:endParaRPr>
          </a:p>
        </p:txBody>
      </p:sp>
      <p:sp>
        <p:nvSpPr>
          <p:cNvPr id="107" name="Rectangle 5"/>
          <p:cNvSpPr>
            <a:spLocks noChangeArrowheads="1"/>
          </p:cNvSpPr>
          <p:nvPr/>
        </p:nvSpPr>
        <p:spPr bwMode="auto">
          <a:xfrm>
            <a:off x="2615494" y="2726534"/>
            <a:ext cx="632922" cy="301258"/>
          </a:xfrm>
          <a:prstGeom prst="roundRect">
            <a:avLst/>
          </a:prstGeom>
          <a:solidFill>
            <a:schemeClr val="accent2"/>
          </a:solidFill>
          <a:ln w="19050">
            <a:solidFill>
              <a:schemeClr val="accent2"/>
            </a:solidFill>
            <a:miter lim="800000"/>
            <a:headEnd/>
            <a:tailEnd/>
          </a:ln>
          <a:extLst/>
        </p:spPr>
        <p:txBody>
          <a:bodyPr wrap="square" lIns="0" tIns="36000" rIns="0" bIns="0" anchor="ctr">
            <a:noAutofit/>
          </a:bodyPr>
          <a:lstStyle/>
          <a:p>
            <a:pPr algn="ctr" eaLnBrk="0" hangingPunct="0">
              <a:lnSpc>
                <a:spcPct val="80000"/>
              </a:lnSpc>
              <a:buClrTx/>
              <a:buFontTx/>
              <a:buNone/>
            </a:pPr>
            <a:r>
              <a:rPr lang="en-GB" altLang="en-US" sz="800" b="0" i="0" spc="-20" dirty="0">
                <a:solidFill>
                  <a:schemeClr val="bg1"/>
                </a:solidFill>
              </a:rPr>
              <a:t>LINK TEST</a:t>
            </a:r>
            <a:endParaRPr lang="en-GB" altLang="en-US" sz="800" i="0" spc="-20" dirty="0">
              <a:solidFill>
                <a:schemeClr val="bg1"/>
              </a:solidFill>
            </a:endParaRPr>
          </a:p>
        </p:txBody>
      </p:sp>
      <p:sp>
        <p:nvSpPr>
          <p:cNvPr id="108" name="Rectangle 5"/>
          <p:cNvSpPr>
            <a:spLocks noChangeArrowheads="1"/>
          </p:cNvSpPr>
          <p:nvPr/>
        </p:nvSpPr>
        <p:spPr bwMode="auto">
          <a:xfrm>
            <a:off x="3064972" y="2315809"/>
            <a:ext cx="632922" cy="301258"/>
          </a:xfrm>
          <a:prstGeom prst="roundRect">
            <a:avLst/>
          </a:prstGeom>
          <a:solidFill>
            <a:schemeClr val="accent2"/>
          </a:solidFill>
          <a:ln w="19050">
            <a:solidFill>
              <a:schemeClr val="accent2"/>
            </a:solidFill>
            <a:miter lim="800000"/>
            <a:headEnd/>
            <a:tailEnd/>
          </a:ln>
          <a:extLst/>
        </p:spPr>
        <p:txBody>
          <a:bodyPr wrap="square" lIns="0" tIns="36000" rIns="0" bIns="0" anchor="ctr">
            <a:noAutofit/>
          </a:bodyPr>
          <a:lstStyle/>
          <a:p>
            <a:pPr algn="ctr" eaLnBrk="0" hangingPunct="0">
              <a:lnSpc>
                <a:spcPct val="80000"/>
              </a:lnSpc>
              <a:buClrTx/>
              <a:buFontTx/>
              <a:buNone/>
            </a:pPr>
            <a:r>
              <a:rPr lang="en-GB" altLang="en-US" sz="800" b="0" i="0" spc="-20" dirty="0">
                <a:solidFill>
                  <a:schemeClr val="bg1"/>
                </a:solidFill>
              </a:rPr>
              <a:t>ASSEMBLY</a:t>
            </a:r>
            <a:br>
              <a:rPr lang="en-GB" altLang="en-US" sz="800" b="0" i="0" spc="-20" dirty="0">
                <a:solidFill>
                  <a:schemeClr val="bg1"/>
                </a:solidFill>
              </a:rPr>
            </a:br>
            <a:r>
              <a:rPr lang="en-GB" altLang="en-US" sz="800" b="0" i="0" spc="-20" dirty="0">
                <a:solidFill>
                  <a:schemeClr val="bg1"/>
                </a:solidFill>
              </a:rPr>
              <a:t>TEST</a:t>
            </a:r>
            <a:endParaRPr lang="en-GB" altLang="en-US" sz="800" i="0" spc="-20" dirty="0">
              <a:solidFill>
                <a:schemeClr val="bg1"/>
              </a:solidFill>
            </a:endParaRPr>
          </a:p>
        </p:txBody>
      </p:sp>
      <p:sp>
        <p:nvSpPr>
          <p:cNvPr id="109" name="Rectangle 5"/>
          <p:cNvSpPr>
            <a:spLocks noChangeArrowheads="1"/>
          </p:cNvSpPr>
          <p:nvPr/>
        </p:nvSpPr>
        <p:spPr bwMode="auto">
          <a:xfrm>
            <a:off x="3504856" y="1876425"/>
            <a:ext cx="632922" cy="343768"/>
          </a:xfrm>
          <a:prstGeom prst="roundRect">
            <a:avLst/>
          </a:prstGeom>
          <a:solidFill>
            <a:schemeClr val="accent2"/>
          </a:solidFill>
          <a:ln w="19050">
            <a:solidFill>
              <a:schemeClr val="accent2"/>
            </a:solidFill>
            <a:miter lim="800000"/>
            <a:headEnd/>
            <a:tailEnd/>
          </a:ln>
          <a:extLst/>
        </p:spPr>
        <p:txBody>
          <a:bodyPr wrap="square" lIns="0" tIns="36000" rIns="0" bIns="0" anchor="ctr">
            <a:noAutofit/>
          </a:bodyPr>
          <a:lstStyle/>
          <a:p>
            <a:pPr algn="ctr" eaLnBrk="0" hangingPunct="0">
              <a:lnSpc>
                <a:spcPct val="80000"/>
              </a:lnSpc>
              <a:buClrTx/>
              <a:buFontTx/>
              <a:buNone/>
            </a:pPr>
            <a:r>
              <a:rPr lang="en-GB" altLang="en-US" sz="800" b="0" i="0" spc="-20" dirty="0">
                <a:solidFill>
                  <a:schemeClr val="bg1"/>
                </a:solidFill>
              </a:rPr>
              <a:t>BUSINESS PROCESS TEST</a:t>
            </a:r>
            <a:endParaRPr lang="en-GB" altLang="en-US" sz="800" i="0" spc="-20" dirty="0">
              <a:solidFill>
                <a:schemeClr val="bg1"/>
              </a:solidFill>
            </a:endParaRPr>
          </a:p>
        </p:txBody>
      </p:sp>
      <p:sp>
        <p:nvSpPr>
          <p:cNvPr id="110" name="Rectangle 5"/>
          <p:cNvSpPr>
            <a:spLocks noChangeArrowheads="1"/>
          </p:cNvSpPr>
          <p:nvPr/>
        </p:nvSpPr>
        <p:spPr bwMode="auto">
          <a:xfrm>
            <a:off x="3770204" y="1468021"/>
            <a:ext cx="750728" cy="343768"/>
          </a:xfrm>
          <a:prstGeom prst="roundRect">
            <a:avLst/>
          </a:prstGeom>
          <a:solidFill>
            <a:schemeClr val="accent2"/>
          </a:solidFill>
          <a:ln w="19050">
            <a:solidFill>
              <a:schemeClr val="accent2"/>
            </a:solidFill>
            <a:miter lim="800000"/>
            <a:headEnd/>
            <a:tailEnd/>
          </a:ln>
          <a:extLst/>
        </p:spPr>
        <p:txBody>
          <a:bodyPr wrap="square" lIns="0" tIns="36000" rIns="0" bIns="0" anchor="ctr">
            <a:noAutofit/>
          </a:bodyPr>
          <a:lstStyle/>
          <a:p>
            <a:pPr algn="ctr" eaLnBrk="0" hangingPunct="0">
              <a:lnSpc>
                <a:spcPct val="80000"/>
              </a:lnSpc>
              <a:buClrTx/>
              <a:buFontTx/>
              <a:buNone/>
            </a:pPr>
            <a:r>
              <a:rPr lang="en-GB" altLang="en-US" sz="800" spc="-20" dirty="0">
                <a:solidFill>
                  <a:schemeClr val="bg1"/>
                </a:solidFill>
              </a:rPr>
              <a:t>USER ACCEPTANCE TEST</a:t>
            </a:r>
            <a:endParaRPr lang="en-GB" altLang="en-US" sz="800" i="0" spc="-20" dirty="0">
              <a:solidFill>
                <a:schemeClr val="bg1"/>
              </a:solidFill>
            </a:endParaRPr>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31</a:t>
            </a:fld>
            <a:endParaRPr lang="en-US" dirty="0"/>
          </a:p>
        </p:txBody>
      </p:sp>
      <p:grpSp>
        <p:nvGrpSpPr>
          <p:cNvPr id="12" name="Group 11"/>
          <p:cNvGrpSpPr/>
          <p:nvPr/>
        </p:nvGrpSpPr>
        <p:grpSpPr>
          <a:xfrm>
            <a:off x="2120487" y="3826444"/>
            <a:ext cx="6550082" cy="2298131"/>
            <a:chOff x="2120487" y="3826444"/>
            <a:chExt cx="6550082" cy="2298131"/>
          </a:xfrm>
        </p:grpSpPr>
        <p:grpSp>
          <p:nvGrpSpPr>
            <p:cNvPr id="7" name="Group 6"/>
            <p:cNvGrpSpPr/>
            <p:nvPr/>
          </p:nvGrpSpPr>
          <p:grpSpPr>
            <a:xfrm>
              <a:off x="2120487" y="4436044"/>
              <a:ext cx="2370154" cy="476101"/>
              <a:chOff x="2120487" y="4436044"/>
              <a:chExt cx="2370154" cy="476101"/>
            </a:xfrm>
          </p:grpSpPr>
          <p:grpSp>
            <p:nvGrpSpPr>
              <p:cNvPr id="15" name="Group 14"/>
              <p:cNvGrpSpPr>
                <a:grpSpLocks/>
              </p:cNvGrpSpPr>
              <p:nvPr/>
            </p:nvGrpSpPr>
            <p:grpSpPr bwMode="auto">
              <a:xfrm>
                <a:off x="2120487" y="4436044"/>
                <a:ext cx="734851" cy="476101"/>
                <a:chOff x="4299869" y="1700808"/>
                <a:chExt cx="1280242" cy="580256"/>
              </a:xfrm>
            </p:grpSpPr>
            <p:grpSp>
              <p:nvGrpSpPr>
                <p:cNvPr id="83" name="Group 74"/>
                <p:cNvGrpSpPr>
                  <a:grpSpLocks/>
                </p:cNvGrpSpPr>
                <p:nvPr/>
              </p:nvGrpSpPr>
              <p:grpSpPr bwMode="auto">
                <a:xfrm>
                  <a:off x="4299869" y="1700808"/>
                  <a:ext cx="1280242" cy="580256"/>
                  <a:chOff x="3923928" y="1700808"/>
                  <a:chExt cx="1656184" cy="749967"/>
                </a:xfrm>
              </p:grpSpPr>
              <p:sp>
                <p:nvSpPr>
                  <p:cNvPr id="86" name="Rounded Rectangle 85"/>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87" name="Rounded Rectangle 8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Create ST env</a:t>
                    </a:r>
                  </a:p>
                </p:txBody>
              </p:sp>
            </p:grpSp>
            <p:pic>
              <p:nvPicPr>
                <p:cNvPr id="8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a:grpSpLocks/>
              </p:cNvGrpSpPr>
              <p:nvPr/>
            </p:nvGrpSpPr>
            <p:grpSpPr bwMode="auto">
              <a:xfrm>
                <a:off x="2954403" y="4436044"/>
                <a:ext cx="733373" cy="476101"/>
                <a:chOff x="4299869" y="1700808"/>
                <a:chExt cx="1280242" cy="580256"/>
              </a:xfrm>
            </p:grpSpPr>
            <p:grpSp>
              <p:nvGrpSpPr>
                <p:cNvPr id="78" name="Group 69"/>
                <p:cNvGrpSpPr>
                  <a:grpSpLocks/>
                </p:cNvGrpSpPr>
                <p:nvPr/>
              </p:nvGrpSpPr>
              <p:grpSpPr bwMode="auto">
                <a:xfrm>
                  <a:off x="4299869" y="1700808"/>
                  <a:ext cx="1280242" cy="580256"/>
                  <a:chOff x="3923928" y="1700808"/>
                  <a:chExt cx="1656184" cy="749967"/>
                </a:xfrm>
              </p:grpSpPr>
              <p:sp>
                <p:nvSpPr>
                  <p:cNvPr id="81" name="Rounded Rectangle 8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82" name="Rounded Rectangle 81"/>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7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25"/>
              <p:cNvGrpSpPr>
                <a:grpSpLocks/>
              </p:cNvGrpSpPr>
              <p:nvPr/>
            </p:nvGrpSpPr>
            <p:grpSpPr bwMode="auto">
              <a:xfrm>
                <a:off x="3757268" y="4436044"/>
                <a:ext cx="733373" cy="476101"/>
                <a:chOff x="4299869" y="1700808"/>
                <a:chExt cx="1280242" cy="580256"/>
              </a:xfrm>
            </p:grpSpPr>
            <p:grpSp>
              <p:nvGrpSpPr>
                <p:cNvPr id="31" name="Group 64"/>
                <p:cNvGrpSpPr>
                  <a:grpSpLocks/>
                </p:cNvGrpSpPr>
                <p:nvPr/>
              </p:nvGrpSpPr>
              <p:grpSpPr bwMode="auto">
                <a:xfrm>
                  <a:off x="4299869" y="1700808"/>
                  <a:ext cx="1280242" cy="580256"/>
                  <a:chOff x="3923928" y="1700808"/>
                  <a:chExt cx="1656184" cy="749967"/>
                </a:xfrm>
              </p:grpSpPr>
              <p:sp>
                <p:nvSpPr>
                  <p:cNvPr id="34" name="Rounded Rectangle 33"/>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35" name="Rounded Rectangle 34"/>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3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 name="Group 8"/>
            <p:cNvGrpSpPr/>
            <p:nvPr/>
          </p:nvGrpSpPr>
          <p:grpSpPr>
            <a:xfrm>
              <a:off x="4620756" y="3826444"/>
              <a:ext cx="4049813" cy="2298131"/>
              <a:chOff x="4620756" y="3826444"/>
              <a:chExt cx="4049813" cy="2298131"/>
            </a:xfrm>
          </p:grpSpPr>
          <p:grpSp>
            <p:nvGrpSpPr>
              <p:cNvPr id="8" name="Group 7"/>
              <p:cNvGrpSpPr/>
              <p:nvPr/>
            </p:nvGrpSpPr>
            <p:grpSpPr>
              <a:xfrm>
                <a:off x="5453192" y="4436044"/>
                <a:ext cx="3217377" cy="1688531"/>
                <a:chOff x="5453192" y="4436044"/>
                <a:chExt cx="3217377" cy="1688531"/>
              </a:xfrm>
            </p:grpSpPr>
            <p:grpSp>
              <p:nvGrpSpPr>
                <p:cNvPr id="17" name="Group 16"/>
                <p:cNvGrpSpPr>
                  <a:grpSpLocks/>
                </p:cNvGrpSpPr>
                <p:nvPr/>
              </p:nvGrpSpPr>
              <p:grpSpPr bwMode="auto">
                <a:xfrm>
                  <a:off x="5453192" y="4436044"/>
                  <a:ext cx="734851" cy="476101"/>
                  <a:chOff x="4299869" y="1700808"/>
                  <a:chExt cx="1280242" cy="580256"/>
                </a:xfrm>
              </p:grpSpPr>
              <p:grpSp>
                <p:nvGrpSpPr>
                  <p:cNvPr id="73" name="Group 54"/>
                  <p:cNvGrpSpPr>
                    <a:grpSpLocks/>
                  </p:cNvGrpSpPr>
                  <p:nvPr/>
                </p:nvGrpSpPr>
                <p:grpSpPr bwMode="auto">
                  <a:xfrm>
                    <a:off x="4299869" y="1700808"/>
                    <a:ext cx="1280242" cy="580256"/>
                    <a:chOff x="3923928" y="1700808"/>
                    <a:chExt cx="1656184" cy="749967"/>
                  </a:xfrm>
                </p:grpSpPr>
                <p:sp>
                  <p:nvSpPr>
                    <p:cNvPr id="76" name="Rounded Rectangle 7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77" name="Rounded Rectangle 7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Create clustered env</a:t>
                      </a:r>
                    </a:p>
                  </p:txBody>
                </p:sp>
              </p:grpSp>
              <p:pic>
                <p:nvPicPr>
                  <p:cNvPr id="7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a:grpSpLocks/>
                </p:cNvGrpSpPr>
                <p:nvPr/>
              </p:nvGrpSpPr>
              <p:grpSpPr bwMode="auto">
                <a:xfrm>
                  <a:off x="5467978" y="5039302"/>
                  <a:ext cx="734851" cy="476101"/>
                  <a:chOff x="4299869" y="1700808"/>
                  <a:chExt cx="1280242" cy="580256"/>
                </a:xfrm>
              </p:grpSpPr>
              <p:grpSp>
                <p:nvGrpSpPr>
                  <p:cNvPr id="68" name="Group 49"/>
                  <p:cNvGrpSpPr>
                    <a:grpSpLocks/>
                  </p:cNvGrpSpPr>
                  <p:nvPr/>
                </p:nvGrpSpPr>
                <p:grpSpPr bwMode="auto">
                  <a:xfrm>
                    <a:off x="4299869" y="1700808"/>
                    <a:ext cx="1280242" cy="580256"/>
                    <a:chOff x="3923928" y="1700808"/>
                    <a:chExt cx="1656184" cy="749967"/>
                  </a:xfrm>
                </p:grpSpPr>
                <p:sp>
                  <p:nvSpPr>
                    <p:cNvPr id="71" name="Rounded Rectangle 7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72" name="Rounded Rectangle 7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Tear down ST env</a:t>
                      </a:r>
                    </a:p>
                  </p:txBody>
                </p:sp>
              </p:grpSp>
              <p:pic>
                <p:nvPicPr>
                  <p:cNvPr id="6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6287108" y="4436044"/>
                  <a:ext cx="733373" cy="476101"/>
                  <a:chOff x="4299869" y="1700808"/>
                  <a:chExt cx="1280242" cy="580256"/>
                </a:xfrm>
              </p:grpSpPr>
              <p:grpSp>
                <p:nvGrpSpPr>
                  <p:cNvPr id="63" name="Group 44"/>
                  <p:cNvGrpSpPr>
                    <a:grpSpLocks/>
                  </p:cNvGrpSpPr>
                  <p:nvPr/>
                </p:nvGrpSpPr>
                <p:grpSpPr bwMode="auto">
                  <a:xfrm>
                    <a:off x="4299869" y="1700808"/>
                    <a:ext cx="1280242" cy="580256"/>
                    <a:chOff x="3923928" y="1700808"/>
                    <a:chExt cx="1656184" cy="749967"/>
                  </a:xfrm>
                </p:grpSpPr>
                <p:sp>
                  <p:nvSpPr>
                    <p:cNvPr id="66" name="Rounded Rectangle 6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67" name="Rounded Rectangle 66"/>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6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p:cNvGrpSpPr>
                  <a:grpSpLocks/>
                </p:cNvGrpSpPr>
                <p:nvPr/>
              </p:nvGrpSpPr>
              <p:grpSpPr bwMode="auto">
                <a:xfrm>
                  <a:off x="7119545" y="4436044"/>
                  <a:ext cx="734852" cy="476101"/>
                  <a:chOff x="4299869" y="1700808"/>
                  <a:chExt cx="1280242" cy="580256"/>
                </a:xfrm>
              </p:grpSpPr>
              <p:grpSp>
                <p:nvGrpSpPr>
                  <p:cNvPr id="58" name="Group 39"/>
                  <p:cNvGrpSpPr>
                    <a:grpSpLocks/>
                  </p:cNvGrpSpPr>
                  <p:nvPr/>
                </p:nvGrpSpPr>
                <p:grpSpPr bwMode="auto">
                  <a:xfrm>
                    <a:off x="4299869" y="1700808"/>
                    <a:ext cx="1280242" cy="580256"/>
                    <a:chOff x="3923928" y="1700808"/>
                    <a:chExt cx="1656184" cy="749967"/>
                  </a:xfrm>
                </p:grpSpPr>
                <p:sp>
                  <p:nvSpPr>
                    <p:cNvPr id="61" name="Rounded Rectangle 6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62" name="Rounded Rectangle 6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5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p:cNvGrpSpPr>
                  <a:grpSpLocks/>
                </p:cNvGrpSpPr>
                <p:nvPr/>
              </p:nvGrpSpPr>
              <p:grpSpPr bwMode="auto">
                <a:xfrm>
                  <a:off x="7119545" y="5042259"/>
                  <a:ext cx="734852" cy="476101"/>
                  <a:chOff x="4299869" y="1700808"/>
                  <a:chExt cx="1280242" cy="580256"/>
                </a:xfrm>
              </p:grpSpPr>
              <p:grpSp>
                <p:nvGrpSpPr>
                  <p:cNvPr id="53" name="Group 34"/>
                  <p:cNvGrpSpPr>
                    <a:grpSpLocks/>
                  </p:cNvGrpSpPr>
                  <p:nvPr/>
                </p:nvGrpSpPr>
                <p:grpSpPr bwMode="auto">
                  <a:xfrm>
                    <a:off x="4299869" y="1700808"/>
                    <a:ext cx="1280242" cy="580256"/>
                    <a:chOff x="3923928" y="1700808"/>
                    <a:chExt cx="1656184" cy="749967"/>
                  </a:xfrm>
                </p:grpSpPr>
                <p:sp>
                  <p:nvSpPr>
                    <p:cNvPr id="56" name="Rounded Rectangle 5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57" name="Rounded Rectangle 5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5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p:cNvGrpSpPr>
                  <a:grpSpLocks/>
                </p:cNvGrpSpPr>
                <p:nvPr/>
              </p:nvGrpSpPr>
              <p:grpSpPr bwMode="auto">
                <a:xfrm>
                  <a:off x="7119545" y="5648474"/>
                  <a:ext cx="734852" cy="476101"/>
                  <a:chOff x="4299869" y="1700808"/>
                  <a:chExt cx="1280242" cy="580256"/>
                </a:xfrm>
              </p:grpSpPr>
              <p:grpSp>
                <p:nvGrpSpPr>
                  <p:cNvPr id="48" name="Group 29"/>
                  <p:cNvGrpSpPr>
                    <a:grpSpLocks/>
                  </p:cNvGrpSpPr>
                  <p:nvPr/>
                </p:nvGrpSpPr>
                <p:grpSpPr bwMode="auto">
                  <a:xfrm>
                    <a:off x="4299869" y="1700808"/>
                    <a:ext cx="1280242" cy="580256"/>
                    <a:chOff x="3923928" y="1700808"/>
                    <a:chExt cx="1656184" cy="749967"/>
                  </a:xfrm>
                </p:grpSpPr>
                <p:sp>
                  <p:nvSpPr>
                    <p:cNvPr id="51" name="Rounded Rectangle 5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52" name="Rounded Rectangle 5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4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a:grpSpLocks/>
                </p:cNvGrpSpPr>
                <p:nvPr/>
              </p:nvGrpSpPr>
              <p:grpSpPr bwMode="auto">
                <a:xfrm>
                  <a:off x="7935717" y="5045216"/>
                  <a:ext cx="734852" cy="476101"/>
                  <a:chOff x="4299869" y="1700808"/>
                  <a:chExt cx="1280242" cy="580256"/>
                </a:xfrm>
              </p:grpSpPr>
              <p:grpSp>
                <p:nvGrpSpPr>
                  <p:cNvPr id="43" name="Group 24"/>
                  <p:cNvGrpSpPr>
                    <a:grpSpLocks/>
                  </p:cNvGrpSpPr>
                  <p:nvPr/>
                </p:nvGrpSpPr>
                <p:grpSpPr bwMode="auto">
                  <a:xfrm>
                    <a:off x="4299869" y="1700808"/>
                    <a:ext cx="1280242" cy="580256"/>
                    <a:chOff x="3923928" y="1700808"/>
                    <a:chExt cx="1656184" cy="749967"/>
                  </a:xfrm>
                </p:grpSpPr>
                <p:sp>
                  <p:nvSpPr>
                    <p:cNvPr id="46" name="Rounded Rectangle 4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47" name="Rounded Rectangle 4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4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p:cNvGrpSpPr/>
              <p:nvPr/>
            </p:nvGrpSpPr>
            <p:grpSpPr>
              <a:xfrm>
                <a:off x="4620756" y="3826444"/>
                <a:ext cx="745940" cy="1746101"/>
                <a:chOff x="4620756" y="3826444"/>
                <a:chExt cx="745940" cy="1746101"/>
              </a:xfrm>
            </p:grpSpPr>
            <p:sp>
              <p:nvSpPr>
                <p:cNvPr id="103" name="Rounded Rectangle 102"/>
                <p:cNvSpPr/>
                <p:nvPr/>
              </p:nvSpPr>
              <p:spPr bwMode="auto">
                <a:xfrm>
                  <a:off x="4633323" y="5096444"/>
                  <a:ext cx="733373" cy="476101"/>
                </a:xfrm>
                <a:prstGeom prst="roundRect">
                  <a:avLst>
                    <a:gd name="adj" fmla="val 5869"/>
                  </a:avLst>
                </a:prstGeom>
                <a:solidFill>
                  <a:schemeClr val="accent6">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1" name="Rounded Rectangle 110"/>
                <p:cNvSpPr/>
                <p:nvPr/>
              </p:nvSpPr>
              <p:spPr bwMode="auto">
                <a:xfrm>
                  <a:off x="4656980" y="5121580"/>
                  <a:ext cx="686058" cy="16116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Integration Tests</a:t>
                  </a:r>
                </a:p>
              </p:txBody>
            </p:sp>
            <p:pic>
              <p:nvPicPr>
                <p:cNvPr id="11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202" y="5391857"/>
                  <a:ext cx="87301" cy="12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27" y="5391857"/>
                  <a:ext cx="87301" cy="12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4620756" y="3826444"/>
                  <a:ext cx="745940" cy="1085701"/>
                  <a:chOff x="4620756" y="3826444"/>
                  <a:chExt cx="745940" cy="1085701"/>
                </a:xfrm>
              </p:grpSpPr>
              <p:grpSp>
                <p:nvGrpSpPr>
                  <p:cNvPr id="25" name="Group 24"/>
                  <p:cNvGrpSpPr>
                    <a:grpSpLocks/>
                  </p:cNvGrpSpPr>
                  <p:nvPr/>
                </p:nvGrpSpPr>
                <p:grpSpPr bwMode="auto">
                  <a:xfrm>
                    <a:off x="4620756" y="4436044"/>
                    <a:ext cx="733373" cy="476101"/>
                    <a:chOff x="4299869" y="1700808"/>
                    <a:chExt cx="1280242" cy="580256"/>
                  </a:xfrm>
                </p:grpSpPr>
                <p:grpSp>
                  <p:nvGrpSpPr>
                    <p:cNvPr id="36" name="Group 59"/>
                    <p:cNvGrpSpPr>
                      <a:grpSpLocks/>
                    </p:cNvGrpSpPr>
                    <p:nvPr/>
                  </p:nvGrpSpPr>
                  <p:grpSpPr bwMode="auto">
                    <a:xfrm>
                      <a:off x="4299869" y="1700808"/>
                      <a:ext cx="1280242" cy="580256"/>
                      <a:chOff x="3923928" y="1700808"/>
                      <a:chExt cx="1656184" cy="749967"/>
                    </a:xfrm>
                  </p:grpSpPr>
                  <p:sp>
                    <p:nvSpPr>
                      <p:cNvPr id="39" name="Rounded Rectangle 38"/>
                      <p:cNvSpPr/>
                      <p:nvPr/>
                    </p:nvSpPr>
                    <p:spPr>
                      <a:xfrm>
                        <a:off x="3923928" y="1700808"/>
                        <a:ext cx="1656184" cy="749967"/>
                      </a:xfrm>
                      <a:prstGeom prst="roundRect">
                        <a:avLst>
                          <a:gd name="adj" fmla="val 5869"/>
                        </a:avLst>
                      </a:prstGeom>
                      <a:solidFill>
                        <a:schemeClr val="accent6">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40" name="Rounded Rectangle 39"/>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System Tests</a:t>
                        </a:r>
                      </a:p>
                    </p:txBody>
                  </p:sp>
                </p:grpSp>
                <p:pic>
                  <p:nvPicPr>
                    <p:cNvPr id="3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 name="Rounded Rectangle 113"/>
                  <p:cNvSpPr/>
                  <p:nvPr/>
                </p:nvSpPr>
                <p:spPr bwMode="auto">
                  <a:xfrm>
                    <a:off x="4633323" y="3826444"/>
                    <a:ext cx="733373" cy="476101"/>
                  </a:xfrm>
                  <a:prstGeom prst="roundRect">
                    <a:avLst>
                      <a:gd name="adj" fmla="val 5869"/>
                    </a:avLst>
                  </a:prstGeom>
                  <a:solidFill>
                    <a:schemeClr val="accent6">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5" name="Rounded Rectangle 114"/>
                  <p:cNvSpPr/>
                  <p:nvPr/>
                </p:nvSpPr>
                <p:spPr bwMode="auto">
                  <a:xfrm>
                    <a:off x="4656980" y="3851580"/>
                    <a:ext cx="686058" cy="161164"/>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Functional Tests</a:t>
                    </a:r>
                  </a:p>
                </p:txBody>
              </p:sp>
              <p:pic>
                <p:nvPicPr>
                  <p:cNvPr id="11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202" y="4121857"/>
                    <a:ext cx="87301" cy="12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27" y="4121857"/>
                    <a:ext cx="87301" cy="12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Tree>
    <p:extLst>
      <p:ext uri="{BB962C8B-B14F-4D97-AF65-F5344CB8AC3E}">
        <p14:creationId xmlns:p14="http://schemas.microsoft.com/office/powerpoint/2010/main" val="172818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300" fill="hold"/>
                                        <p:tgtEl>
                                          <p:spTgt spid="106"/>
                                        </p:tgtEl>
                                        <p:attrNameLst>
                                          <p:attrName>ppt_w</p:attrName>
                                        </p:attrNameLst>
                                      </p:cBhvr>
                                      <p:tavLst>
                                        <p:tav tm="0">
                                          <p:val>
                                            <p:fltVal val="0"/>
                                          </p:val>
                                        </p:tav>
                                        <p:tav tm="100000">
                                          <p:val>
                                            <p:strVal val="#ppt_w"/>
                                          </p:val>
                                        </p:tav>
                                      </p:tavLst>
                                    </p:anim>
                                    <p:anim calcmode="lin" valueType="num">
                                      <p:cBhvr>
                                        <p:cTn id="8" dur="300" fill="hold"/>
                                        <p:tgtEl>
                                          <p:spTgt spid="106"/>
                                        </p:tgtEl>
                                        <p:attrNameLst>
                                          <p:attrName>ppt_h</p:attrName>
                                        </p:attrNameLst>
                                      </p:cBhvr>
                                      <p:tavLst>
                                        <p:tav tm="0">
                                          <p:val>
                                            <p:fltVal val="0"/>
                                          </p:val>
                                        </p:tav>
                                        <p:tav tm="100000">
                                          <p:val>
                                            <p:strVal val="#ppt_h"/>
                                          </p:val>
                                        </p:tav>
                                      </p:tavLst>
                                    </p:anim>
                                    <p:animEffect transition="in" filter="fade">
                                      <p:cBhvr>
                                        <p:cTn id="9" dur="300"/>
                                        <p:tgtEl>
                                          <p:spTgt spid="106"/>
                                        </p:tgtEl>
                                      </p:cBhvr>
                                    </p:animEffect>
                                  </p:childTnLst>
                                </p:cTn>
                              </p:par>
                              <p:par>
                                <p:cTn id="10" presetID="6" presetClass="emph" presetSubtype="0" autoRev="1" fill="hold" grpId="1" nodeType="withEffect">
                                  <p:stCondLst>
                                    <p:cond delay="250"/>
                                  </p:stCondLst>
                                  <p:childTnLst>
                                    <p:animScale>
                                      <p:cBhvr>
                                        <p:cTn id="11" dur="100" fill="hold"/>
                                        <p:tgtEl>
                                          <p:spTgt spid="106"/>
                                        </p:tgtEl>
                                      </p:cBhvr>
                                      <p:by x="120000" y="120000"/>
                                    </p:animScale>
                                  </p:childTnLst>
                                </p:cTn>
                              </p:par>
                            </p:childTnLst>
                          </p:cTn>
                        </p:par>
                        <p:par>
                          <p:cTn id="12" fill="hold">
                            <p:stCondLst>
                              <p:cond delay="450"/>
                            </p:stCondLst>
                            <p:childTnLst>
                              <p:par>
                                <p:cTn id="13" presetID="53" presetClass="entr" presetSubtype="16" fill="hold" grpId="0" nodeType="after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p:cTn id="15" dur="300" fill="hold"/>
                                        <p:tgtEl>
                                          <p:spTgt spid="107"/>
                                        </p:tgtEl>
                                        <p:attrNameLst>
                                          <p:attrName>ppt_w</p:attrName>
                                        </p:attrNameLst>
                                      </p:cBhvr>
                                      <p:tavLst>
                                        <p:tav tm="0">
                                          <p:val>
                                            <p:fltVal val="0"/>
                                          </p:val>
                                        </p:tav>
                                        <p:tav tm="100000">
                                          <p:val>
                                            <p:strVal val="#ppt_w"/>
                                          </p:val>
                                        </p:tav>
                                      </p:tavLst>
                                    </p:anim>
                                    <p:anim calcmode="lin" valueType="num">
                                      <p:cBhvr>
                                        <p:cTn id="16" dur="300" fill="hold"/>
                                        <p:tgtEl>
                                          <p:spTgt spid="107"/>
                                        </p:tgtEl>
                                        <p:attrNameLst>
                                          <p:attrName>ppt_h</p:attrName>
                                        </p:attrNameLst>
                                      </p:cBhvr>
                                      <p:tavLst>
                                        <p:tav tm="0">
                                          <p:val>
                                            <p:fltVal val="0"/>
                                          </p:val>
                                        </p:tav>
                                        <p:tav tm="100000">
                                          <p:val>
                                            <p:strVal val="#ppt_h"/>
                                          </p:val>
                                        </p:tav>
                                      </p:tavLst>
                                    </p:anim>
                                    <p:animEffect transition="in" filter="fade">
                                      <p:cBhvr>
                                        <p:cTn id="17" dur="300"/>
                                        <p:tgtEl>
                                          <p:spTgt spid="107"/>
                                        </p:tgtEl>
                                      </p:cBhvr>
                                    </p:animEffect>
                                  </p:childTnLst>
                                </p:cTn>
                              </p:par>
                              <p:par>
                                <p:cTn id="18" presetID="6" presetClass="emph" presetSubtype="0" autoRev="1" fill="hold" grpId="1" nodeType="withEffect">
                                  <p:stCondLst>
                                    <p:cond delay="250"/>
                                  </p:stCondLst>
                                  <p:childTnLst>
                                    <p:animScale>
                                      <p:cBhvr>
                                        <p:cTn id="19" dur="100" fill="hold"/>
                                        <p:tgtEl>
                                          <p:spTgt spid="107"/>
                                        </p:tgtEl>
                                      </p:cBhvr>
                                      <p:by x="120000" y="120000"/>
                                    </p:animScale>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p:cTn id="23" dur="300" fill="hold"/>
                                        <p:tgtEl>
                                          <p:spTgt spid="108"/>
                                        </p:tgtEl>
                                        <p:attrNameLst>
                                          <p:attrName>ppt_w</p:attrName>
                                        </p:attrNameLst>
                                      </p:cBhvr>
                                      <p:tavLst>
                                        <p:tav tm="0">
                                          <p:val>
                                            <p:fltVal val="0"/>
                                          </p:val>
                                        </p:tav>
                                        <p:tav tm="100000">
                                          <p:val>
                                            <p:strVal val="#ppt_w"/>
                                          </p:val>
                                        </p:tav>
                                      </p:tavLst>
                                    </p:anim>
                                    <p:anim calcmode="lin" valueType="num">
                                      <p:cBhvr>
                                        <p:cTn id="24" dur="300" fill="hold"/>
                                        <p:tgtEl>
                                          <p:spTgt spid="108"/>
                                        </p:tgtEl>
                                        <p:attrNameLst>
                                          <p:attrName>ppt_h</p:attrName>
                                        </p:attrNameLst>
                                      </p:cBhvr>
                                      <p:tavLst>
                                        <p:tav tm="0">
                                          <p:val>
                                            <p:fltVal val="0"/>
                                          </p:val>
                                        </p:tav>
                                        <p:tav tm="100000">
                                          <p:val>
                                            <p:strVal val="#ppt_h"/>
                                          </p:val>
                                        </p:tav>
                                      </p:tavLst>
                                    </p:anim>
                                    <p:animEffect transition="in" filter="fade">
                                      <p:cBhvr>
                                        <p:cTn id="25" dur="300"/>
                                        <p:tgtEl>
                                          <p:spTgt spid="108"/>
                                        </p:tgtEl>
                                      </p:cBhvr>
                                    </p:animEffect>
                                  </p:childTnLst>
                                </p:cTn>
                              </p:par>
                              <p:par>
                                <p:cTn id="26" presetID="6" presetClass="emph" presetSubtype="0" autoRev="1" fill="hold" grpId="1" nodeType="withEffect">
                                  <p:stCondLst>
                                    <p:cond delay="250"/>
                                  </p:stCondLst>
                                  <p:childTnLst>
                                    <p:animScale>
                                      <p:cBhvr>
                                        <p:cTn id="27" dur="100" fill="hold"/>
                                        <p:tgtEl>
                                          <p:spTgt spid="108"/>
                                        </p:tgtEl>
                                      </p:cBhvr>
                                      <p:by x="120000" y="120000"/>
                                    </p:animScale>
                                  </p:childTnLst>
                                </p:cTn>
                              </p:par>
                            </p:childTnLst>
                          </p:cTn>
                        </p:par>
                        <p:par>
                          <p:cTn id="28" fill="hold">
                            <p:stCondLst>
                              <p:cond delay="1350"/>
                            </p:stCondLst>
                            <p:childTnLst>
                              <p:par>
                                <p:cTn id="29" presetID="53" presetClass="entr" presetSubtype="16"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p:cTn id="31" dur="300" fill="hold"/>
                                        <p:tgtEl>
                                          <p:spTgt spid="109"/>
                                        </p:tgtEl>
                                        <p:attrNameLst>
                                          <p:attrName>ppt_w</p:attrName>
                                        </p:attrNameLst>
                                      </p:cBhvr>
                                      <p:tavLst>
                                        <p:tav tm="0">
                                          <p:val>
                                            <p:fltVal val="0"/>
                                          </p:val>
                                        </p:tav>
                                        <p:tav tm="100000">
                                          <p:val>
                                            <p:strVal val="#ppt_w"/>
                                          </p:val>
                                        </p:tav>
                                      </p:tavLst>
                                    </p:anim>
                                    <p:anim calcmode="lin" valueType="num">
                                      <p:cBhvr>
                                        <p:cTn id="32" dur="300" fill="hold"/>
                                        <p:tgtEl>
                                          <p:spTgt spid="109"/>
                                        </p:tgtEl>
                                        <p:attrNameLst>
                                          <p:attrName>ppt_h</p:attrName>
                                        </p:attrNameLst>
                                      </p:cBhvr>
                                      <p:tavLst>
                                        <p:tav tm="0">
                                          <p:val>
                                            <p:fltVal val="0"/>
                                          </p:val>
                                        </p:tav>
                                        <p:tav tm="100000">
                                          <p:val>
                                            <p:strVal val="#ppt_h"/>
                                          </p:val>
                                        </p:tav>
                                      </p:tavLst>
                                    </p:anim>
                                    <p:animEffect transition="in" filter="fade">
                                      <p:cBhvr>
                                        <p:cTn id="33" dur="300"/>
                                        <p:tgtEl>
                                          <p:spTgt spid="109"/>
                                        </p:tgtEl>
                                      </p:cBhvr>
                                    </p:animEffect>
                                  </p:childTnLst>
                                </p:cTn>
                              </p:par>
                              <p:par>
                                <p:cTn id="34" presetID="6" presetClass="emph" presetSubtype="0" autoRev="1" fill="hold" grpId="1" nodeType="withEffect">
                                  <p:stCondLst>
                                    <p:cond delay="250"/>
                                  </p:stCondLst>
                                  <p:childTnLst>
                                    <p:animScale>
                                      <p:cBhvr>
                                        <p:cTn id="35" dur="100" fill="hold"/>
                                        <p:tgtEl>
                                          <p:spTgt spid="109"/>
                                        </p:tgtEl>
                                      </p:cBhvr>
                                      <p:by x="120000" y="120000"/>
                                    </p:animScale>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110"/>
                                        </p:tgtEl>
                                        <p:attrNameLst>
                                          <p:attrName>style.visibility</p:attrName>
                                        </p:attrNameLst>
                                      </p:cBhvr>
                                      <p:to>
                                        <p:strVal val="visible"/>
                                      </p:to>
                                    </p:set>
                                    <p:anim calcmode="lin" valueType="num">
                                      <p:cBhvr>
                                        <p:cTn id="39" dur="300" fill="hold"/>
                                        <p:tgtEl>
                                          <p:spTgt spid="110"/>
                                        </p:tgtEl>
                                        <p:attrNameLst>
                                          <p:attrName>ppt_w</p:attrName>
                                        </p:attrNameLst>
                                      </p:cBhvr>
                                      <p:tavLst>
                                        <p:tav tm="0">
                                          <p:val>
                                            <p:fltVal val="0"/>
                                          </p:val>
                                        </p:tav>
                                        <p:tav tm="100000">
                                          <p:val>
                                            <p:strVal val="#ppt_w"/>
                                          </p:val>
                                        </p:tav>
                                      </p:tavLst>
                                    </p:anim>
                                    <p:anim calcmode="lin" valueType="num">
                                      <p:cBhvr>
                                        <p:cTn id="40" dur="300" fill="hold"/>
                                        <p:tgtEl>
                                          <p:spTgt spid="110"/>
                                        </p:tgtEl>
                                        <p:attrNameLst>
                                          <p:attrName>ppt_h</p:attrName>
                                        </p:attrNameLst>
                                      </p:cBhvr>
                                      <p:tavLst>
                                        <p:tav tm="0">
                                          <p:val>
                                            <p:fltVal val="0"/>
                                          </p:val>
                                        </p:tav>
                                        <p:tav tm="100000">
                                          <p:val>
                                            <p:strVal val="#ppt_h"/>
                                          </p:val>
                                        </p:tav>
                                      </p:tavLst>
                                    </p:anim>
                                    <p:animEffect transition="in" filter="fade">
                                      <p:cBhvr>
                                        <p:cTn id="41" dur="300"/>
                                        <p:tgtEl>
                                          <p:spTgt spid="110"/>
                                        </p:tgtEl>
                                      </p:cBhvr>
                                    </p:animEffect>
                                  </p:childTnLst>
                                </p:cTn>
                              </p:par>
                              <p:par>
                                <p:cTn id="42" presetID="6" presetClass="emph" presetSubtype="0" autoRev="1" fill="hold" grpId="1" nodeType="withEffect">
                                  <p:stCondLst>
                                    <p:cond delay="250"/>
                                  </p:stCondLst>
                                  <p:childTnLst>
                                    <p:animScale>
                                      <p:cBhvr>
                                        <p:cTn id="43" dur="100" fill="hold"/>
                                        <p:tgtEl>
                                          <p:spTgt spid="1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13" name="Title 12"/>
          <p:cNvSpPr>
            <a:spLocks noGrp="1"/>
          </p:cNvSpPr>
          <p:nvPr>
            <p:ph type="ctrTitle"/>
          </p:nvPr>
        </p:nvSpPr>
        <p:spPr>
          <a:xfrm>
            <a:off x="455613" y="3177100"/>
            <a:ext cx="8232775" cy="1161492"/>
          </a:xfrm>
        </p:spPr>
        <p:txBody>
          <a:bodyPr/>
          <a:lstStyle/>
          <a:p>
            <a:r>
              <a:rPr lang="en-GB" altLang="en-US" dirty="0"/>
              <a:t>WHAT DOES THIS </a:t>
            </a:r>
            <a:br>
              <a:rPr lang="en-GB" altLang="en-US" dirty="0"/>
            </a:br>
            <a:r>
              <a:rPr lang="en-GB" altLang="en-US" dirty="0"/>
              <a:t>MEAN FOR PEOPLE?</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18" name="Group 17"/>
          <p:cNvGrpSpPr/>
          <p:nvPr/>
        </p:nvGrpSpPr>
        <p:grpSpPr>
          <a:xfrm>
            <a:off x="482802" y="207237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32</a:t>
            </a:fld>
            <a:endParaRPr lang="en-US" dirty="0"/>
          </a:p>
        </p:txBody>
      </p:sp>
    </p:spTree>
    <p:extLst>
      <p:ext uri="{BB962C8B-B14F-4D97-AF65-F5344CB8AC3E}">
        <p14:creationId xmlns:p14="http://schemas.microsoft.com/office/powerpoint/2010/main" val="3619755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8" name="Rectangle 17"/>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p:txBody>
          <a:bodyPr/>
          <a:lstStyle/>
          <a:p>
            <a:r>
              <a:rPr lang="en-US" dirty="0"/>
              <a:t>CLOUD</a:t>
            </a:r>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8" name="Oval 7"/>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6"/>
          <p:cNvSpPr>
            <a:spLocks noEditPoints="1"/>
          </p:cNvSpPr>
          <p:nvPr/>
        </p:nvSpPr>
        <p:spPr bwMode="auto">
          <a:xfrm>
            <a:off x="629183" y="2290766"/>
            <a:ext cx="637843" cy="442912"/>
          </a:xfrm>
          <a:custGeom>
            <a:avLst/>
            <a:gdLst>
              <a:gd name="T0" fmla="*/ 180 w 219"/>
              <a:gd name="T1" fmla="*/ 51 h 152"/>
              <a:gd name="T2" fmla="*/ 176 w 219"/>
              <a:gd name="T3" fmla="*/ 50 h 152"/>
              <a:gd name="T4" fmla="*/ 175 w 219"/>
              <a:gd name="T5" fmla="*/ 46 h 152"/>
              <a:gd name="T6" fmla="*/ 117 w 219"/>
              <a:gd name="T7" fmla="*/ 0 h 152"/>
              <a:gd name="T8" fmla="*/ 60 w 219"/>
              <a:gd name="T9" fmla="*/ 44 h 152"/>
              <a:gd name="T10" fmla="*/ 59 w 219"/>
              <a:gd name="T11" fmla="*/ 50 h 152"/>
              <a:gd name="T12" fmla="*/ 53 w 219"/>
              <a:gd name="T13" fmla="*/ 50 h 152"/>
              <a:gd name="T14" fmla="*/ 52 w 219"/>
              <a:gd name="T15" fmla="*/ 49 h 152"/>
              <a:gd name="T16" fmla="*/ 49 w 219"/>
              <a:gd name="T17" fmla="*/ 49 h 152"/>
              <a:gd name="T18" fmla="*/ 0 w 219"/>
              <a:gd name="T19" fmla="*/ 101 h 152"/>
              <a:gd name="T20" fmla="*/ 51 w 219"/>
              <a:gd name="T21" fmla="*/ 152 h 152"/>
              <a:gd name="T22" fmla="*/ 71 w 219"/>
              <a:gd name="T23" fmla="*/ 152 h 152"/>
              <a:gd name="T24" fmla="*/ 74 w 219"/>
              <a:gd name="T25" fmla="*/ 152 h 152"/>
              <a:gd name="T26" fmla="*/ 77 w 219"/>
              <a:gd name="T27" fmla="*/ 152 h 152"/>
              <a:gd name="T28" fmla="*/ 77 w 219"/>
              <a:gd name="T29" fmla="*/ 152 h 152"/>
              <a:gd name="T30" fmla="*/ 176 w 219"/>
              <a:gd name="T31" fmla="*/ 152 h 152"/>
              <a:gd name="T32" fmla="*/ 200 w 219"/>
              <a:gd name="T33" fmla="*/ 141 h 152"/>
              <a:gd name="T34" fmla="*/ 219 w 219"/>
              <a:gd name="T35" fmla="*/ 101 h 152"/>
              <a:gd name="T36" fmla="*/ 180 w 219"/>
              <a:gd name="T37" fmla="*/ 51 h 152"/>
              <a:gd name="T38" fmla="*/ 189 w 219"/>
              <a:gd name="T39" fmla="*/ 128 h 152"/>
              <a:gd name="T40" fmla="*/ 176 w 219"/>
              <a:gd name="T41" fmla="*/ 135 h 152"/>
              <a:gd name="T42" fmla="*/ 84 w 219"/>
              <a:gd name="T43" fmla="*/ 135 h 152"/>
              <a:gd name="T44" fmla="*/ 84 w 219"/>
              <a:gd name="T45" fmla="*/ 135 h 152"/>
              <a:gd name="T46" fmla="*/ 76 w 219"/>
              <a:gd name="T47" fmla="*/ 135 h 152"/>
              <a:gd name="T48" fmla="*/ 71 w 219"/>
              <a:gd name="T49" fmla="*/ 135 h 152"/>
              <a:gd name="T50" fmla="*/ 51 w 219"/>
              <a:gd name="T51" fmla="*/ 135 h 152"/>
              <a:gd name="T52" fmla="*/ 17 w 219"/>
              <a:gd name="T53" fmla="*/ 101 h 152"/>
              <a:gd name="T54" fmla="*/ 50 w 219"/>
              <a:gd name="T55" fmla="*/ 67 h 152"/>
              <a:gd name="T56" fmla="*/ 53 w 219"/>
              <a:gd name="T57" fmla="*/ 67 h 152"/>
              <a:gd name="T58" fmla="*/ 72 w 219"/>
              <a:gd name="T59" fmla="*/ 67 h 152"/>
              <a:gd name="T60" fmla="*/ 77 w 219"/>
              <a:gd name="T61" fmla="*/ 49 h 152"/>
              <a:gd name="T62" fmla="*/ 117 w 219"/>
              <a:gd name="T63" fmla="*/ 17 h 152"/>
              <a:gd name="T64" fmla="*/ 158 w 219"/>
              <a:gd name="T65" fmla="*/ 50 h 152"/>
              <a:gd name="T66" fmla="*/ 161 w 219"/>
              <a:gd name="T67" fmla="*/ 64 h 152"/>
              <a:gd name="T68" fmla="*/ 176 w 219"/>
              <a:gd name="T69" fmla="*/ 68 h 152"/>
              <a:gd name="T70" fmla="*/ 202 w 219"/>
              <a:gd name="T71" fmla="*/ 101 h 152"/>
              <a:gd name="T72" fmla="*/ 189 w 219"/>
              <a:gd name="T73"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152">
                <a:moveTo>
                  <a:pt x="180" y="51"/>
                </a:moveTo>
                <a:cubicBezTo>
                  <a:pt x="176" y="50"/>
                  <a:pt x="176" y="50"/>
                  <a:pt x="176" y="50"/>
                </a:cubicBezTo>
                <a:cubicBezTo>
                  <a:pt x="175" y="46"/>
                  <a:pt x="175" y="46"/>
                  <a:pt x="175" y="46"/>
                </a:cubicBezTo>
                <a:cubicBezTo>
                  <a:pt x="168" y="19"/>
                  <a:pt x="145" y="0"/>
                  <a:pt x="117" y="0"/>
                </a:cubicBezTo>
                <a:cubicBezTo>
                  <a:pt x="90" y="0"/>
                  <a:pt x="67" y="18"/>
                  <a:pt x="60" y="44"/>
                </a:cubicBezTo>
                <a:cubicBezTo>
                  <a:pt x="59" y="50"/>
                  <a:pt x="59" y="50"/>
                  <a:pt x="59" y="50"/>
                </a:cubicBezTo>
                <a:cubicBezTo>
                  <a:pt x="53" y="50"/>
                  <a:pt x="53" y="50"/>
                  <a:pt x="53" y="50"/>
                </a:cubicBezTo>
                <a:cubicBezTo>
                  <a:pt x="53" y="50"/>
                  <a:pt x="52" y="49"/>
                  <a:pt x="52" y="49"/>
                </a:cubicBezTo>
                <a:cubicBezTo>
                  <a:pt x="51" y="49"/>
                  <a:pt x="50" y="49"/>
                  <a:pt x="49" y="49"/>
                </a:cubicBezTo>
                <a:cubicBezTo>
                  <a:pt x="22" y="50"/>
                  <a:pt x="0" y="73"/>
                  <a:pt x="0" y="101"/>
                </a:cubicBezTo>
                <a:cubicBezTo>
                  <a:pt x="0" y="129"/>
                  <a:pt x="23" y="152"/>
                  <a:pt x="51" y="152"/>
                </a:cubicBezTo>
                <a:cubicBezTo>
                  <a:pt x="63" y="152"/>
                  <a:pt x="69" y="152"/>
                  <a:pt x="71" y="152"/>
                </a:cubicBezTo>
                <a:cubicBezTo>
                  <a:pt x="74" y="152"/>
                  <a:pt x="74" y="152"/>
                  <a:pt x="74" y="152"/>
                </a:cubicBezTo>
                <a:cubicBezTo>
                  <a:pt x="77" y="152"/>
                  <a:pt x="77" y="152"/>
                  <a:pt x="77" y="152"/>
                </a:cubicBezTo>
                <a:cubicBezTo>
                  <a:pt x="77" y="152"/>
                  <a:pt x="77" y="152"/>
                  <a:pt x="77" y="152"/>
                </a:cubicBezTo>
                <a:cubicBezTo>
                  <a:pt x="176" y="152"/>
                  <a:pt x="176" y="152"/>
                  <a:pt x="176" y="152"/>
                </a:cubicBezTo>
                <a:cubicBezTo>
                  <a:pt x="177" y="152"/>
                  <a:pt x="189" y="151"/>
                  <a:pt x="200" y="141"/>
                </a:cubicBezTo>
                <a:cubicBezTo>
                  <a:pt x="212" y="131"/>
                  <a:pt x="219" y="117"/>
                  <a:pt x="219" y="101"/>
                </a:cubicBezTo>
                <a:cubicBezTo>
                  <a:pt x="219" y="77"/>
                  <a:pt x="203" y="57"/>
                  <a:pt x="180" y="51"/>
                </a:cubicBezTo>
                <a:close/>
                <a:moveTo>
                  <a:pt x="189" y="128"/>
                </a:moveTo>
                <a:cubicBezTo>
                  <a:pt x="182" y="134"/>
                  <a:pt x="176" y="135"/>
                  <a:pt x="176" y="135"/>
                </a:cubicBezTo>
                <a:cubicBezTo>
                  <a:pt x="84" y="135"/>
                  <a:pt x="84" y="135"/>
                  <a:pt x="84" y="135"/>
                </a:cubicBezTo>
                <a:cubicBezTo>
                  <a:pt x="84" y="135"/>
                  <a:pt x="84" y="135"/>
                  <a:pt x="84" y="135"/>
                </a:cubicBezTo>
                <a:cubicBezTo>
                  <a:pt x="76" y="135"/>
                  <a:pt x="76" y="135"/>
                  <a:pt x="76" y="135"/>
                </a:cubicBezTo>
                <a:cubicBezTo>
                  <a:pt x="74" y="135"/>
                  <a:pt x="72" y="135"/>
                  <a:pt x="71" y="135"/>
                </a:cubicBezTo>
                <a:cubicBezTo>
                  <a:pt x="51" y="135"/>
                  <a:pt x="51" y="135"/>
                  <a:pt x="51" y="135"/>
                </a:cubicBezTo>
                <a:cubicBezTo>
                  <a:pt x="32" y="135"/>
                  <a:pt x="17" y="120"/>
                  <a:pt x="17" y="101"/>
                </a:cubicBezTo>
                <a:cubicBezTo>
                  <a:pt x="17" y="83"/>
                  <a:pt x="32" y="67"/>
                  <a:pt x="50" y="67"/>
                </a:cubicBezTo>
                <a:cubicBezTo>
                  <a:pt x="51" y="67"/>
                  <a:pt x="52" y="67"/>
                  <a:pt x="53" y="67"/>
                </a:cubicBezTo>
                <a:cubicBezTo>
                  <a:pt x="72" y="67"/>
                  <a:pt x="72" y="67"/>
                  <a:pt x="72" y="67"/>
                </a:cubicBezTo>
                <a:cubicBezTo>
                  <a:pt x="77" y="49"/>
                  <a:pt x="77" y="49"/>
                  <a:pt x="77" y="49"/>
                </a:cubicBezTo>
                <a:cubicBezTo>
                  <a:pt x="82" y="30"/>
                  <a:pt x="98" y="17"/>
                  <a:pt x="117" y="17"/>
                </a:cubicBezTo>
                <a:cubicBezTo>
                  <a:pt x="137" y="17"/>
                  <a:pt x="153" y="30"/>
                  <a:pt x="158" y="50"/>
                </a:cubicBezTo>
                <a:cubicBezTo>
                  <a:pt x="161" y="64"/>
                  <a:pt x="161" y="64"/>
                  <a:pt x="161" y="64"/>
                </a:cubicBezTo>
                <a:cubicBezTo>
                  <a:pt x="176" y="68"/>
                  <a:pt x="176" y="68"/>
                  <a:pt x="176" y="68"/>
                </a:cubicBezTo>
                <a:cubicBezTo>
                  <a:pt x="191" y="72"/>
                  <a:pt x="202" y="85"/>
                  <a:pt x="202" y="101"/>
                </a:cubicBezTo>
                <a:cubicBezTo>
                  <a:pt x="202" y="112"/>
                  <a:pt x="197" y="121"/>
                  <a:pt x="189"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1"/>
          </p:nvPr>
        </p:nvSpPr>
        <p:spPr/>
        <p:txBody>
          <a:bodyPr/>
          <a:lstStyle/>
          <a:p>
            <a:pPr>
              <a:defRPr/>
            </a:pPr>
            <a:r>
              <a:rPr lang="en-US"/>
              <a:t>Page </a:t>
            </a:r>
            <a:fld id="{90CBDC3A-D49F-4631-A8C7-55D59B33E5FA}" type="slidenum">
              <a:rPr lang="en-US" smtClean="0"/>
              <a:pPr>
                <a:defRPr/>
              </a:pPr>
              <a:t>33</a:t>
            </a:fld>
            <a:endParaRPr lang="en-US" dirty="0"/>
          </a:p>
        </p:txBody>
      </p:sp>
    </p:spTree>
    <p:extLst>
      <p:ext uri="{BB962C8B-B14F-4D97-AF65-F5344CB8AC3E}">
        <p14:creationId xmlns:p14="http://schemas.microsoft.com/office/powerpoint/2010/main" val="179045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dirty="0"/>
              <a:t>What is Cloud Computing?</a:t>
            </a:r>
            <a:endParaRPr lang="en-GB"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13" name="Title 12"/>
          <p:cNvSpPr>
            <a:spLocks noGrp="1"/>
          </p:cNvSpPr>
          <p:nvPr>
            <p:ph type="title"/>
          </p:nvPr>
        </p:nvSpPr>
        <p:spPr/>
        <p:txBody>
          <a:bodyPr/>
          <a:lstStyle/>
          <a:p>
            <a:r>
              <a:rPr lang="en-GB" dirty="0"/>
              <a:t>Cloud Basics</a:t>
            </a:r>
            <a:endParaRPr lang="en-US" dirty="0"/>
          </a:p>
        </p:txBody>
      </p:sp>
      <p:sp>
        <p:nvSpPr>
          <p:cNvPr id="6" name="Content Placeholder 4"/>
          <p:cNvSpPr txBox="1">
            <a:spLocks/>
          </p:cNvSpPr>
          <p:nvPr/>
        </p:nvSpPr>
        <p:spPr>
          <a:xfrm>
            <a:off x="470691" y="1798636"/>
            <a:ext cx="8216109" cy="941384"/>
          </a:xfrm>
          <a:prstGeom prst="rect">
            <a:avLst/>
          </a:prstGeom>
          <a:solidFill>
            <a:schemeClr val="accent1"/>
          </a:solidFill>
          <a:ln w="28575">
            <a:solidFill>
              <a:schemeClr val="accent1"/>
            </a:solidFill>
          </a:ln>
        </p:spPr>
        <p:txBody>
          <a:bodyPr tIns="108000" bIns="10800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pPr>
            <a:r>
              <a:rPr lang="en-GB" sz="1400" dirty="0">
                <a:solidFill>
                  <a:schemeClr val="bg1"/>
                </a:solidFill>
              </a:rPr>
              <a:t>Collection of computing services (compute, storage, network, etc.)</a:t>
            </a:r>
          </a:p>
          <a:p>
            <a:pPr>
              <a:spcBef>
                <a:spcPts val="300"/>
              </a:spcBef>
            </a:pPr>
            <a:r>
              <a:rPr lang="en-GB" sz="1400" dirty="0">
                <a:solidFill>
                  <a:schemeClr val="bg1"/>
                </a:solidFill>
              </a:rPr>
              <a:t>Accessible on-demand over a network</a:t>
            </a:r>
            <a:r>
              <a:rPr lang="en-US" sz="1400" dirty="0">
                <a:solidFill>
                  <a:schemeClr val="bg1"/>
                </a:solidFill>
              </a:rPr>
              <a:t>. </a:t>
            </a:r>
          </a:p>
          <a:p>
            <a:pPr>
              <a:spcBef>
                <a:spcPts val="300"/>
              </a:spcBef>
            </a:pPr>
            <a:r>
              <a:rPr lang="en-US" sz="1400" dirty="0">
                <a:solidFill>
                  <a:schemeClr val="bg1"/>
                </a:solidFill>
              </a:rPr>
              <a:t>Business and technology model for delivering and acquiring IT services in a utility-like fashion.</a:t>
            </a:r>
            <a:endParaRPr lang="en-GB" sz="1400" dirty="0">
              <a:solidFill>
                <a:schemeClr val="bg1"/>
              </a:solidFill>
            </a:endParaRPr>
          </a:p>
        </p:txBody>
      </p:sp>
      <p:grpSp>
        <p:nvGrpSpPr>
          <p:cNvPr id="4" name="Group 3"/>
          <p:cNvGrpSpPr/>
          <p:nvPr/>
        </p:nvGrpSpPr>
        <p:grpSpPr>
          <a:xfrm>
            <a:off x="470693" y="2979577"/>
            <a:ext cx="8222960" cy="2874965"/>
            <a:chOff x="470693" y="2979577"/>
            <a:chExt cx="8222960" cy="2874965"/>
          </a:xfrm>
        </p:grpSpPr>
        <p:grpSp>
          <p:nvGrpSpPr>
            <p:cNvPr id="2" name="Group 1"/>
            <p:cNvGrpSpPr/>
            <p:nvPr/>
          </p:nvGrpSpPr>
          <p:grpSpPr>
            <a:xfrm>
              <a:off x="470693" y="2979577"/>
              <a:ext cx="8222960" cy="2874965"/>
              <a:chOff x="470693" y="2979577"/>
              <a:chExt cx="8222960" cy="2874965"/>
            </a:xfrm>
          </p:grpSpPr>
          <p:pic>
            <p:nvPicPr>
              <p:cNvPr id="14" name="Picture 5"/>
              <p:cNvPicPr>
                <a:picLocks noChangeAspect="1" noChangeArrowheads="1"/>
              </p:cNvPicPr>
              <p:nvPr/>
            </p:nvPicPr>
            <p:blipFill rotWithShape="1">
              <a:blip r:embed="rId3" cstate="print"/>
              <a:srcRect t="12400" b="10990"/>
              <a:stretch/>
            </p:blipFill>
            <p:spPr bwMode="auto">
              <a:xfrm>
                <a:off x="4750853" y="4327709"/>
                <a:ext cx="1770867" cy="1445547"/>
              </a:xfrm>
              <a:prstGeom prst="rect">
                <a:avLst/>
              </a:prstGeom>
              <a:solidFill>
                <a:srgbClr val="CBCCCC"/>
              </a:solidFill>
              <a:ln>
                <a:noFill/>
              </a:ln>
            </p:spPr>
          </p:pic>
          <p:pic>
            <p:nvPicPr>
              <p:cNvPr id="17" name="Picture 4" descr="http://upload.wikimedia.org/wikipedia/commons/thumb/b/b5/Cloud_computing.svg/300px-Cloud_computing.svg.png">
                <a:hlinkClick r:id="rId4" tooltip="Cloud computing overview"/>
              </p:cNvPr>
              <p:cNvPicPr>
                <a:picLocks noChangeAspect="1" noChangeArrowheads="1"/>
              </p:cNvPicPr>
              <p:nvPr/>
            </p:nvPicPr>
            <p:blipFill rotWithShape="1">
              <a:blip r:embed="rId5" cstate="print"/>
              <a:srcRect l="805"/>
              <a:stretch/>
            </p:blipFill>
            <p:spPr bwMode="auto">
              <a:xfrm>
                <a:off x="2654300" y="4327709"/>
                <a:ext cx="1777654" cy="1445547"/>
              </a:xfrm>
              <a:prstGeom prst="rect">
                <a:avLst/>
              </a:prstGeom>
              <a:solidFill>
                <a:srgbClr val="CBCCCC"/>
              </a:solidFill>
              <a:ln>
                <a:noFill/>
              </a:ln>
            </p:spPr>
          </p:pic>
          <p:sp>
            <p:nvSpPr>
              <p:cNvPr id="8" name="TextBox 7"/>
              <p:cNvSpPr txBox="1"/>
              <p:nvPr/>
            </p:nvSpPr>
            <p:spPr>
              <a:xfrm>
                <a:off x="470693" y="2979578"/>
                <a:ext cx="1944000" cy="2874964"/>
              </a:xfrm>
              <a:prstGeom prst="rect">
                <a:avLst/>
              </a:prstGeom>
              <a:noFill/>
              <a:ln w="28575">
                <a:solidFill>
                  <a:schemeClr val="accent2"/>
                </a:solidFill>
              </a:ln>
            </p:spPr>
            <p:txBody>
              <a:bodyPr wrap="square" rtlCol="0">
                <a:noAutofit/>
              </a:bodyPr>
              <a:lstStyle/>
              <a:p>
                <a:pPr>
                  <a:spcAft>
                    <a:spcPts val="600"/>
                  </a:spcAft>
                </a:pPr>
                <a:r>
                  <a:rPr lang="en-US" sz="1600" dirty="0">
                    <a:solidFill>
                      <a:schemeClr val="accent2"/>
                    </a:solidFill>
                    <a:latin typeface="Arial" panose="020B0604020202020204" pitchFamily="34" charset="0"/>
                    <a:ea typeface="ヒラギノ角ゴ Pro W3" pitchFamily="48" charset="-128"/>
                    <a:cs typeface="Arial" panose="020B0604020202020204" pitchFamily="34" charset="0"/>
                  </a:rPr>
                  <a:t>Virtualization</a:t>
                </a:r>
                <a:endParaRPr lang="en-US" sz="1200" dirty="0">
                  <a:solidFill>
                    <a:schemeClr val="accent2"/>
                  </a:solidFill>
                  <a:latin typeface="Arial" panose="020B0604020202020204" pitchFamily="34" charset="0"/>
                  <a:ea typeface="ヒラギノ角ゴ Pro W3" pitchFamily="48" charset="-128"/>
                  <a:cs typeface="Arial" panose="020B0604020202020204" pitchFamily="34" charset="0"/>
                </a:endParaRPr>
              </a:p>
              <a:p>
                <a:r>
                  <a:rPr lang="en-US" sz="1200" dirty="0">
                    <a:latin typeface="Arial" panose="020B0604020202020204" pitchFamily="34" charset="0"/>
                    <a:ea typeface="ヒラギノ角ゴ Pro W3" pitchFamily="48" charset="-128"/>
                    <a:cs typeface="Arial" panose="020B0604020202020204" pitchFamily="34" charset="0"/>
                  </a:rPr>
                  <a:t>One computer </a:t>
                </a:r>
                <a:br>
                  <a:rPr lang="en-US" sz="1200" dirty="0">
                    <a:latin typeface="Arial" panose="020B0604020202020204" pitchFamily="34" charset="0"/>
                    <a:ea typeface="ヒラギノ角ゴ Pro W3" pitchFamily="48" charset="-128"/>
                    <a:cs typeface="Arial" panose="020B0604020202020204" pitchFamily="34" charset="0"/>
                  </a:rPr>
                </a:br>
                <a:r>
                  <a:rPr lang="en-US" sz="1200" dirty="0">
                    <a:latin typeface="Arial" panose="020B0604020202020204" pitchFamily="34" charset="0"/>
                    <a:ea typeface="ヒラギノ角ゴ Pro W3" pitchFamily="48" charset="-128"/>
                    <a:cs typeface="Arial" panose="020B0604020202020204" pitchFamily="34" charset="0"/>
                  </a:rPr>
                  <a:t>acting like many</a:t>
                </a:r>
              </a:p>
            </p:txBody>
          </p:sp>
          <p:sp>
            <p:nvSpPr>
              <p:cNvPr id="11" name="TextBox 10"/>
              <p:cNvSpPr txBox="1"/>
              <p:nvPr/>
            </p:nvSpPr>
            <p:spPr>
              <a:xfrm>
                <a:off x="4656667" y="2979577"/>
                <a:ext cx="1944000" cy="2874964"/>
              </a:xfrm>
              <a:prstGeom prst="rect">
                <a:avLst/>
              </a:prstGeom>
              <a:noFill/>
              <a:ln w="28575">
                <a:solidFill>
                  <a:schemeClr val="accent2"/>
                </a:solidFill>
              </a:ln>
            </p:spPr>
            <p:txBody>
              <a:bodyPr wrap="square" rtlCol="0">
                <a:noAutofit/>
              </a:bodyPr>
              <a:lstStyle/>
              <a:p>
                <a:pPr>
                  <a:spcAft>
                    <a:spcPts val="600"/>
                  </a:spcAft>
                </a:pPr>
                <a:r>
                  <a:rPr lang="en-US" sz="1600" dirty="0">
                    <a:solidFill>
                      <a:schemeClr val="accent2"/>
                    </a:solidFill>
                    <a:latin typeface="Arial" panose="020B0604020202020204" pitchFamily="34" charset="0"/>
                    <a:ea typeface="ヒラギノ角ゴ Pro W3" pitchFamily="48" charset="-128"/>
                    <a:cs typeface="Arial" panose="020B0604020202020204" pitchFamily="34" charset="0"/>
                  </a:rPr>
                  <a:t>Grid Computing</a:t>
                </a:r>
              </a:p>
              <a:p>
                <a:r>
                  <a:rPr lang="en-US" sz="1200" dirty="0">
                    <a:latin typeface="Arial" panose="020B0604020202020204" pitchFamily="34" charset="0"/>
                    <a:ea typeface="ヒラギノ角ゴ Pro W3" pitchFamily="48" charset="-128"/>
                    <a:cs typeface="Arial" panose="020B0604020202020204" pitchFamily="34" charset="0"/>
                  </a:rPr>
                  <a:t>Many computers </a:t>
                </a:r>
                <a:br>
                  <a:rPr lang="en-US" sz="1200" dirty="0">
                    <a:latin typeface="Arial" panose="020B0604020202020204" pitchFamily="34" charset="0"/>
                    <a:ea typeface="ヒラギノ角ゴ Pro W3" pitchFamily="48" charset="-128"/>
                    <a:cs typeface="Arial" panose="020B0604020202020204" pitchFamily="34" charset="0"/>
                  </a:rPr>
                </a:br>
                <a:r>
                  <a:rPr lang="en-US" sz="1200" dirty="0">
                    <a:latin typeface="Arial" panose="020B0604020202020204" pitchFamily="34" charset="0"/>
                    <a:ea typeface="ヒラギノ角ゴ Pro W3" pitchFamily="48" charset="-128"/>
                    <a:cs typeface="Arial" panose="020B0604020202020204" pitchFamily="34" charset="0"/>
                  </a:rPr>
                  <a:t>acting like one</a:t>
                </a:r>
              </a:p>
            </p:txBody>
          </p:sp>
          <p:sp>
            <p:nvSpPr>
              <p:cNvPr id="16" name="TextBox 15"/>
              <p:cNvSpPr txBox="1"/>
              <p:nvPr/>
            </p:nvSpPr>
            <p:spPr>
              <a:xfrm>
                <a:off x="2563680" y="2979578"/>
                <a:ext cx="1944000" cy="2874964"/>
              </a:xfrm>
              <a:prstGeom prst="rect">
                <a:avLst/>
              </a:prstGeom>
              <a:noFill/>
              <a:ln w="28575">
                <a:solidFill>
                  <a:schemeClr val="accent2"/>
                </a:solidFill>
              </a:ln>
            </p:spPr>
            <p:txBody>
              <a:bodyPr wrap="square" rtlCol="0">
                <a:noAutofit/>
              </a:bodyPr>
              <a:lstStyle/>
              <a:p>
                <a:pPr>
                  <a:spcAft>
                    <a:spcPts val="600"/>
                  </a:spcAft>
                </a:pPr>
                <a:r>
                  <a:rPr lang="en-US" sz="1600" dirty="0">
                    <a:solidFill>
                      <a:schemeClr val="accent2"/>
                    </a:solidFill>
                    <a:latin typeface="Arial" panose="020B0604020202020204" pitchFamily="34" charset="0"/>
                    <a:ea typeface="ヒラギノ角ゴ Pro W3" pitchFamily="48" charset="-128"/>
                    <a:cs typeface="Arial" panose="020B0604020202020204" pitchFamily="34" charset="0"/>
                  </a:rPr>
                  <a:t>Cloud Computing</a:t>
                </a:r>
              </a:p>
              <a:p>
                <a:r>
                  <a:rPr lang="en-US" sz="1200" dirty="0">
                    <a:latin typeface="Arial" panose="020B0604020202020204" pitchFamily="34" charset="0"/>
                    <a:ea typeface="ヒラギノ角ゴ Pro W3" pitchFamily="48" charset="-128"/>
                    <a:cs typeface="Arial" panose="020B0604020202020204" pitchFamily="34" charset="0"/>
                  </a:rPr>
                  <a:t>A combination of both Virtualization and Grid, but the end user does not have to care about the underlying architecture. </a:t>
                </a:r>
              </a:p>
            </p:txBody>
          </p:sp>
          <p:sp>
            <p:nvSpPr>
              <p:cNvPr id="18" name="TextBox 17"/>
              <p:cNvSpPr txBox="1"/>
              <p:nvPr/>
            </p:nvSpPr>
            <p:spPr>
              <a:xfrm>
                <a:off x="6749653" y="2979577"/>
                <a:ext cx="1944000" cy="2874964"/>
              </a:xfrm>
              <a:prstGeom prst="rect">
                <a:avLst/>
              </a:prstGeom>
              <a:noFill/>
              <a:ln w="28575">
                <a:solidFill>
                  <a:schemeClr val="accent2"/>
                </a:solidFill>
              </a:ln>
            </p:spPr>
            <p:txBody>
              <a:bodyPr wrap="square" rtlCol="0">
                <a:noAutofit/>
              </a:bodyPr>
              <a:lstStyle/>
              <a:p>
                <a:pPr>
                  <a:spcAft>
                    <a:spcPts val="600"/>
                  </a:spcAft>
                </a:pPr>
                <a:r>
                  <a:rPr lang="en-US" sz="1600" dirty="0">
                    <a:solidFill>
                      <a:schemeClr val="accent2"/>
                    </a:solidFill>
                    <a:latin typeface="Arial" panose="020B0604020202020204" pitchFamily="34" charset="0"/>
                    <a:ea typeface="ヒラギノ角ゴ Pro W3" pitchFamily="48" charset="-128"/>
                    <a:cs typeface="Arial" panose="020B0604020202020204" pitchFamily="34" charset="0"/>
                  </a:rPr>
                  <a:t>Utility Computing</a:t>
                </a:r>
                <a:br>
                  <a:rPr lang="en-US" sz="1600" dirty="0">
                    <a:solidFill>
                      <a:schemeClr val="accent2"/>
                    </a:solidFill>
                    <a:latin typeface="Arial" panose="020B0604020202020204" pitchFamily="34" charset="0"/>
                    <a:ea typeface="ヒラギノ角ゴ Pro W3" pitchFamily="48" charset="-128"/>
                    <a:cs typeface="Arial" panose="020B0604020202020204" pitchFamily="34" charset="0"/>
                  </a:rPr>
                </a:br>
                <a:r>
                  <a:rPr lang="en-US" sz="1200" dirty="0">
                    <a:latin typeface="Arial" panose="020B0604020202020204" pitchFamily="34" charset="0"/>
                    <a:ea typeface="ヒラギノ角ゴ Pro W3" pitchFamily="48" charset="-128"/>
                    <a:cs typeface="Arial" panose="020B0604020202020204" pitchFamily="34" charset="0"/>
                  </a:rPr>
                  <a:t>It is </a:t>
                </a:r>
                <a:r>
                  <a:rPr lang="en-GB" sz="1200" dirty="0">
                    <a:latin typeface="Arial" panose="020B0604020202020204" pitchFamily="34" charset="0"/>
                    <a:ea typeface="ヒラギノ角ゴ Pro W3" pitchFamily="48" charset="-128"/>
                    <a:cs typeface="Arial" panose="020B0604020202020204" pitchFamily="34" charset="0"/>
                  </a:rPr>
                  <a:t>a model in which a service provider makes resources and infrastructure management available </a:t>
                </a:r>
                <a:br>
                  <a:rPr lang="en-GB" sz="1200" dirty="0">
                    <a:latin typeface="Arial" panose="020B0604020202020204" pitchFamily="34" charset="0"/>
                    <a:ea typeface="ヒラギノ角ゴ Pro W3" pitchFamily="48" charset="-128"/>
                    <a:cs typeface="Arial" panose="020B0604020202020204" pitchFamily="34" charset="0"/>
                  </a:rPr>
                </a:br>
                <a:r>
                  <a:rPr lang="en-GB" sz="1200" dirty="0">
                    <a:latin typeface="Arial" panose="020B0604020202020204" pitchFamily="34" charset="0"/>
                    <a:ea typeface="ヒラギノ角ゴ Pro W3" pitchFamily="48" charset="-128"/>
                    <a:cs typeface="Arial" panose="020B0604020202020204" pitchFamily="34" charset="0"/>
                  </a:rPr>
                  <a:t>as needed, and charges them for specific usage rather than a flat rate.</a:t>
                </a:r>
                <a:endParaRPr lang="en-US" sz="1200" dirty="0">
                  <a:latin typeface="Arial" panose="020B0604020202020204" pitchFamily="34" charset="0"/>
                  <a:ea typeface="ヒラギノ角ゴ Pro W3" pitchFamily="48" charset="-128"/>
                  <a:cs typeface="Arial" panose="020B0604020202020204" pitchFamily="34" charset="0"/>
                </a:endParaRPr>
              </a:p>
            </p:txBody>
          </p:sp>
        </p:grpSp>
        <p:pic>
          <p:nvPicPr>
            <p:cNvPr id="9" name="Picture 6"/>
            <p:cNvPicPr>
              <a:picLocks noChangeAspect="1" noChangeArrowheads="1"/>
            </p:cNvPicPr>
            <p:nvPr/>
          </p:nvPicPr>
          <p:blipFill rotWithShape="1">
            <a:blip r:embed="rId6" cstate="print"/>
            <a:srcRect l="4243" t="5905" r="4585" b="2164"/>
            <a:stretch/>
          </p:blipFill>
          <p:spPr bwMode="auto">
            <a:xfrm>
              <a:off x="557260" y="4327709"/>
              <a:ext cx="1770866" cy="1464989"/>
            </a:xfrm>
            <a:prstGeom prst="rect">
              <a:avLst/>
            </a:prstGeom>
            <a:solidFill>
              <a:srgbClr val="CBCCCC"/>
            </a:solidFill>
            <a:ln>
              <a:noFill/>
            </a:ln>
          </p:spPr>
        </p:pic>
      </p:grpSp>
      <p:sp>
        <p:nvSpPr>
          <p:cNvPr id="3" name="Slide Number Placeholder 2"/>
          <p:cNvSpPr>
            <a:spLocks noGrp="1"/>
          </p:cNvSpPr>
          <p:nvPr>
            <p:ph type="sldNum" sz="quarter" idx="12"/>
          </p:nvPr>
        </p:nvSpPr>
        <p:spPr/>
        <p:txBody>
          <a:bodyPr/>
          <a:lstStyle/>
          <a:p>
            <a:pPr>
              <a:defRPr/>
            </a:pPr>
            <a:r>
              <a:rPr lang="en-US"/>
              <a:t>Page </a:t>
            </a:r>
            <a:fld id="{90CBDC3A-D49F-4631-A8C7-55D59B33E5FA}" type="slidenum">
              <a:rPr lang="en-US" smtClean="0"/>
              <a:pPr>
                <a:defRPr/>
              </a:pPr>
              <a:t>34</a:t>
            </a:fld>
            <a:endParaRPr lang="en-US" dirty="0"/>
          </a:p>
        </p:txBody>
      </p:sp>
    </p:spTree>
    <p:extLst>
      <p:ext uri="{BB962C8B-B14F-4D97-AF65-F5344CB8AC3E}">
        <p14:creationId xmlns:p14="http://schemas.microsoft.com/office/powerpoint/2010/main" val="203369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Cloud Deployment Patterns</a:t>
            </a:r>
          </a:p>
        </p:txBody>
      </p:sp>
      <p:sp>
        <p:nvSpPr>
          <p:cNvPr id="12" name="Text Placeholder 11"/>
          <p:cNvSpPr>
            <a:spLocks noGrp="1"/>
          </p:cNvSpPr>
          <p:nvPr>
            <p:ph type="body" sz="quarter" idx="10"/>
          </p:nvPr>
        </p:nvSpPr>
        <p:spPr/>
        <p:txBody>
          <a:bodyPr/>
          <a:lstStyle/>
          <a:p>
            <a:r>
              <a:rPr lang="en-US"/>
              <a:t>Who manages the layers? </a:t>
            </a:r>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19" name="Content Placeholder 46"/>
          <p:cNvSpPr txBox="1">
            <a:spLocks/>
          </p:cNvSpPr>
          <p:nvPr/>
        </p:nvSpPr>
        <p:spPr>
          <a:xfrm>
            <a:off x="455613" y="1759787"/>
            <a:ext cx="8151900" cy="430887"/>
          </a:xfrm>
          <a:prstGeom prst="rect">
            <a:avLst/>
          </a:prstGeom>
        </p:spPr>
        <p:txBody>
          <a:bodyPr lIns="0" tIns="0" rIns="0" bIns="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dirty="0">
                <a:solidFill>
                  <a:schemeClr val="tx1"/>
                </a:solidFill>
                <a:cs typeface="Calibri" pitchFamily="34" charset="0"/>
              </a:rPr>
              <a:t>Cloud services provide numerous patterns for providing commodity infrastructure to an IT organization.  The overhead in managing some of the </a:t>
            </a:r>
            <a:r>
              <a:rPr lang="en-GB" sz="1400" dirty="0">
                <a:solidFill>
                  <a:schemeClr val="tx1"/>
                </a:solidFill>
                <a:cs typeface="+mn-cs"/>
              </a:rPr>
              <a:t>underlying</a:t>
            </a:r>
            <a:r>
              <a:rPr lang="en-GB" sz="1400" dirty="0">
                <a:solidFill>
                  <a:schemeClr val="tx1"/>
                </a:solidFill>
                <a:cs typeface="Calibri" pitchFamily="34" charset="0"/>
              </a:rPr>
              <a:t> technology is transferred to the cloud provider</a:t>
            </a:r>
            <a:endParaRPr lang="en-US" sz="1400" dirty="0">
              <a:solidFill>
                <a:schemeClr val="tx1"/>
              </a:solidFill>
              <a:cs typeface="Calibri" pitchFamily="34" charset="0"/>
            </a:endParaRPr>
          </a:p>
        </p:txBody>
      </p:sp>
      <p:sp>
        <p:nvSpPr>
          <p:cNvPr id="20" name="Rounded Rectangle 19"/>
          <p:cNvSpPr/>
          <p:nvPr/>
        </p:nvSpPr>
        <p:spPr>
          <a:xfrm>
            <a:off x="6687927" y="6117024"/>
            <a:ext cx="1998000" cy="23293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Provider Managed</a:t>
            </a:r>
          </a:p>
        </p:txBody>
      </p:sp>
      <p:sp>
        <p:nvSpPr>
          <p:cNvPr id="21" name="Rounded Rectangle 20"/>
          <p:cNvSpPr/>
          <p:nvPr/>
        </p:nvSpPr>
        <p:spPr>
          <a:xfrm>
            <a:off x="4610489" y="6117024"/>
            <a:ext cx="1998874" cy="23293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GB" sz="1100">
                <a:solidFill>
                  <a:schemeClr val="tx1"/>
                </a:solidFill>
              </a:rPr>
              <a:t>Consumer </a:t>
            </a:r>
            <a:r>
              <a:rPr lang="en-GB" sz="1100" dirty="0">
                <a:solidFill>
                  <a:schemeClr val="tx1"/>
                </a:solidFill>
              </a:rPr>
              <a:t>Managed</a:t>
            </a:r>
            <a:endParaRPr lang="en-US" sz="1100" dirty="0">
              <a:solidFill>
                <a:schemeClr val="tx1"/>
              </a:solidFill>
            </a:endParaRPr>
          </a:p>
        </p:txBody>
      </p:sp>
      <p:grpSp>
        <p:nvGrpSpPr>
          <p:cNvPr id="15" name="Group 14"/>
          <p:cNvGrpSpPr/>
          <p:nvPr/>
        </p:nvGrpSpPr>
        <p:grpSpPr>
          <a:xfrm>
            <a:off x="455613" y="2345625"/>
            <a:ext cx="8231187" cy="3513524"/>
            <a:chOff x="455613" y="2167087"/>
            <a:chExt cx="8231187" cy="3513524"/>
          </a:xfrm>
        </p:grpSpPr>
        <p:sp>
          <p:nvSpPr>
            <p:cNvPr id="32" name="TextBox 31"/>
            <p:cNvSpPr txBox="1"/>
            <p:nvPr/>
          </p:nvSpPr>
          <p:spPr>
            <a:xfrm>
              <a:off x="455613" y="2167087"/>
              <a:ext cx="1998874" cy="438730"/>
            </a:xfrm>
            <a:prstGeom prst="rect">
              <a:avLst/>
            </a:prstGeom>
            <a:solidFill>
              <a:schemeClr val="accent1"/>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0"/>
              </a:lvl1pPr>
            </a:lstStyle>
            <a:p>
              <a:r>
                <a:rPr lang="en-US" b="1" dirty="0">
                  <a:solidFill>
                    <a:schemeClr val="bg1"/>
                  </a:solidFill>
                </a:rPr>
                <a:t>On Premises comparison</a:t>
              </a:r>
            </a:p>
          </p:txBody>
        </p:sp>
        <p:sp>
          <p:nvSpPr>
            <p:cNvPr id="43" name="TextBox 42"/>
            <p:cNvSpPr txBox="1"/>
            <p:nvPr/>
          </p:nvSpPr>
          <p:spPr>
            <a:xfrm>
              <a:off x="2533051" y="2167087"/>
              <a:ext cx="1998874" cy="438730"/>
            </a:xfrm>
            <a:prstGeom prst="rect">
              <a:avLst/>
            </a:prstGeom>
            <a:solidFill>
              <a:schemeClr val="accent2"/>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lang="en-US" dirty="0">
                  <a:solidFill>
                    <a:schemeClr val="bg1"/>
                  </a:solidFill>
                </a:rPr>
                <a:t>Infrastructure</a:t>
              </a:r>
            </a:p>
            <a:p>
              <a:r>
                <a:rPr lang="en-US" dirty="0">
                  <a:solidFill>
                    <a:schemeClr val="bg1"/>
                  </a:solidFill>
                </a:rPr>
                <a:t>as a Service</a:t>
              </a:r>
            </a:p>
          </p:txBody>
        </p:sp>
        <p:sp>
          <p:nvSpPr>
            <p:cNvPr id="54" name="TextBox 53"/>
            <p:cNvSpPr txBox="1"/>
            <p:nvPr/>
          </p:nvSpPr>
          <p:spPr>
            <a:xfrm>
              <a:off x="4610489" y="2167087"/>
              <a:ext cx="1998874" cy="438730"/>
            </a:xfrm>
            <a:prstGeom prst="rect">
              <a:avLst/>
            </a:prstGeom>
            <a:solidFill>
              <a:schemeClr val="accent3"/>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lang="en-US" dirty="0">
                  <a:solidFill>
                    <a:schemeClr val="bg1"/>
                  </a:solidFill>
                </a:rPr>
                <a:t>Platform</a:t>
              </a:r>
            </a:p>
            <a:p>
              <a:r>
                <a:rPr lang="en-US" dirty="0">
                  <a:solidFill>
                    <a:schemeClr val="bg1"/>
                  </a:solidFill>
                </a:rPr>
                <a:t>as a Service</a:t>
              </a:r>
            </a:p>
          </p:txBody>
        </p:sp>
        <p:sp>
          <p:nvSpPr>
            <p:cNvPr id="65" name="TextBox 64"/>
            <p:cNvSpPr txBox="1"/>
            <p:nvPr/>
          </p:nvSpPr>
          <p:spPr>
            <a:xfrm>
              <a:off x="6687926" y="2167087"/>
              <a:ext cx="1998874" cy="438730"/>
            </a:xfrm>
            <a:prstGeom prst="rect">
              <a:avLst/>
            </a:prstGeom>
            <a:solidFill>
              <a:schemeClr val="accent5"/>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lang="en-US" dirty="0">
                  <a:solidFill>
                    <a:schemeClr val="bg1"/>
                  </a:solidFill>
                </a:rPr>
                <a:t>Software</a:t>
              </a:r>
            </a:p>
            <a:p>
              <a:r>
                <a:rPr lang="en-US" dirty="0">
                  <a:solidFill>
                    <a:schemeClr val="bg1"/>
                  </a:solidFill>
                </a:rPr>
                <a:t>as a Service</a:t>
              </a:r>
            </a:p>
          </p:txBody>
        </p:sp>
        <p:grpSp>
          <p:nvGrpSpPr>
            <p:cNvPr id="14" name="Group 13"/>
            <p:cNvGrpSpPr/>
            <p:nvPr/>
          </p:nvGrpSpPr>
          <p:grpSpPr>
            <a:xfrm>
              <a:off x="455613" y="2692929"/>
              <a:ext cx="8230314" cy="2987682"/>
              <a:chOff x="455613" y="2692928"/>
              <a:chExt cx="8230314" cy="3314357"/>
            </a:xfrm>
          </p:grpSpPr>
          <p:sp>
            <p:nvSpPr>
              <p:cNvPr id="23" name="Rounded Rectangle 22"/>
              <p:cNvSpPr/>
              <p:nvPr/>
            </p:nvSpPr>
            <p:spPr>
              <a:xfrm>
                <a:off x="455613" y="567213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Network</a:t>
                </a:r>
              </a:p>
            </p:txBody>
          </p:sp>
          <p:sp>
            <p:nvSpPr>
              <p:cNvPr id="24" name="Rounded Rectangle 23"/>
              <p:cNvSpPr/>
              <p:nvPr/>
            </p:nvSpPr>
            <p:spPr>
              <a:xfrm>
                <a:off x="455613" y="5299735"/>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Storage</a:t>
                </a:r>
              </a:p>
            </p:txBody>
          </p:sp>
          <p:sp>
            <p:nvSpPr>
              <p:cNvPr id="25" name="Rounded Rectangle 24"/>
              <p:cNvSpPr/>
              <p:nvPr/>
            </p:nvSpPr>
            <p:spPr>
              <a:xfrm>
                <a:off x="455613" y="4927334"/>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Servers</a:t>
                </a:r>
              </a:p>
            </p:txBody>
          </p:sp>
          <p:sp>
            <p:nvSpPr>
              <p:cNvPr id="26" name="Rounded Rectangle 25"/>
              <p:cNvSpPr/>
              <p:nvPr/>
            </p:nvSpPr>
            <p:spPr>
              <a:xfrm>
                <a:off x="455613" y="4554933"/>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Virtualization</a:t>
                </a:r>
              </a:p>
            </p:txBody>
          </p:sp>
          <p:sp>
            <p:nvSpPr>
              <p:cNvPr id="27" name="Rounded Rectangle 26"/>
              <p:cNvSpPr/>
              <p:nvPr/>
            </p:nvSpPr>
            <p:spPr>
              <a:xfrm>
                <a:off x="455613" y="4182532"/>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Operating System</a:t>
                </a:r>
              </a:p>
            </p:txBody>
          </p:sp>
          <p:sp>
            <p:nvSpPr>
              <p:cNvPr id="28" name="Rounded Rectangle 27"/>
              <p:cNvSpPr/>
              <p:nvPr/>
            </p:nvSpPr>
            <p:spPr>
              <a:xfrm>
                <a:off x="455613" y="3810131"/>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Database</a:t>
                </a:r>
              </a:p>
            </p:txBody>
          </p:sp>
          <p:sp>
            <p:nvSpPr>
              <p:cNvPr id="29" name="Rounded Rectangle 28"/>
              <p:cNvSpPr/>
              <p:nvPr/>
            </p:nvSpPr>
            <p:spPr>
              <a:xfrm>
                <a:off x="455613" y="3437730"/>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System Software</a:t>
                </a:r>
              </a:p>
            </p:txBody>
          </p:sp>
          <p:sp>
            <p:nvSpPr>
              <p:cNvPr id="30" name="Rounded Rectangle 29"/>
              <p:cNvSpPr/>
              <p:nvPr/>
            </p:nvSpPr>
            <p:spPr>
              <a:xfrm>
                <a:off x="455613"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Application Architecture</a:t>
                </a:r>
              </a:p>
            </p:txBody>
          </p:sp>
          <p:sp>
            <p:nvSpPr>
              <p:cNvPr id="31" name="Rounded Rectangle 30"/>
              <p:cNvSpPr/>
              <p:nvPr/>
            </p:nvSpPr>
            <p:spPr>
              <a:xfrm>
                <a:off x="455613"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en-US" sz="1050" dirty="0">
                    <a:solidFill>
                      <a:schemeClr val="tx1"/>
                    </a:solidFill>
                  </a:rPr>
                  <a:t>Application</a:t>
                </a:r>
              </a:p>
            </p:txBody>
          </p:sp>
          <p:sp>
            <p:nvSpPr>
              <p:cNvPr id="76" name="Rounded Rectangle 75"/>
              <p:cNvSpPr/>
              <p:nvPr/>
            </p:nvSpPr>
            <p:spPr>
              <a:xfrm>
                <a:off x="2533051"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Network</a:t>
                </a:r>
              </a:p>
            </p:txBody>
          </p:sp>
          <p:sp>
            <p:nvSpPr>
              <p:cNvPr id="77" name="Rounded Rectangle 76"/>
              <p:cNvSpPr/>
              <p:nvPr/>
            </p:nvSpPr>
            <p:spPr>
              <a:xfrm>
                <a:off x="2533051"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Storage</a:t>
                </a:r>
              </a:p>
            </p:txBody>
          </p:sp>
          <p:sp>
            <p:nvSpPr>
              <p:cNvPr id="78" name="Rounded Rectangle 77"/>
              <p:cNvSpPr/>
              <p:nvPr/>
            </p:nvSpPr>
            <p:spPr>
              <a:xfrm>
                <a:off x="2533051"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Servers</a:t>
                </a:r>
              </a:p>
            </p:txBody>
          </p:sp>
          <p:sp>
            <p:nvSpPr>
              <p:cNvPr id="79" name="Rounded Rectangle 78"/>
              <p:cNvSpPr/>
              <p:nvPr/>
            </p:nvSpPr>
            <p:spPr>
              <a:xfrm>
                <a:off x="2533051"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Virtualization</a:t>
                </a:r>
              </a:p>
            </p:txBody>
          </p:sp>
          <p:sp>
            <p:nvSpPr>
              <p:cNvPr id="80" name="Rounded Rectangle 79"/>
              <p:cNvSpPr/>
              <p:nvPr/>
            </p:nvSpPr>
            <p:spPr>
              <a:xfrm>
                <a:off x="2533051" y="4182532"/>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Operating System</a:t>
                </a:r>
              </a:p>
            </p:txBody>
          </p:sp>
          <p:sp>
            <p:nvSpPr>
              <p:cNvPr id="81" name="Rounded Rectangle 80"/>
              <p:cNvSpPr/>
              <p:nvPr/>
            </p:nvSpPr>
            <p:spPr>
              <a:xfrm>
                <a:off x="2533051" y="3810131"/>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Database</a:t>
                </a:r>
              </a:p>
            </p:txBody>
          </p:sp>
          <p:sp>
            <p:nvSpPr>
              <p:cNvPr id="82" name="Rounded Rectangle 81"/>
              <p:cNvSpPr/>
              <p:nvPr/>
            </p:nvSpPr>
            <p:spPr>
              <a:xfrm>
                <a:off x="2533051" y="3437730"/>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System Software</a:t>
                </a:r>
              </a:p>
            </p:txBody>
          </p:sp>
          <p:sp>
            <p:nvSpPr>
              <p:cNvPr id="83" name="Rounded Rectangle 82"/>
              <p:cNvSpPr/>
              <p:nvPr/>
            </p:nvSpPr>
            <p:spPr>
              <a:xfrm>
                <a:off x="2533051"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Application Architecture</a:t>
                </a:r>
              </a:p>
            </p:txBody>
          </p:sp>
          <p:sp>
            <p:nvSpPr>
              <p:cNvPr id="84" name="Rounded Rectangle 83"/>
              <p:cNvSpPr/>
              <p:nvPr/>
            </p:nvSpPr>
            <p:spPr>
              <a:xfrm>
                <a:off x="2533051"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en-US" sz="1050" dirty="0">
                    <a:solidFill>
                      <a:schemeClr val="tx1"/>
                    </a:solidFill>
                  </a:rPr>
                  <a:t>Application</a:t>
                </a:r>
              </a:p>
            </p:txBody>
          </p:sp>
          <p:sp>
            <p:nvSpPr>
              <p:cNvPr id="86" name="Rounded Rectangle 85"/>
              <p:cNvSpPr/>
              <p:nvPr/>
            </p:nvSpPr>
            <p:spPr>
              <a:xfrm>
                <a:off x="4610489"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Network</a:t>
                </a:r>
              </a:p>
            </p:txBody>
          </p:sp>
          <p:sp>
            <p:nvSpPr>
              <p:cNvPr id="87" name="Rounded Rectangle 86"/>
              <p:cNvSpPr/>
              <p:nvPr/>
            </p:nvSpPr>
            <p:spPr>
              <a:xfrm>
                <a:off x="4610489"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Storage</a:t>
                </a:r>
              </a:p>
            </p:txBody>
          </p:sp>
          <p:sp>
            <p:nvSpPr>
              <p:cNvPr id="88" name="Rounded Rectangle 87"/>
              <p:cNvSpPr/>
              <p:nvPr/>
            </p:nvSpPr>
            <p:spPr>
              <a:xfrm>
                <a:off x="4610489"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Servers</a:t>
                </a:r>
              </a:p>
            </p:txBody>
          </p:sp>
          <p:sp>
            <p:nvSpPr>
              <p:cNvPr id="89" name="Rounded Rectangle 88"/>
              <p:cNvSpPr/>
              <p:nvPr/>
            </p:nvSpPr>
            <p:spPr>
              <a:xfrm>
                <a:off x="4610489"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Virtualization</a:t>
                </a:r>
              </a:p>
            </p:txBody>
          </p:sp>
          <p:sp>
            <p:nvSpPr>
              <p:cNvPr id="90" name="Rounded Rectangle 89"/>
              <p:cNvSpPr/>
              <p:nvPr/>
            </p:nvSpPr>
            <p:spPr>
              <a:xfrm>
                <a:off x="4610489" y="4182532"/>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Operating System</a:t>
                </a:r>
              </a:p>
            </p:txBody>
          </p:sp>
          <p:sp>
            <p:nvSpPr>
              <p:cNvPr id="91" name="Rounded Rectangle 90"/>
              <p:cNvSpPr/>
              <p:nvPr/>
            </p:nvSpPr>
            <p:spPr>
              <a:xfrm>
                <a:off x="4610489" y="3810131"/>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Database</a:t>
                </a:r>
              </a:p>
            </p:txBody>
          </p:sp>
          <p:sp>
            <p:nvSpPr>
              <p:cNvPr id="92" name="Rounded Rectangle 91"/>
              <p:cNvSpPr/>
              <p:nvPr/>
            </p:nvSpPr>
            <p:spPr>
              <a:xfrm>
                <a:off x="4610489" y="3437730"/>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System Software</a:t>
                </a:r>
              </a:p>
            </p:txBody>
          </p:sp>
          <p:sp>
            <p:nvSpPr>
              <p:cNvPr id="93" name="Rounded Rectangle 92"/>
              <p:cNvSpPr/>
              <p:nvPr/>
            </p:nvSpPr>
            <p:spPr>
              <a:xfrm>
                <a:off x="4610489"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tx1"/>
                    </a:solidFill>
                  </a:rPr>
                  <a:t>Application Architecture</a:t>
                </a:r>
              </a:p>
            </p:txBody>
          </p:sp>
          <p:sp>
            <p:nvSpPr>
              <p:cNvPr id="94" name="Rounded Rectangle 93"/>
              <p:cNvSpPr/>
              <p:nvPr/>
            </p:nvSpPr>
            <p:spPr>
              <a:xfrm>
                <a:off x="4610489"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en-US" sz="1050" dirty="0">
                    <a:solidFill>
                      <a:schemeClr val="tx1"/>
                    </a:solidFill>
                  </a:rPr>
                  <a:t>Application</a:t>
                </a:r>
              </a:p>
            </p:txBody>
          </p:sp>
          <p:sp>
            <p:nvSpPr>
              <p:cNvPr id="96" name="Rounded Rectangle 95"/>
              <p:cNvSpPr/>
              <p:nvPr/>
            </p:nvSpPr>
            <p:spPr>
              <a:xfrm>
                <a:off x="6687927"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Network</a:t>
                </a:r>
              </a:p>
            </p:txBody>
          </p:sp>
          <p:sp>
            <p:nvSpPr>
              <p:cNvPr id="97" name="Rounded Rectangle 96"/>
              <p:cNvSpPr/>
              <p:nvPr/>
            </p:nvSpPr>
            <p:spPr>
              <a:xfrm>
                <a:off x="6687927"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Storage</a:t>
                </a:r>
              </a:p>
            </p:txBody>
          </p:sp>
          <p:sp>
            <p:nvSpPr>
              <p:cNvPr id="98" name="Rounded Rectangle 97"/>
              <p:cNvSpPr/>
              <p:nvPr/>
            </p:nvSpPr>
            <p:spPr>
              <a:xfrm>
                <a:off x="6687927"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Servers</a:t>
                </a:r>
              </a:p>
            </p:txBody>
          </p:sp>
          <p:sp>
            <p:nvSpPr>
              <p:cNvPr id="99" name="Rounded Rectangle 98"/>
              <p:cNvSpPr/>
              <p:nvPr/>
            </p:nvSpPr>
            <p:spPr>
              <a:xfrm>
                <a:off x="6687927"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Virtualization</a:t>
                </a:r>
              </a:p>
            </p:txBody>
          </p:sp>
          <p:sp>
            <p:nvSpPr>
              <p:cNvPr id="100" name="Rounded Rectangle 99"/>
              <p:cNvSpPr/>
              <p:nvPr/>
            </p:nvSpPr>
            <p:spPr>
              <a:xfrm>
                <a:off x="6687927" y="4182532"/>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Operating System</a:t>
                </a:r>
              </a:p>
            </p:txBody>
          </p:sp>
          <p:sp>
            <p:nvSpPr>
              <p:cNvPr id="101" name="Rounded Rectangle 100"/>
              <p:cNvSpPr/>
              <p:nvPr/>
            </p:nvSpPr>
            <p:spPr>
              <a:xfrm>
                <a:off x="6687927" y="3810131"/>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Database</a:t>
                </a:r>
              </a:p>
            </p:txBody>
          </p:sp>
          <p:sp>
            <p:nvSpPr>
              <p:cNvPr id="102" name="Rounded Rectangle 101"/>
              <p:cNvSpPr/>
              <p:nvPr/>
            </p:nvSpPr>
            <p:spPr>
              <a:xfrm>
                <a:off x="6687927" y="3437730"/>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System Software</a:t>
                </a:r>
              </a:p>
            </p:txBody>
          </p:sp>
          <p:sp>
            <p:nvSpPr>
              <p:cNvPr id="103" name="Rounded Rectangle 102"/>
              <p:cNvSpPr/>
              <p:nvPr/>
            </p:nvSpPr>
            <p:spPr>
              <a:xfrm>
                <a:off x="6687927" y="3065329"/>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50" dirty="0">
                    <a:solidFill>
                      <a:schemeClr val="bg1"/>
                    </a:solidFill>
                  </a:rPr>
                  <a:t>Application Architecture</a:t>
                </a:r>
              </a:p>
            </p:txBody>
          </p:sp>
          <p:sp>
            <p:nvSpPr>
              <p:cNvPr id="104" name="Rounded Rectangle 103"/>
              <p:cNvSpPr/>
              <p:nvPr/>
            </p:nvSpPr>
            <p:spPr>
              <a:xfrm>
                <a:off x="6687927" y="269292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en-US" sz="1050" dirty="0">
                    <a:solidFill>
                      <a:schemeClr val="bg1"/>
                    </a:solidFill>
                  </a:rPr>
                  <a:t>Application</a:t>
                </a:r>
              </a:p>
            </p:txBody>
          </p:sp>
        </p:grpSp>
      </p:grpSp>
      <p:sp>
        <p:nvSpPr>
          <p:cNvPr id="3" name="Slide Number Placeholder 2"/>
          <p:cNvSpPr>
            <a:spLocks noGrp="1"/>
          </p:cNvSpPr>
          <p:nvPr>
            <p:ph type="sldNum" sz="quarter" idx="12"/>
          </p:nvPr>
        </p:nvSpPr>
        <p:spPr/>
        <p:txBody>
          <a:bodyPr/>
          <a:lstStyle/>
          <a:p>
            <a:pPr>
              <a:defRPr/>
            </a:pPr>
            <a:r>
              <a:rPr lang="en-US"/>
              <a:t>Page </a:t>
            </a:r>
            <a:fld id="{90CBDC3A-D49F-4631-A8C7-55D59B33E5FA}" type="slidenum">
              <a:rPr lang="en-US" smtClean="0"/>
              <a:pPr>
                <a:defRPr/>
              </a:pPr>
              <a:t>35</a:t>
            </a:fld>
            <a:endParaRPr lang="en-US" dirty="0"/>
          </a:p>
        </p:txBody>
      </p:sp>
    </p:spTree>
    <p:extLst>
      <p:ext uri="{BB962C8B-B14F-4D97-AF65-F5344CB8AC3E}">
        <p14:creationId xmlns:p14="http://schemas.microsoft.com/office/powerpoint/2010/main" val="15589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Pizza Illustration</a:t>
            </a:r>
            <a:endParaRPr lang="en-US" dirty="0"/>
          </a:p>
        </p:txBody>
      </p:sp>
      <p:sp>
        <p:nvSpPr>
          <p:cNvPr id="11" name="Text Placeholder 10"/>
          <p:cNvSpPr>
            <a:spLocks noGrp="1"/>
          </p:cNvSpPr>
          <p:nvPr>
            <p:ph type="body" sz="quarter" idx="10"/>
          </p:nvPr>
        </p:nvSpPr>
        <p:spPr/>
        <p:txBody>
          <a:bodyPr/>
          <a:lstStyle/>
          <a:p>
            <a:r>
              <a:rPr lang="en-GB" dirty="0"/>
              <a:t>Pizza as a Service</a:t>
            </a:r>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7" name="Rectangle 6"/>
          <p:cNvSpPr/>
          <p:nvPr/>
        </p:nvSpPr>
        <p:spPr>
          <a:xfrm>
            <a:off x="455613" y="6211014"/>
            <a:ext cx="4572000" cy="123111"/>
          </a:xfrm>
          <a:prstGeom prst="rect">
            <a:avLst/>
          </a:prstGeom>
        </p:spPr>
        <p:txBody>
          <a:bodyPr wrap="square" lIns="0" tIns="0" rIns="0" bIns="0">
            <a:noAutofit/>
          </a:bodyPr>
          <a:lstStyle/>
          <a:p>
            <a:r>
              <a:rPr lang="en-GB" sz="800" dirty="0">
                <a:hlinkClick r:id="rId3"/>
              </a:rPr>
              <a:t>https://www.linkedin.com/pulse/20140730172610-9679881-pizza-as-a-service</a:t>
            </a:r>
            <a:r>
              <a:rPr lang="en-GB" sz="800" dirty="0"/>
              <a:t> </a:t>
            </a:r>
          </a:p>
        </p:txBody>
      </p:sp>
      <p:grpSp>
        <p:nvGrpSpPr>
          <p:cNvPr id="15" name="Group 14"/>
          <p:cNvGrpSpPr/>
          <p:nvPr/>
        </p:nvGrpSpPr>
        <p:grpSpPr>
          <a:xfrm>
            <a:off x="970075" y="1696131"/>
            <a:ext cx="7197180" cy="4415934"/>
            <a:chOff x="432753" y="1638981"/>
            <a:chExt cx="6171075" cy="4415934"/>
          </a:xfrm>
        </p:grpSpPr>
        <p:pic>
          <p:nvPicPr>
            <p:cNvPr id="6" name="Picture 2" descr="C:\Users\mark.rendell\AppData\Local\Microsoft\Windows\Temporary Internet Files\Content.Outlook\6MFUHG0C\image.jpeg"/>
            <p:cNvPicPr>
              <a:picLocks noChangeAspect="1" noChangeArrowheads="1"/>
            </p:cNvPicPr>
            <p:nvPr/>
          </p:nvPicPr>
          <p:blipFill rotWithShape="1">
            <a:blip r:embed="rId4">
              <a:extLst>
                <a:ext uri="{28A0092B-C50C-407E-A947-70E740481C1C}">
                  <a14:useLocalDpi xmlns:a14="http://schemas.microsoft.com/office/drawing/2010/main" val="0"/>
                </a:ext>
              </a:extLst>
            </a:blip>
            <a:srcRect l="2300" t="8779" r="73827"/>
            <a:stretch/>
          </p:blipFill>
          <p:spPr bwMode="auto">
            <a:xfrm>
              <a:off x="432753" y="1638981"/>
              <a:ext cx="1441768" cy="4415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ark.rendell\AppData\Local\Microsoft\Windows\Temporary Internet Files\Content.Outlook\6MFUHG0C\image.jpeg"/>
            <p:cNvPicPr>
              <a:picLocks noChangeAspect="1" noChangeArrowheads="1"/>
            </p:cNvPicPr>
            <p:nvPr/>
          </p:nvPicPr>
          <p:blipFill rotWithShape="1">
            <a:blip r:embed="rId4">
              <a:extLst>
                <a:ext uri="{28A0092B-C50C-407E-A947-70E740481C1C}">
                  <a14:useLocalDpi xmlns:a14="http://schemas.microsoft.com/office/drawing/2010/main" val="0"/>
                </a:ext>
              </a:extLst>
            </a:blip>
            <a:srcRect l="26127" t="8779" r="50000"/>
            <a:stretch/>
          </p:blipFill>
          <p:spPr bwMode="auto">
            <a:xfrm>
              <a:off x="2009189" y="1638981"/>
              <a:ext cx="1441768" cy="44159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rendell\AppData\Local\Microsoft\Windows\Temporary Internet Files\Content.Outlook\6MFUHG0C\image.jpe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8779" r="26127"/>
            <a:stretch/>
          </p:blipFill>
          <p:spPr bwMode="auto">
            <a:xfrm>
              <a:off x="3585625" y="1638981"/>
              <a:ext cx="1441768" cy="44159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ark.rendell\AppData\Local\Microsoft\Windows\Temporary Internet Files\Content.Outlook\6MFUHG0C\image.jpeg"/>
            <p:cNvPicPr>
              <a:picLocks noChangeAspect="1" noChangeArrowheads="1"/>
            </p:cNvPicPr>
            <p:nvPr/>
          </p:nvPicPr>
          <p:blipFill rotWithShape="1">
            <a:blip r:embed="rId4">
              <a:extLst>
                <a:ext uri="{28A0092B-C50C-407E-A947-70E740481C1C}">
                  <a14:useLocalDpi xmlns:a14="http://schemas.microsoft.com/office/drawing/2010/main" val="0"/>
                </a:ext>
              </a:extLst>
            </a:blip>
            <a:srcRect l="73805" t="8779" r="2322"/>
            <a:stretch/>
          </p:blipFill>
          <p:spPr bwMode="auto">
            <a:xfrm>
              <a:off x="5162060" y="1638981"/>
              <a:ext cx="1441768" cy="441593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p:cNvSpPr>
            <a:spLocks noGrp="1"/>
          </p:cNvSpPr>
          <p:nvPr>
            <p:ph type="sldNum" sz="quarter" idx="12"/>
          </p:nvPr>
        </p:nvSpPr>
        <p:spPr/>
        <p:txBody>
          <a:bodyPr/>
          <a:lstStyle/>
          <a:p>
            <a:pPr>
              <a:defRPr/>
            </a:pPr>
            <a:r>
              <a:rPr lang="en-US"/>
              <a:t>Page </a:t>
            </a:r>
            <a:fld id="{90CBDC3A-D49F-4631-A8C7-55D59B33E5FA}" type="slidenum">
              <a:rPr lang="en-US" smtClean="0"/>
              <a:pPr>
                <a:defRPr/>
              </a:pPr>
              <a:t>36</a:t>
            </a:fld>
            <a:endParaRPr lang="en-US" dirty="0"/>
          </a:p>
        </p:txBody>
      </p:sp>
    </p:spTree>
    <p:extLst>
      <p:ext uri="{BB962C8B-B14F-4D97-AF65-F5344CB8AC3E}">
        <p14:creationId xmlns:p14="http://schemas.microsoft.com/office/powerpoint/2010/main" val="411076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13" name="Title 12"/>
          <p:cNvSpPr>
            <a:spLocks noGrp="1"/>
          </p:cNvSpPr>
          <p:nvPr>
            <p:ph type="ctrTitle"/>
          </p:nvPr>
        </p:nvSpPr>
        <p:spPr>
          <a:xfrm>
            <a:off x="455613" y="3177100"/>
            <a:ext cx="8232775" cy="1161492"/>
          </a:xfrm>
        </p:spPr>
        <p:txBody>
          <a:bodyPr/>
          <a:lstStyle/>
          <a:p>
            <a:r>
              <a:rPr lang="en-GB" altLang="en-US" dirty="0"/>
              <a:t>WHAT DOES THIS </a:t>
            </a:r>
            <a:br>
              <a:rPr lang="en-GB" altLang="en-US" dirty="0"/>
            </a:br>
            <a:r>
              <a:rPr lang="en-GB" altLang="en-US" dirty="0"/>
              <a:t>MEAN FOR PEOPLE?</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grpSp>
        <p:nvGrpSpPr>
          <p:cNvPr id="18" name="Group 17"/>
          <p:cNvGrpSpPr/>
          <p:nvPr/>
        </p:nvGrpSpPr>
        <p:grpSpPr>
          <a:xfrm>
            <a:off x="482802" y="207237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1"/>
          </p:nvPr>
        </p:nvSpPr>
        <p:spPr/>
        <p:txBody>
          <a:bodyPr/>
          <a:lstStyle/>
          <a:p>
            <a:pPr>
              <a:defRPr/>
            </a:pPr>
            <a:r>
              <a:rPr lang="en-US"/>
              <a:t>Page </a:t>
            </a:r>
            <a:fld id="{90CBDC3A-D49F-4631-A8C7-55D59B33E5FA}" type="slidenum">
              <a:rPr lang="en-US" smtClean="0"/>
              <a:pPr>
                <a:defRPr/>
              </a:pPr>
              <a:t>37</a:t>
            </a:fld>
            <a:endParaRPr lang="en-US" dirty="0"/>
          </a:p>
        </p:txBody>
      </p:sp>
    </p:spTree>
    <p:extLst>
      <p:ext uri="{BB962C8B-B14F-4D97-AF65-F5344CB8AC3E}">
        <p14:creationId xmlns:p14="http://schemas.microsoft.com/office/powerpoint/2010/main" val="278946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Format Of Training Course (reminder)</a:t>
            </a:r>
            <a:endParaRPr lang="en-US" dirty="0"/>
          </a:p>
        </p:txBody>
      </p:sp>
      <p:sp>
        <p:nvSpPr>
          <p:cNvPr id="4" name="Text Placeholder 3"/>
          <p:cNvSpPr>
            <a:spLocks noGrp="1"/>
          </p:cNvSpPr>
          <p:nvPr>
            <p:ph type="body" sz="quarter" idx="10"/>
          </p:nvPr>
        </p:nvSpPr>
        <p:spPr/>
        <p:txBody>
          <a:bodyPr/>
          <a:lstStyle/>
          <a:p>
            <a:r>
              <a:rPr lang="en-GB"/>
              <a:t>Training Structure</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6" name="Content Placeholder 2"/>
          <p:cNvSpPr txBox="1">
            <a:spLocks/>
          </p:cNvSpPr>
          <p:nvPr/>
        </p:nvSpPr>
        <p:spPr>
          <a:xfrm>
            <a:off x="455613" y="2405367"/>
            <a:ext cx="2600325" cy="3712858"/>
          </a:xfrm>
          <a:prstGeom prst="rect">
            <a:avLst/>
          </a:prstGeom>
        </p:spPr>
        <p:txBody>
          <a:bodyPr wrap="square" lIns="0" tIns="0" rIns="0" bIns="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1200"/>
              </a:spcAft>
              <a:buNone/>
            </a:pPr>
            <a:r>
              <a:rPr lang="en-GB" sz="1800" dirty="0"/>
              <a:t>A total of 9 modules (0-8)</a:t>
            </a:r>
          </a:p>
          <a:p>
            <a:pPr marL="0" indent="0">
              <a:spcBef>
                <a:spcPts val="300"/>
              </a:spcBef>
              <a:spcAft>
                <a:spcPts val="1200"/>
              </a:spcAft>
              <a:buNone/>
            </a:pPr>
            <a:r>
              <a:rPr lang="en-GB" sz="1800" dirty="0"/>
              <a:t>4 modules per day</a:t>
            </a:r>
          </a:p>
          <a:p>
            <a:pPr marL="0" indent="0">
              <a:spcBef>
                <a:spcPts val="300"/>
              </a:spcBef>
              <a:spcAft>
                <a:spcPts val="300"/>
              </a:spcAft>
              <a:buNone/>
            </a:pPr>
            <a:r>
              <a:rPr lang="en-GB" sz="1800" dirty="0"/>
              <a:t>Module format </a:t>
            </a:r>
          </a:p>
          <a:p>
            <a:pPr marL="171450" lvl="1" indent="-171450">
              <a:spcBef>
                <a:spcPts val="300"/>
              </a:spcBef>
              <a:spcAft>
                <a:spcPts val="300"/>
              </a:spcAft>
              <a:buFont typeface="Arial" panose="020B0604020202020204" pitchFamily="34" charset="0"/>
              <a:buChar char="•"/>
            </a:pPr>
            <a:r>
              <a:rPr lang="en-GB" sz="1400" dirty="0"/>
              <a:t>Slides &gt; Labs</a:t>
            </a:r>
          </a:p>
          <a:p>
            <a:pPr marL="171450" lvl="1" indent="-171450">
              <a:spcBef>
                <a:spcPts val="300"/>
              </a:spcBef>
              <a:buFont typeface="Arial" panose="020B0604020202020204" pitchFamily="34" charset="0"/>
              <a:buChar char="•"/>
            </a:pPr>
            <a:r>
              <a:rPr lang="en-GB" sz="1400" dirty="0"/>
              <a:t>Discussion &gt; Summary &gt; Questions</a:t>
            </a:r>
          </a:p>
        </p:txBody>
      </p:sp>
      <p:sp>
        <p:nvSpPr>
          <p:cNvPr id="10" name="Freeform 7"/>
          <p:cNvSpPr>
            <a:spLocks noChangeAspect="1"/>
          </p:cNvSpPr>
          <p:nvPr/>
        </p:nvSpPr>
        <p:spPr bwMode="auto">
          <a:xfrm>
            <a:off x="6078976" y="2405367"/>
            <a:ext cx="2607824" cy="380043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 name="connsiteX0" fmla="*/ 8101 w 10044"/>
              <a:gd name="connsiteY0" fmla="*/ 0 h 15089"/>
              <a:gd name="connsiteX1" fmla="*/ 5028 w 10044"/>
              <a:gd name="connsiteY1" fmla="*/ 2605 h 15089"/>
              <a:gd name="connsiteX2" fmla="*/ 1969 w 10044"/>
              <a:gd name="connsiteY2" fmla="*/ 0 h 15089"/>
              <a:gd name="connsiteX3" fmla="*/ 35 w 10044"/>
              <a:gd name="connsiteY3" fmla="*/ 0 h 15089"/>
              <a:gd name="connsiteX4" fmla="*/ 0 w 10044"/>
              <a:gd name="connsiteY4" fmla="*/ 13890 h 15089"/>
              <a:gd name="connsiteX5" fmla="*/ 10044 w 10044"/>
              <a:gd name="connsiteY5" fmla="*/ 15089 h 15089"/>
              <a:gd name="connsiteX6" fmla="*/ 10035 w 10044"/>
              <a:gd name="connsiteY6" fmla="*/ 0 h 15089"/>
              <a:gd name="connsiteX7" fmla="*/ 8101 w 10044"/>
              <a:gd name="connsiteY7" fmla="*/ 0 h 15089"/>
              <a:gd name="connsiteX0" fmla="*/ 8101 w 10044"/>
              <a:gd name="connsiteY0" fmla="*/ 0 h 13969"/>
              <a:gd name="connsiteX1" fmla="*/ 5028 w 10044"/>
              <a:gd name="connsiteY1" fmla="*/ 2605 h 13969"/>
              <a:gd name="connsiteX2" fmla="*/ 1969 w 10044"/>
              <a:gd name="connsiteY2" fmla="*/ 0 h 13969"/>
              <a:gd name="connsiteX3" fmla="*/ 35 w 10044"/>
              <a:gd name="connsiteY3" fmla="*/ 0 h 13969"/>
              <a:gd name="connsiteX4" fmla="*/ 0 w 10044"/>
              <a:gd name="connsiteY4" fmla="*/ 13890 h 13969"/>
              <a:gd name="connsiteX5" fmla="*/ 10044 w 10044"/>
              <a:gd name="connsiteY5" fmla="*/ 13969 h 13969"/>
              <a:gd name="connsiteX6" fmla="*/ 10035 w 10044"/>
              <a:gd name="connsiteY6" fmla="*/ 0 h 13969"/>
              <a:gd name="connsiteX7" fmla="*/ 8101 w 10044"/>
              <a:gd name="connsiteY7" fmla="*/ 0 h 1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4" h="13969">
                <a:moveTo>
                  <a:pt x="8101" y="0"/>
                </a:moveTo>
                <a:cubicBezTo>
                  <a:pt x="7921" y="1474"/>
                  <a:pt x="6617" y="2605"/>
                  <a:pt x="5028" y="2605"/>
                </a:cubicBezTo>
                <a:cubicBezTo>
                  <a:pt x="3453" y="2605"/>
                  <a:pt x="2149" y="1474"/>
                  <a:pt x="1969" y="0"/>
                </a:cubicBezTo>
                <a:lnTo>
                  <a:pt x="35" y="0"/>
                </a:lnTo>
                <a:cubicBezTo>
                  <a:pt x="36" y="3883"/>
                  <a:pt x="-1" y="10007"/>
                  <a:pt x="0" y="13890"/>
                </a:cubicBezTo>
                <a:lnTo>
                  <a:pt x="10044" y="13969"/>
                </a:lnTo>
                <a:cubicBezTo>
                  <a:pt x="10031" y="10436"/>
                  <a:pt x="10048" y="3533"/>
                  <a:pt x="10035" y="0"/>
                </a:cubicBezTo>
                <a:lnTo>
                  <a:pt x="8101" y="0"/>
                </a:lnTo>
                <a:close/>
              </a:path>
            </a:pathLst>
          </a:custGeom>
          <a:solidFill>
            <a:schemeClr val="accent4"/>
          </a:solidFill>
          <a:ln w="12700">
            <a:noFill/>
          </a:ln>
          <a:extLst/>
        </p:spPr>
        <p:txBody>
          <a:bodyPr vert="horz" wrap="square" lIns="90000" tIns="936000" rIns="36000" bIns="72000" numCol="1" anchor="t" anchorCtr="0" compatLnSpc="1">
            <a:prstTxWarp prst="textNoShape">
              <a:avLst/>
            </a:prstTxWarp>
          </a:bodyPr>
          <a:lstStyle/>
          <a:p>
            <a:pPr>
              <a:spcBef>
                <a:spcPts val="600"/>
              </a:spcBef>
              <a:spcAft>
                <a:spcPts val="1200"/>
              </a:spcAft>
            </a:pPr>
            <a:r>
              <a:rPr lang="en-US" sz="1600" b="1" dirty="0">
                <a:solidFill>
                  <a:schemeClr val="accent5"/>
                </a:solidFill>
              </a:rPr>
              <a:t>DAY 2: </a:t>
            </a:r>
            <a:br>
              <a:rPr lang="en-US" sz="1600" dirty="0">
                <a:solidFill>
                  <a:schemeClr val="accent5"/>
                </a:solidFill>
              </a:rPr>
            </a:br>
            <a:r>
              <a:rPr lang="en-US" sz="1600" b="1" dirty="0">
                <a:solidFill>
                  <a:schemeClr val="accent5"/>
                </a:solidFill>
              </a:rPr>
              <a:t>ENVIRONMENTS </a:t>
            </a:r>
          </a:p>
          <a:p>
            <a:pPr marL="133350" indent="-133350">
              <a:spcBef>
                <a:spcPts val="300"/>
              </a:spcBef>
              <a:spcAft>
                <a:spcPts val="0"/>
              </a:spcAft>
              <a:buFont typeface="Arial" panose="020B0604020202020204" pitchFamily="34" charset="0"/>
              <a:buChar char="•"/>
            </a:pPr>
            <a:r>
              <a:rPr lang="en-US" sz="1400" dirty="0">
                <a:solidFill>
                  <a:schemeClr val="tx2"/>
                </a:solidFill>
              </a:rPr>
              <a:t>Infrastructure as Code</a:t>
            </a:r>
          </a:p>
          <a:p>
            <a:pPr marL="133350" indent="-133350">
              <a:spcBef>
                <a:spcPts val="300"/>
              </a:spcBef>
              <a:spcAft>
                <a:spcPts val="0"/>
              </a:spcAft>
              <a:buFont typeface="Arial" panose="020B0604020202020204" pitchFamily="34" charset="0"/>
              <a:buChar char="•"/>
            </a:pPr>
            <a:r>
              <a:rPr lang="en-US" sz="1400" dirty="0">
                <a:solidFill>
                  <a:schemeClr val="tx2"/>
                </a:solidFill>
              </a:rPr>
              <a:t>Cloud Deployment Patterns – IaaS, PaaS, SaaS</a:t>
            </a:r>
          </a:p>
          <a:p>
            <a:pPr marL="133350" indent="-133350">
              <a:spcBef>
                <a:spcPts val="300"/>
              </a:spcBef>
              <a:spcAft>
                <a:spcPts val="0"/>
              </a:spcAft>
              <a:buFont typeface="Arial" panose="020B0604020202020204" pitchFamily="34" charset="0"/>
              <a:buChar char="•"/>
            </a:pPr>
            <a:r>
              <a:rPr lang="en-US" sz="1400" dirty="0">
                <a:solidFill>
                  <a:schemeClr val="tx2"/>
                </a:solidFill>
              </a:rPr>
              <a:t>Containers</a:t>
            </a:r>
          </a:p>
          <a:p>
            <a:pPr marL="133350" indent="-133350">
              <a:spcBef>
                <a:spcPts val="300"/>
              </a:spcBef>
              <a:spcAft>
                <a:spcPts val="0"/>
              </a:spcAft>
              <a:buFont typeface="Arial" panose="020B0604020202020204" pitchFamily="34" charset="0"/>
              <a:buChar char="•"/>
            </a:pPr>
            <a:r>
              <a:rPr lang="en-US" sz="1400" dirty="0">
                <a:solidFill>
                  <a:schemeClr val="tx2"/>
                </a:solidFill>
              </a:rPr>
              <a:t>Resilient Operations</a:t>
            </a:r>
          </a:p>
        </p:txBody>
      </p:sp>
      <p:sp>
        <p:nvSpPr>
          <p:cNvPr id="13" name="Freeform 7"/>
          <p:cNvSpPr>
            <a:spLocks noChangeAspect="1"/>
          </p:cNvSpPr>
          <p:nvPr/>
        </p:nvSpPr>
        <p:spPr bwMode="auto">
          <a:xfrm>
            <a:off x="3265131" y="2405367"/>
            <a:ext cx="2607824" cy="380043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 name="connsiteX0" fmla="*/ 8101 w 10044"/>
              <a:gd name="connsiteY0" fmla="*/ 0 h 15089"/>
              <a:gd name="connsiteX1" fmla="*/ 5028 w 10044"/>
              <a:gd name="connsiteY1" fmla="*/ 2605 h 15089"/>
              <a:gd name="connsiteX2" fmla="*/ 1969 w 10044"/>
              <a:gd name="connsiteY2" fmla="*/ 0 h 15089"/>
              <a:gd name="connsiteX3" fmla="*/ 35 w 10044"/>
              <a:gd name="connsiteY3" fmla="*/ 0 h 15089"/>
              <a:gd name="connsiteX4" fmla="*/ 0 w 10044"/>
              <a:gd name="connsiteY4" fmla="*/ 13890 h 15089"/>
              <a:gd name="connsiteX5" fmla="*/ 10044 w 10044"/>
              <a:gd name="connsiteY5" fmla="*/ 15089 h 15089"/>
              <a:gd name="connsiteX6" fmla="*/ 10035 w 10044"/>
              <a:gd name="connsiteY6" fmla="*/ 0 h 15089"/>
              <a:gd name="connsiteX7" fmla="*/ 8101 w 10044"/>
              <a:gd name="connsiteY7" fmla="*/ 0 h 15089"/>
              <a:gd name="connsiteX0" fmla="*/ 8101 w 10044"/>
              <a:gd name="connsiteY0" fmla="*/ 0 h 13969"/>
              <a:gd name="connsiteX1" fmla="*/ 5028 w 10044"/>
              <a:gd name="connsiteY1" fmla="*/ 2605 h 13969"/>
              <a:gd name="connsiteX2" fmla="*/ 1969 w 10044"/>
              <a:gd name="connsiteY2" fmla="*/ 0 h 13969"/>
              <a:gd name="connsiteX3" fmla="*/ 35 w 10044"/>
              <a:gd name="connsiteY3" fmla="*/ 0 h 13969"/>
              <a:gd name="connsiteX4" fmla="*/ 0 w 10044"/>
              <a:gd name="connsiteY4" fmla="*/ 13890 h 13969"/>
              <a:gd name="connsiteX5" fmla="*/ 10044 w 10044"/>
              <a:gd name="connsiteY5" fmla="*/ 13969 h 13969"/>
              <a:gd name="connsiteX6" fmla="*/ 10035 w 10044"/>
              <a:gd name="connsiteY6" fmla="*/ 0 h 13969"/>
              <a:gd name="connsiteX7" fmla="*/ 8101 w 10044"/>
              <a:gd name="connsiteY7" fmla="*/ 0 h 1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4" h="13969">
                <a:moveTo>
                  <a:pt x="8101" y="0"/>
                </a:moveTo>
                <a:cubicBezTo>
                  <a:pt x="7921" y="1474"/>
                  <a:pt x="6617" y="2605"/>
                  <a:pt x="5028" y="2605"/>
                </a:cubicBezTo>
                <a:cubicBezTo>
                  <a:pt x="3453" y="2605"/>
                  <a:pt x="2149" y="1474"/>
                  <a:pt x="1969" y="0"/>
                </a:cubicBezTo>
                <a:lnTo>
                  <a:pt x="35" y="0"/>
                </a:lnTo>
                <a:cubicBezTo>
                  <a:pt x="36" y="3883"/>
                  <a:pt x="-1" y="10007"/>
                  <a:pt x="0" y="13890"/>
                </a:cubicBezTo>
                <a:lnTo>
                  <a:pt x="10044" y="13969"/>
                </a:lnTo>
                <a:cubicBezTo>
                  <a:pt x="10031" y="10436"/>
                  <a:pt x="10048" y="3533"/>
                  <a:pt x="10035" y="0"/>
                </a:cubicBezTo>
                <a:lnTo>
                  <a:pt x="8101" y="0"/>
                </a:lnTo>
                <a:close/>
              </a:path>
            </a:pathLst>
          </a:custGeom>
          <a:solidFill>
            <a:schemeClr val="accent4"/>
          </a:solidFill>
          <a:ln w="12700">
            <a:noFill/>
          </a:ln>
          <a:extLst/>
        </p:spPr>
        <p:txBody>
          <a:bodyPr vert="horz" wrap="square" lIns="90000" tIns="936000" rIns="36000" bIns="72000" numCol="1" anchor="t" anchorCtr="0" compatLnSpc="1">
            <a:prstTxWarp prst="textNoShape">
              <a:avLst/>
            </a:prstTxWarp>
          </a:bodyPr>
          <a:lstStyle/>
          <a:p>
            <a:pPr>
              <a:spcBef>
                <a:spcPts val="600"/>
              </a:spcBef>
              <a:spcAft>
                <a:spcPts val="1200"/>
              </a:spcAft>
            </a:pPr>
            <a:r>
              <a:rPr lang="en-US" sz="1600" b="1" dirty="0">
                <a:solidFill>
                  <a:schemeClr val="accent5"/>
                </a:solidFill>
              </a:rPr>
              <a:t>DAY 1: TOOLS &amp; CONTINUOUS DELIVERY </a:t>
            </a:r>
          </a:p>
          <a:p>
            <a:pPr marL="133350" indent="-133350">
              <a:spcBef>
                <a:spcPts val="300"/>
              </a:spcBef>
              <a:spcAft>
                <a:spcPts val="0"/>
              </a:spcAft>
              <a:buFont typeface="Arial" panose="020B0604020202020204" pitchFamily="34" charset="0"/>
              <a:buChar char="•"/>
            </a:pPr>
            <a:r>
              <a:rPr lang="en-US" sz="1400" b="1" dirty="0">
                <a:solidFill>
                  <a:schemeClr val="accent1"/>
                </a:solidFill>
              </a:rPr>
              <a:t>Core concepts</a:t>
            </a:r>
          </a:p>
          <a:p>
            <a:pPr marL="133350" indent="-133350">
              <a:spcBef>
                <a:spcPts val="300"/>
              </a:spcBef>
              <a:spcAft>
                <a:spcPts val="0"/>
              </a:spcAft>
              <a:buFont typeface="Arial" panose="020B0604020202020204" pitchFamily="34" charset="0"/>
              <a:buChar char="•"/>
            </a:pPr>
            <a:r>
              <a:rPr lang="en-US" sz="1400" dirty="0">
                <a:solidFill>
                  <a:schemeClr val="tx2"/>
                </a:solidFill>
              </a:rPr>
              <a:t>Delivering Services </a:t>
            </a:r>
            <a:br>
              <a:rPr lang="en-US" sz="1400" dirty="0">
                <a:solidFill>
                  <a:schemeClr val="tx2"/>
                </a:solidFill>
              </a:rPr>
            </a:br>
            <a:r>
              <a:rPr lang="en-US" sz="1400" dirty="0">
                <a:solidFill>
                  <a:schemeClr val="tx2"/>
                </a:solidFill>
              </a:rPr>
              <a:t>in the Cloud</a:t>
            </a:r>
          </a:p>
          <a:p>
            <a:pPr marL="133350" indent="-133350">
              <a:spcBef>
                <a:spcPts val="300"/>
              </a:spcBef>
              <a:spcAft>
                <a:spcPts val="0"/>
              </a:spcAft>
              <a:buFont typeface="Arial" panose="020B0604020202020204" pitchFamily="34" charset="0"/>
              <a:buChar char="•"/>
            </a:pPr>
            <a:r>
              <a:rPr lang="en-US" sz="1400" dirty="0">
                <a:solidFill>
                  <a:schemeClr val="tx2"/>
                </a:solidFill>
              </a:rPr>
              <a:t>Software Configuration Management</a:t>
            </a:r>
          </a:p>
          <a:p>
            <a:pPr marL="133350" indent="-133350">
              <a:spcBef>
                <a:spcPts val="300"/>
              </a:spcBef>
              <a:spcAft>
                <a:spcPts val="0"/>
              </a:spcAft>
              <a:buFont typeface="Arial" panose="020B0604020202020204" pitchFamily="34" charset="0"/>
              <a:buChar char="•"/>
            </a:pPr>
            <a:r>
              <a:rPr lang="en-US" sz="1400" dirty="0">
                <a:solidFill>
                  <a:schemeClr val="tx2"/>
                </a:solidFill>
              </a:rPr>
              <a:t>Continuous Integration</a:t>
            </a:r>
          </a:p>
          <a:p>
            <a:pPr marL="133350" indent="-133350">
              <a:spcBef>
                <a:spcPts val="300"/>
              </a:spcBef>
              <a:spcAft>
                <a:spcPts val="0"/>
              </a:spcAft>
              <a:buFont typeface="Arial" panose="020B0604020202020204" pitchFamily="34" charset="0"/>
              <a:buChar char="•"/>
            </a:pPr>
            <a:r>
              <a:rPr lang="en-US" sz="1400" dirty="0">
                <a:solidFill>
                  <a:schemeClr val="tx2"/>
                </a:solidFill>
              </a:rPr>
              <a:t>Code Quality</a:t>
            </a:r>
          </a:p>
        </p:txBody>
      </p:sp>
      <p:grpSp>
        <p:nvGrpSpPr>
          <p:cNvPr id="3077" name="Group 3076"/>
          <p:cNvGrpSpPr/>
          <p:nvPr/>
        </p:nvGrpSpPr>
        <p:grpSpPr>
          <a:xfrm>
            <a:off x="3963486" y="1687513"/>
            <a:ext cx="1220202" cy="1220199"/>
            <a:chOff x="3963486" y="1827213"/>
            <a:chExt cx="1220202" cy="1220199"/>
          </a:xfrm>
        </p:grpSpPr>
        <p:sp>
          <p:nvSpPr>
            <p:cNvPr id="12" name="Oval 11"/>
            <p:cNvSpPr/>
            <p:nvPr/>
          </p:nvSpPr>
          <p:spPr>
            <a:xfrm>
              <a:off x="3963486" y="18272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5"/>
            <p:cNvGrpSpPr>
              <a:grpSpLocks noChangeAspect="1"/>
            </p:cNvGrpSpPr>
            <p:nvPr/>
          </p:nvGrpSpPr>
          <p:grpSpPr bwMode="auto">
            <a:xfrm>
              <a:off x="4251534" y="2085976"/>
              <a:ext cx="639554" cy="686756"/>
              <a:chOff x="1479" y="659"/>
              <a:chExt cx="2886" cy="3099"/>
            </a:xfrm>
            <a:solidFill>
              <a:schemeClr val="accent1"/>
            </a:solidFill>
          </p:grpSpPr>
          <p:sp>
            <p:nvSpPr>
              <p:cNvPr id="18" name="Freeform 7"/>
              <p:cNvSpPr>
                <a:spLocks noEditPoints="1"/>
              </p:cNvSpPr>
              <p:nvPr/>
            </p:nvSpPr>
            <p:spPr bwMode="auto">
              <a:xfrm>
                <a:off x="1479" y="871"/>
                <a:ext cx="2886" cy="2887"/>
              </a:xfrm>
              <a:custGeom>
                <a:avLst/>
                <a:gdLst>
                  <a:gd name="T0" fmla="*/ 1127 w 1222"/>
                  <a:gd name="T1" fmla="*/ 0 h 1222"/>
                  <a:gd name="T2" fmla="*/ 1080 w 1222"/>
                  <a:gd name="T3" fmla="*/ 0 h 1222"/>
                  <a:gd name="T4" fmla="*/ 1080 w 1222"/>
                  <a:gd name="T5" fmla="*/ 56 h 1222"/>
                  <a:gd name="T6" fmla="*/ 1016 w 1222"/>
                  <a:gd name="T7" fmla="*/ 114 h 1222"/>
                  <a:gd name="T8" fmla="*/ 952 w 1222"/>
                  <a:gd name="T9" fmla="*/ 56 h 1222"/>
                  <a:gd name="T10" fmla="*/ 952 w 1222"/>
                  <a:gd name="T11" fmla="*/ 0 h 1222"/>
                  <a:gd name="T12" fmla="*/ 810 w 1222"/>
                  <a:gd name="T13" fmla="*/ 0 h 1222"/>
                  <a:gd name="T14" fmla="*/ 810 w 1222"/>
                  <a:gd name="T15" fmla="*/ 56 h 1222"/>
                  <a:gd name="T16" fmla="*/ 746 w 1222"/>
                  <a:gd name="T17" fmla="*/ 114 h 1222"/>
                  <a:gd name="T18" fmla="*/ 682 w 1222"/>
                  <a:gd name="T19" fmla="*/ 56 h 1222"/>
                  <a:gd name="T20" fmla="*/ 682 w 1222"/>
                  <a:gd name="T21" fmla="*/ 0 h 1222"/>
                  <a:gd name="T22" fmla="*/ 541 w 1222"/>
                  <a:gd name="T23" fmla="*/ 0 h 1222"/>
                  <a:gd name="T24" fmla="*/ 541 w 1222"/>
                  <a:gd name="T25" fmla="*/ 56 h 1222"/>
                  <a:gd name="T26" fmla="*/ 476 w 1222"/>
                  <a:gd name="T27" fmla="*/ 114 h 1222"/>
                  <a:gd name="T28" fmla="*/ 412 w 1222"/>
                  <a:gd name="T29" fmla="*/ 56 h 1222"/>
                  <a:gd name="T30" fmla="*/ 412 w 1222"/>
                  <a:gd name="T31" fmla="*/ 0 h 1222"/>
                  <a:gd name="T32" fmla="*/ 271 w 1222"/>
                  <a:gd name="T33" fmla="*/ 0 h 1222"/>
                  <a:gd name="T34" fmla="*/ 271 w 1222"/>
                  <a:gd name="T35" fmla="*/ 56 h 1222"/>
                  <a:gd name="T36" fmla="*/ 206 w 1222"/>
                  <a:gd name="T37" fmla="*/ 114 h 1222"/>
                  <a:gd name="T38" fmla="*/ 142 w 1222"/>
                  <a:gd name="T39" fmla="*/ 56 h 1222"/>
                  <a:gd name="T40" fmla="*/ 142 w 1222"/>
                  <a:gd name="T41" fmla="*/ 0 h 1222"/>
                  <a:gd name="T42" fmla="*/ 96 w 1222"/>
                  <a:gd name="T43" fmla="*/ 0 h 1222"/>
                  <a:gd name="T44" fmla="*/ 0 w 1222"/>
                  <a:gd name="T45" fmla="*/ 95 h 1222"/>
                  <a:gd name="T46" fmla="*/ 0 w 1222"/>
                  <a:gd name="T47" fmla="*/ 1126 h 1222"/>
                  <a:gd name="T48" fmla="*/ 96 w 1222"/>
                  <a:gd name="T49" fmla="*/ 1222 h 1222"/>
                  <a:gd name="T50" fmla="*/ 1127 w 1222"/>
                  <a:gd name="T51" fmla="*/ 1222 h 1222"/>
                  <a:gd name="T52" fmla="*/ 1222 w 1222"/>
                  <a:gd name="T53" fmla="*/ 1126 h 1222"/>
                  <a:gd name="T54" fmla="*/ 1222 w 1222"/>
                  <a:gd name="T55" fmla="*/ 95 h 1222"/>
                  <a:gd name="T56" fmla="*/ 1127 w 1222"/>
                  <a:gd name="T57" fmla="*/ 0 h 1222"/>
                  <a:gd name="T58" fmla="*/ 1061 w 1222"/>
                  <a:gd name="T59" fmla="*/ 1065 h 1222"/>
                  <a:gd name="T60" fmla="*/ 161 w 1222"/>
                  <a:gd name="T61" fmla="*/ 1065 h 1222"/>
                  <a:gd name="T62" fmla="*/ 161 w 1222"/>
                  <a:gd name="T63" fmla="*/ 351 h 1222"/>
                  <a:gd name="T64" fmla="*/ 1061 w 1222"/>
                  <a:gd name="T65" fmla="*/ 351 h 1222"/>
                  <a:gd name="T66" fmla="*/ 1061 w 1222"/>
                  <a:gd name="T67" fmla="*/ 1065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2" h="1222">
                    <a:moveTo>
                      <a:pt x="1127" y="0"/>
                    </a:moveTo>
                    <a:cubicBezTo>
                      <a:pt x="1080" y="0"/>
                      <a:pt x="1080" y="0"/>
                      <a:pt x="1080" y="0"/>
                    </a:cubicBezTo>
                    <a:cubicBezTo>
                      <a:pt x="1080" y="56"/>
                      <a:pt x="1080" y="56"/>
                      <a:pt x="1080" y="56"/>
                    </a:cubicBezTo>
                    <a:cubicBezTo>
                      <a:pt x="1080" y="88"/>
                      <a:pt x="1052" y="114"/>
                      <a:pt x="1016" y="114"/>
                    </a:cubicBezTo>
                    <a:cubicBezTo>
                      <a:pt x="981" y="114"/>
                      <a:pt x="952" y="88"/>
                      <a:pt x="952" y="56"/>
                    </a:cubicBezTo>
                    <a:cubicBezTo>
                      <a:pt x="952" y="0"/>
                      <a:pt x="952" y="0"/>
                      <a:pt x="952" y="0"/>
                    </a:cubicBezTo>
                    <a:cubicBezTo>
                      <a:pt x="810" y="0"/>
                      <a:pt x="810" y="0"/>
                      <a:pt x="810" y="0"/>
                    </a:cubicBezTo>
                    <a:cubicBezTo>
                      <a:pt x="810" y="56"/>
                      <a:pt x="810" y="56"/>
                      <a:pt x="810" y="56"/>
                    </a:cubicBezTo>
                    <a:cubicBezTo>
                      <a:pt x="810" y="88"/>
                      <a:pt x="782" y="114"/>
                      <a:pt x="746" y="114"/>
                    </a:cubicBezTo>
                    <a:cubicBezTo>
                      <a:pt x="711" y="114"/>
                      <a:pt x="682" y="88"/>
                      <a:pt x="682" y="56"/>
                    </a:cubicBezTo>
                    <a:cubicBezTo>
                      <a:pt x="682" y="0"/>
                      <a:pt x="682" y="0"/>
                      <a:pt x="682" y="0"/>
                    </a:cubicBezTo>
                    <a:cubicBezTo>
                      <a:pt x="541" y="0"/>
                      <a:pt x="541" y="0"/>
                      <a:pt x="541" y="0"/>
                    </a:cubicBezTo>
                    <a:cubicBezTo>
                      <a:pt x="541" y="56"/>
                      <a:pt x="541" y="56"/>
                      <a:pt x="541" y="56"/>
                    </a:cubicBezTo>
                    <a:cubicBezTo>
                      <a:pt x="541" y="88"/>
                      <a:pt x="512" y="114"/>
                      <a:pt x="476" y="114"/>
                    </a:cubicBezTo>
                    <a:cubicBezTo>
                      <a:pt x="441" y="114"/>
                      <a:pt x="412" y="88"/>
                      <a:pt x="412" y="56"/>
                    </a:cubicBezTo>
                    <a:cubicBezTo>
                      <a:pt x="412" y="0"/>
                      <a:pt x="412" y="0"/>
                      <a:pt x="412" y="0"/>
                    </a:cubicBezTo>
                    <a:cubicBezTo>
                      <a:pt x="271" y="0"/>
                      <a:pt x="271" y="0"/>
                      <a:pt x="271" y="0"/>
                    </a:cubicBezTo>
                    <a:cubicBezTo>
                      <a:pt x="271" y="56"/>
                      <a:pt x="271" y="56"/>
                      <a:pt x="271" y="56"/>
                    </a:cubicBezTo>
                    <a:cubicBezTo>
                      <a:pt x="271" y="88"/>
                      <a:pt x="242" y="114"/>
                      <a:pt x="206" y="114"/>
                    </a:cubicBezTo>
                    <a:cubicBezTo>
                      <a:pt x="171" y="114"/>
                      <a:pt x="142" y="88"/>
                      <a:pt x="142" y="56"/>
                    </a:cubicBezTo>
                    <a:cubicBezTo>
                      <a:pt x="142" y="0"/>
                      <a:pt x="142" y="0"/>
                      <a:pt x="142" y="0"/>
                    </a:cubicBezTo>
                    <a:cubicBezTo>
                      <a:pt x="96" y="0"/>
                      <a:pt x="96" y="0"/>
                      <a:pt x="96" y="0"/>
                    </a:cubicBezTo>
                    <a:cubicBezTo>
                      <a:pt x="43" y="0"/>
                      <a:pt x="0" y="43"/>
                      <a:pt x="0" y="95"/>
                    </a:cubicBezTo>
                    <a:cubicBezTo>
                      <a:pt x="0" y="1126"/>
                      <a:pt x="0" y="1126"/>
                      <a:pt x="0" y="1126"/>
                    </a:cubicBezTo>
                    <a:cubicBezTo>
                      <a:pt x="0" y="1179"/>
                      <a:pt x="43" y="1222"/>
                      <a:pt x="96" y="1222"/>
                    </a:cubicBezTo>
                    <a:cubicBezTo>
                      <a:pt x="1127" y="1222"/>
                      <a:pt x="1127" y="1222"/>
                      <a:pt x="1127" y="1222"/>
                    </a:cubicBezTo>
                    <a:cubicBezTo>
                      <a:pt x="1179" y="1222"/>
                      <a:pt x="1222" y="1179"/>
                      <a:pt x="1222" y="1126"/>
                    </a:cubicBezTo>
                    <a:cubicBezTo>
                      <a:pt x="1222" y="95"/>
                      <a:pt x="1222" y="95"/>
                      <a:pt x="1222" y="95"/>
                    </a:cubicBezTo>
                    <a:cubicBezTo>
                      <a:pt x="1222" y="43"/>
                      <a:pt x="1179" y="0"/>
                      <a:pt x="1127" y="0"/>
                    </a:cubicBezTo>
                    <a:close/>
                    <a:moveTo>
                      <a:pt x="1061" y="1065"/>
                    </a:moveTo>
                    <a:cubicBezTo>
                      <a:pt x="161" y="1065"/>
                      <a:pt x="161" y="1065"/>
                      <a:pt x="161" y="1065"/>
                    </a:cubicBezTo>
                    <a:cubicBezTo>
                      <a:pt x="161" y="351"/>
                      <a:pt x="161" y="351"/>
                      <a:pt x="161" y="351"/>
                    </a:cubicBezTo>
                    <a:cubicBezTo>
                      <a:pt x="1061" y="351"/>
                      <a:pt x="1061" y="351"/>
                      <a:pt x="1061" y="351"/>
                    </a:cubicBezTo>
                    <a:lnTo>
                      <a:pt x="1061" y="10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1871"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509"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3146" y="659"/>
                <a:ext cx="192"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784" y="659"/>
                <a:ext cx="189" cy="425"/>
              </a:xfrm>
              <a:custGeom>
                <a:avLst/>
                <a:gdLst>
                  <a:gd name="T0" fmla="*/ 40 w 80"/>
                  <a:gd name="T1" fmla="*/ 180 h 180"/>
                  <a:gd name="T2" fmla="*/ 80 w 80"/>
                  <a:gd name="T3" fmla="*/ 146 h 180"/>
                  <a:gd name="T4" fmla="*/ 80 w 80"/>
                  <a:gd name="T5" fmla="*/ 34 h 180"/>
                  <a:gd name="T6" fmla="*/ 40 w 80"/>
                  <a:gd name="T7" fmla="*/ 0 h 180"/>
                  <a:gd name="T8" fmla="*/ 0 w 80"/>
                  <a:gd name="T9" fmla="*/ 34 h 180"/>
                  <a:gd name="T10" fmla="*/ 0 w 80"/>
                  <a:gd name="T11" fmla="*/ 146 h 180"/>
                  <a:gd name="T12" fmla="*/ 40 w 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0" h="180">
                    <a:moveTo>
                      <a:pt x="40" y="180"/>
                    </a:moveTo>
                    <a:cubicBezTo>
                      <a:pt x="62" y="180"/>
                      <a:pt x="80" y="165"/>
                      <a:pt x="80" y="146"/>
                    </a:cubicBezTo>
                    <a:cubicBezTo>
                      <a:pt x="80" y="34"/>
                      <a:pt x="80" y="34"/>
                      <a:pt x="80" y="34"/>
                    </a:cubicBezTo>
                    <a:cubicBezTo>
                      <a:pt x="80" y="15"/>
                      <a:pt x="62"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73" name="Freeform 18"/>
            <p:cNvSpPr>
              <a:spLocks/>
            </p:cNvSpPr>
            <p:nvPr/>
          </p:nvSpPr>
          <p:spPr bwMode="auto">
            <a:xfrm>
              <a:off x="4510335" y="2379320"/>
              <a:ext cx="98387" cy="262583"/>
            </a:xfrm>
            <a:custGeom>
              <a:avLst/>
              <a:gdLst>
                <a:gd name="T0" fmla="*/ 1202 w 1202"/>
                <a:gd name="T1" fmla="*/ 3208 h 3208"/>
                <a:gd name="T2" fmla="*/ 592 w 1202"/>
                <a:gd name="T3" fmla="*/ 3208 h 3208"/>
                <a:gd name="T4" fmla="*/ 592 w 1202"/>
                <a:gd name="T5" fmla="*/ 501 h 3208"/>
                <a:gd name="T6" fmla="*/ 0 w 1202"/>
                <a:gd name="T7" fmla="*/ 860 h 3208"/>
                <a:gd name="T8" fmla="*/ 0 w 1202"/>
                <a:gd name="T9" fmla="*/ 435 h 3208"/>
                <a:gd name="T10" fmla="*/ 720 w 1202"/>
                <a:gd name="T11" fmla="*/ 0 h 3208"/>
                <a:gd name="T12" fmla="*/ 1202 w 1202"/>
                <a:gd name="T13" fmla="*/ 0 h 3208"/>
                <a:gd name="T14" fmla="*/ 1202 w 1202"/>
                <a:gd name="T15" fmla="*/ 3208 h 3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3208">
                  <a:moveTo>
                    <a:pt x="1202" y="3208"/>
                  </a:moveTo>
                  <a:lnTo>
                    <a:pt x="592" y="3208"/>
                  </a:lnTo>
                  <a:lnTo>
                    <a:pt x="592" y="501"/>
                  </a:lnTo>
                  <a:lnTo>
                    <a:pt x="0" y="860"/>
                  </a:lnTo>
                  <a:lnTo>
                    <a:pt x="0" y="435"/>
                  </a:lnTo>
                  <a:lnTo>
                    <a:pt x="720" y="0"/>
                  </a:lnTo>
                  <a:lnTo>
                    <a:pt x="1202" y="0"/>
                  </a:lnTo>
                  <a:lnTo>
                    <a:pt x="1202" y="32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76" name="Group 3075"/>
          <p:cNvGrpSpPr/>
          <p:nvPr/>
        </p:nvGrpSpPr>
        <p:grpSpPr>
          <a:xfrm>
            <a:off x="6777331" y="1687513"/>
            <a:ext cx="1220202" cy="1220199"/>
            <a:chOff x="6777331" y="1827213"/>
            <a:chExt cx="1220202" cy="1220199"/>
          </a:xfrm>
        </p:grpSpPr>
        <p:sp>
          <p:nvSpPr>
            <p:cNvPr id="9" name="Oval 8"/>
            <p:cNvSpPr/>
            <p:nvPr/>
          </p:nvSpPr>
          <p:spPr>
            <a:xfrm>
              <a:off x="6777331" y="18272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5"/>
            <p:cNvGrpSpPr>
              <a:grpSpLocks noChangeAspect="1"/>
            </p:cNvGrpSpPr>
            <p:nvPr/>
          </p:nvGrpSpPr>
          <p:grpSpPr bwMode="auto">
            <a:xfrm>
              <a:off x="7067655" y="2085976"/>
              <a:ext cx="639554" cy="686756"/>
              <a:chOff x="1479" y="659"/>
              <a:chExt cx="2886" cy="3099"/>
            </a:xfrm>
            <a:solidFill>
              <a:schemeClr val="accent1"/>
            </a:solidFill>
          </p:grpSpPr>
          <p:sp>
            <p:nvSpPr>
              <p:cNvPr id="27" name="Freeform 7"/>
              <p:cNvSpPr>
                <a:spLocks noEditPoints="1"/>
              </p:cNvSpPr>
              <p:nvPr/>
            </p:nvSpPr>
            <p:spPr bwMode="auto">
              <a:xfrm>
                <a:off x="1479" y="871"/>
                <a:ext cx="2886" cy="2887"/>
              </a:xfrm>
              <a:custGeom>
                <a:avLst/>
                <a:gdLst>
                  <a:gd name="T0" fmla="*/ 1127 w 1222"/>
                  <a:gd name="T1" fmla="*/ 0 h 1222"/>
                  <a:gd name="T2" fmla="*/ 1080 w 1222"/>
                  <a:gd name="T3" fmla="*/ 0 h 1222"/>
                  <a:gd name="T4" fmla="*/ 1080 w 1222"/>
                  <a:gd name="T5" fmla="*/ 56 h 1222"/>
                  <a:gd name="T6" fmla="*/ 1016 w 1222"/>
                  <a:gd name="T7" fmla="*/ 114 h 1222"/>
                  <a:gd name="T8" fmla="*/ 952 w 1222"/>
                  <a:gd name="T9" fmla="*/ 56 h 1222"/>
                  <a:gd name="T10" fmla="*/ 952 w 1222"/>
                  <a:gd name="T11" fmla="*/ 0 h 1222"/>
                  <a:gd name="T12" fmla="*/ 810 w 1222"/>
                  <a:gd name="T13" fmla="*/ 0 h 1222"/>
                  <a:gd name="T14" fmla="*/ 810 w 1222"/>
                  <a:gd name="T15" fmla="*/ 56 h 1222"/>
                  <a:gd name="T16" fmla="*/ 746 w 1222"/>
                  <a:gd name="T17" fmla="*/ 114 h 1222"/>
                  <a:gd name="T18" fmla="*/ 682 w 1222"/>
                  <a:gd name="T19" fmla="*/ 56 h 1222"/>
                  <a:gd name="T20" fmla="*/ 682 w 1222"/>
                  <a:gd name="T21" fmla="*/ 0 h 1222"/>
                  <a:gd name="T22" fmla="*/ 541 w 1222"/>
                  <a:gd name="T23" fmla="*/ 0 h 1222"/>
                  <a:gd name="T24" fmla="*/ 541 w 1222"/>
                  <a:gd name="T25" fmla="*/ 56 h 1222"/>
                  <a:gd name="T26" fmla="*/ 476 w 1222"/>
                  <a:gd name="T27" fmla="*/ 114 h 1222"/>
                  <a:gd name="T28" fmla="*/ 412 w 1222"/>
                  <a:gd name="T29" fmla="*/ 56 h 1222"/>
                  <a:gd name="T30" fmla="*/ 412 w 1222"/>
                  <a:gd name="T31" fmla="*/ 0 h 1222"/>
                  <a:gd name="T32" fmla="*/ 271 w 1222"/>
                  <a:gd name="T33" fmla="*/ 0 h 1222"/>
                  <a:gd name="T34" fmla="*/ 271 w 1222"/>
                  <a:gd name="T35" fmla="*/ 56 h 1222"/>
                  <a:gd name="T36" fmla="*/ 206 w 1222"/>
                  <a:gd name="T37" fmla="*/ 114 h 1222"/>
                  <a:gd name="T38" fmla="*/ 142 w 1222"/>
                  <a:gd name="T39" fmla="*/ 56 h 1222"/>
                  <a:gd name="T40" fmla="*/ 142 w 1222"/>
                  <a:gd name="T41" fmla="*/ 0 h 1222"/>
                  <a:gd name="T42" fmla="*/ 96 w 1222"/>
                  <a:gd name="T43" fmla="*/ 0 h 1222"/>
                  <a:gd name="T44" fmla="*/ 0 w 1222"/>
                  <a:gd name="T45" fmla="*/ 95 h 1222"/>
                  <a:gd name="T46" fmla="*/ 0 w 1222"/>
                  <a:gd name="T47" fmla="*/ 1126 h 1222"/>
                  <a:gd name="T48" fmla="*/ 96 w 1222"/>
                  <a:gd name="T49" fmla="*/ 1222 h 1222"/>
                  <a:gd name="T50" fmla="*/ 1127 w 1222"/>
                  <a:gd name="T51" fmla="*/ 1222 h 1222"/>
                  <a:gd name="T52" fmla="*/ 1222 w 1222"/>
                  <a:gd name="T53" fmla="*/ 1126 h 1222"/>
                  <a:gd name="T54" fmla="*/ 1222 w 1222"/>
                  <a:gd name="T55" fmla="*/ 95 h 1222"/>
                  <a:gd name="T56" fmla="*/ 1127 w 1222"/>
                  <a:gd name="T57" fmla="*/ 0 h 1222"/>
                  <a:gd name="T58" fmla="*/ 1061 w 1222"/>
                  <a:gd name="T59" fmla="*/ 1065 h 1222"/>
                  <a:gd name="T60" fmla="*/ 161 w 1222"/>
                  <a:gd name="T61" fmla="*/ 1065 h 1222"/>
                  <a:gd name="T62" fmla="*/ 161 w 1222"/>
                  <a:gd name="T63" fmla="*/ 351 h 1222"/>
                  <a:gd name="T64" fmla="*/ 1061 w 1222"/>
                  <a:gd name="T65" fmla="*/ 351 h 1222"/>
                  <a:gd name="T66" fmla="*/ 1061 w 1222"/>
                  <a:gd name="T67" fmla="*/ 1065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2" h="1222">
                    <a:moveTo>
                      <a:pt x="1127" y="0"/>
                    </a:moveTo>
                    <a:cubicBezTo>
                      <a:pt x="1080" y="0"/>
                      <a:pt x="1080" y="0"/>
                      <a:pt x="1080" y="0"/>
                    </a:cubicBezTo>
                    <a:cubicBezTo>
                      <a:pt x="1080" y="56"/>
                      <a:pt x="1080" y="56"/>
                      <a:pt x="1080" y="56"/>
                    </a:cubicBezTo>
                    <a:cubicBezTo>
                      <a:pt x="1080" y="88"/>
                      <a:pt x="1052" y="114"/>
                      <a:pt x="1016" y="114"/>
                    </a:cubicBezTo>
                    <a:cubicBezTo>
                      <a:pt x="981" y="114"/>
                      <a:pt x="952" y="88"/>
                      <a:pt x="952" y="56"/>
                    </a:cubicBezTo>
                    <a:cubicBezTo>
                      <a:pt x="952" y="0"/>
                      <a:pt x="952" y="0"/>
                      <a:pt x="952" y="0"/>
                    </a:cubicBezTo>
                    <a:cubicBezTo>
                      <a:pt x="810" y="0"/>
                      <a:pt x="810" y="0"/>
                      <a:pt x="810" y="0"/>
                    </a:cubicBezTo>
                    <a:cubicBezTo>
                      <a:pt x="810" y="56"/>
                      <a:pt x="810" y="56"/>
                      <a:pt x="810" y="56"/>
                    </a:cubicBezTo>
                    <a:cubicBezTo>
                      <a:pt x="810" y="88"/>
                      <a:pt x="782" y="114"/>
                      <a:pt x="746" y="114"/>
                    </a:cubicBezTo>
                    <a:cubicBezTo>
                      <a:pt x="711" y="114"/>
                      <a:pt x="682" y="88"/>
                      <a:pt x="682" y="56"/>
                    </a:cubicBezTo>
                    <a:cubicBezTo>
                      <a:pt x="682" y="0"/>
                      <a:pt x="682" y="0"/>
                      <a:pt x="682" y="0"/>
                    </a:cubicBezTo>
                    <a:cubicBezTo>
                      <a:pt x="541" y="0"/>
                      <a:pt x="541" y="0"/>
                      <a:pt x="541" y="0"/>
                    </a:cubicBezTo>
                    <a:cubicBezTo>
                      <a:pt x="541" y="56"/>
                      <a:pt x="541" y="56"/>
                      <a:pt x="541" y="56"/>
                    </a:cubicBezTo>
                    <a:cubicBezTo>
                      <a:pt x="541" y="88"/>
                      <a:pt x="512" y="114"/>
                      <a:pt x="476" y="114"/>
                    </a:cubicBezTo>
                    <a:cubicBezTo>
                      <a:pt x="441" y="114"/>
                      <a:pt x="412" y="88"/>
                      <a:pt x="412" y="56"/>
                    </a:cubicBezTo>
                    <a:cubicBezTo>
                      <a:pt x="412" y="0"/>
                      <a:pt x="412" y="0"/>
                      <a:pt x="412" y="0"/>
                    </a:cubicBezTo>
                    <a:cubicBezTo>
                      <a:pt x="271" y="0"/>
                      <a:pt x="271" y="0"/>
                      <a:pt x="271" y="0"/>
                    </a:cubicBezTo>
                    <a:cubicBezTo>
                      <a:pt x="271" y="56"/>
                      <a:pt x="271" y="56"/>
                      <a:pt x="271" y="56"/>
                    </a:cubicBezTo>
                    <a:cubicBezTo>
                      <a:pt x="271" y="88"/>
                      <a:pt x="242" y="114"/>
                      <a:pt x="206" y="114"/>
                    </a:cubicBezTo>
                    <a:cubicBezTo>
                      <a:pt x="171" y="114"/>
                      <a:pt x="142" y="88"/>
                      <a:pt x="142" y="56"/>
                    </a:cubicBezTo>
                    <a:cubicBezTo>
                      <a:pt x="142" y="0"/>
                      <a:pt x="142" y="0"/>
                      <a:pt x="142" y="0"/>
                    </a:cubicBezTo>
                    <a:cubicBezTo>
                      <a:pt x="96" y="0"/>
                      <a:pt x="96" y="0"/>
                      <a:pt x="96" y="0"/>
                    </a:cubicBezTo>
                    <a:cubicBezTo>
                      <a:pt x="43" y="0"/>
                      <a:pt x="0" y="43"/>
                      <a:pt x="0" y="95"/>
                    </a:cubicBezTo>
                    <a:cubicBezTo>
                      <a:pt x="0" y="1126"/>
                      <a:pt x="0" y="1126"/>
                      <a:pt x="0" y="1126"/>
                    </a:cubicBezTo>
                    <a:cubicBezTo>
                      <a:pt x="0" y="1179"/>
                      <a:pt x="43" y="1222"/>
                      <a:pt x="96" y="1222"/>
                    </a:cubicBezTo>
                    <a:cubicBezTo>
                      <a:pt x="1127" y="1222"/>
                      <a:pt x="1127" y="1222"/>
                      <a:pt x="1127" y="1222"/>
                    </a:cubicBezTo>
                    <a:cubicBezTo>
                      <a:pt x="1179" y="1222"/>
                      <a:pt x="1222" y="1179"/>
                      <a:pt x="1222" y="1126"/>
                    </a:cubicBezTo>
                    <a:cubicBezTo>
                      <a:pt x="1222" y="95"/>
                      <a:pt x="1222" y="95"/>
                      <a:pt x="1222" y="95"/>
                    </a:cubicBezTo>
                    <a:cubicBezTo>
                      <a:pt x="1222" y="43"/>
                      <a:pt x="1179" y="0"/>
                      <a:pt x="1127" y="0"/>
                    </a:cubicBezTo>
                    <a:close/>
                    <a:moveTo>
                      <a:pt x="1061" y="1065"/>
                    </a:moveTo>
                    <a:cubicBezTo>
                      <a:pt x="161" y="1065"/>
                      <a:pt x="161" y="1065"/>
                      <a:pt x="161" y="1065"/>
                    </a:cubicBezTo>
                    <a:cubicBezTo>
                      <a:pt x="161" y="351"/>
                      <a:pt x="161" y="351"/>
                      <a:pt x="161" y="351"/>
                    </a:cubicBezTo>
                    <a:cubicBezTo>
                      <a:pt x="1061" y="351"/>
                      <a:pt x="1061" y="351"/>
                      <a:pt x="1061" y="351"/>
                    </a:cubicBezTo>
                    <a:lnTo>
                      <a:pt x="1061" y="10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1871"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2509"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3146" y="659"/>
                <a:ext cx="192"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p:cNvSpPr>
              <p:nvPr/>
            </p:nvSpPr>
            <p:spPr bwMode="auto">
              <a:xfrm>
                <a:off x="3784" y="659"/>
                <a:ext cx="189" cy="425"/>
              </a:xfrm>
              <a:custGeom>
                <a:avLst/>
                <a:gdLst>
                  <a:gd name="T0" fmla="*/ 40 w 80"/>
                  <a:gd name="T1" fmla="*/ 180 h 180"/>
                  <a:gd name="T2" fmla="*/ 80 w 80"/>
                  <a:gd name="T3" fmla="*/ 146 h 180"/>
                  <a:gd name="T4" fmla="*/ 80 w 80"/>
                  <a:gd name="T5" fmla="*/ 34 h 180"/>
                  <a:gd name="T6" fmla="*/ 40 w 80"/>
                  <a:gd name="T7" fmla="*/ 0 h 180"/>
                  <a:gd name="T8" fmla="*/ 0 w 80"/>
                  <a:gd name="T9" fmla="*/ 34 h 180"/>
                  <a:gd name="T10" fmla="*/ 0 w 80"/>
                  <a:gd name="T11" fmla="*/ 146 h 180"/>
                  <a:gd name="T12" fmla="*/ 40 w 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0" h="180">
                    <a:moveTo>
                      <a:pt x="40" y="180"/>
                    </a:moveTo>
                    <a:cubicBezTo>
                      <a:pt x="62" y="180"/>
                      <a:pt x="80" y="165"/>
                      <a:pt x="80" y="146"/>
                    </a:cubicBezTo>
                    <a:cubicBezTo>
                      <a:pt x="80" y="34"/>
                      <a:pt x="80" y="34"/>
                      <a:pt x="80" y="34"/>
                    </a:cubicBezTo>
                    <a:cubicBezTo>
                      <a:pt x="80" y="15"/>
                      <a:pt x="62"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75" name="Freeform 19"/>
            <p:cNvSpPr>
              <a:spLocks/>
            </p:cNvSpPr>
            <p:nvPr/>
          </p:nvSpPr>
          <p:spPr bwMode="auto">
            <a:xfrm>
              <a:off x="7298029" y="2374899"/>
              <a:ext cx="177047" cy="267003"/>
            </a:xfrm>
            <a:custGeom>
              <a:avLst/>
              <a:gdLst>
                <a:gd name="T0" fmla="*/ 916 w 916"/>
                <a:gd name="T1" fmla="*/ 1189 h 1381"/>
                <a:gd name="T2" fmla="*/ 916 w 916"/>
                <a:gd name="T3" fmla="*/ 1381 h 1381"/>
                <a:gd name="T4" fmla="*/ 0 w 916"/>
                <a:gd name="T5" fmla="*/ 1381 h 1381"/>
                <a:gd name="T6" fmla="*/ 0 w 916"/>
                <a:gd name="T7" fmla="*/ 1189 h 1381"/>
                <a:gd name="T8" fmla="*/ 31 w 916"/>
                <a:gd name="T9" fmla="*/ 1164 h 1381"/>
                <a:gd name="T10" fmla="*/ 490 w 916"/>
                <a:gd name="T11" fmla="*/ 674 h 1381"/>
                <a:gd name="T12" fmla="*/ 575 w 916"/>
                <a:gd name="T13" fmla="*/ 528 h 1381"/>
                <a:gd name="T14" fmla="*/ 616 w 916"/>
                <a:gd name="T15" fmla="*/ 420 h 1381"/>
                <a:gd name="T16" fmla="*/ 633 w 916"/>
                <a:gd name="T17" fmla="*/ 312 h 1381"/>
                <a:gd name="T18" fmla="*/ 579 w 916"/>
                <a:gd name="T19" fmla="*/ 183 h 1381"/>
                <a:gd name="T20" fmla="*/ 450 w 916"/>
                <a:gd name="T21" fmla="*/ 131 h 1381"/>
                <a:gd name="T22" fmla="*/ 322 w 916"/>
                <a:gd name="T23" fmla="*/ 193 h 1381"/>
                <a:gd name="T24" fmla="*/ 279 w 916"/>
                <a:gd name="T25" fmla="*/ 317 h 1381"/>
                <a:gd name="T26" fmla="*/ 278 w 916"/>
                <a:gd name="T27" fmla="*/ 344 h 1381"/>
                <a:gd name="T28" fmla="*/ 0 w 916"/>
                <a:gd name="T29" fmla="*/ 344 h 1381"/>
                <a:gd name="T30" fmla="*/ 5 w 916"/>
                <a:gd name="T31" fmla="*/ 307 h 1381"/>
                <a:gd name="T32" fmla="*/ 170 w 916"/>
                <a:gd name="T33" fmla="*/ 71 h 1381"/>
                <a:gd name="T34" fmla="*/ 459 w 916"/>
                <a:gd name="T35" fmla="*/ 0 h 1381"/>
                <a:gd name="T36" fmla="*/ 772 w 916"/>
                <a:gd name="T37" fmla="*/ 89 h 1381"/>
                <a:gd name="T38" fmla="*/ 911 w 916"/>
                <a:gd name="T39" fmla="*/ 376 h 1381"/>
                <a:gd name="T40" fmla="*/ 889 w 916"/>
                <a:gd name="T41" fmla="*/ 518 h 1381"/>
                <a:gd name="T42" fmla="*/ 835 w 916"/>
                <a:gd name="T43" fmla="*/ 644 h 1381"/>
                <a:gd name="T44" fmla="*/ 552 w 916"/>
                <a:gd name="T45" fmla="*/ 971 h 1381"/>
                <a:gd name="T46" fmla="*/ 443 w 916"/>
                <a:gd name="T47" fmla="*/ 1062 h 1381"/>
                <a:gd name="T48" fmla="*/ 326 w 916"/>
                <a:gd name="T49" fmla="*/ 1155 h 1381"/>
                <a:gd name="T50" fmla="*/ 284 w 916"/>
                <a:gd name="T51" fmla="*/ 1189 h 1381"/>
                <a:gd name="T52" fmla="*/ 916 w 916"/>
                <a:gd name="T53" fmla="*/ 1189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6" h="1381">
                  <a:moveTo>
                    <a:pt x="916" y="1189"/>
                  </a:moveTo>
                  <a:cubicBezTo>
                    <a:pt x="916" y="1381"/>
                    <a:pt x="916" y="1381"/>
                    <a:pt x="916" y="1381"/>
                  </a:cubicBezTo>
                  <a:cubicBezTo>
                    <a:pt x="0" y="1381"/>
                    <a:pt x="0" y="1381"/>
                    <a:pt x="0" y="1381"/>
                  </a:cubicBezTo>
                  <a:cubicBezTo>
                    <a:pt x="0" y="1189"/>
                    <a:pt x="0" y="1189"/>
                    <a:pt x="0" y="1189"/>
                  </a:cubicBezTo>
                  <a:cubicBezTo>
                    <a:pt x="31" y="1164"/>
                    <a:pt x="31" y="1164"/>
                    <a:pt x="31" y="1164"/>
                  </a:cubicBezTo>
                  <a:cubicBezTo>
                    <a:pt x="219" y="1005"/>
                    <a:pt x="372" y="842"/>
                    <a:pt x="490" y="674"/>
                  </a:cubicBezTo>
                  <a:cubicBezTo>
                    <a:pt x="525" y="624"/>
                    <a:pt x="553" y="576"/>
                    <a:pt x="575" y="528"/>
                  </a:cubicBezTo>
                  <a:cubicBezTo>
                    <a:pt x="592" y="493"/>
                    <a:pt x="606" y="457"/>
                    <a:pt x="616" y="420"/>
                  </a:cubicBezTo>
                  <a:cubicBezTo>
                    <a:pt x="627" y="382"/>
                    <a:pt x="632" y="346"/>
                    <a:pt x="633" y="312"/>
                  </a:cubicBezTo>
                  <a:cubicBezTo>
                    <a:pt x="631" y="261"/>
                    <a:pt x="613" y="218"/>
                    <a:pt x="579" y="183"/>
                  </a:cubicBezTo>
                  <a:cubicBezTo>
                    <a:pt x="544" y="148"/>
                    <a:pt x="501" y="131"/>
                    <a:pt x="450" y="131"/>
                  </a:cubicBezTo>
                  <a:cubicBezTo>
                    <a:pt x="392" y="133"/>
                    <a:pt x="349" y="153"/>
                    <a:pt x="322" y="193"/>
                  </a:cubicBezTo>
                  <a:cubicBezTo>
                    <a:pt x="299" y="223"/>
                    <a:pt x="284" y="265"/>
                    <a:pt x="279" y="317"/>
                  </a:cubicBezTo>
                  <a:cubicBezTo>
                    <a:pt x="278" y="344"/>
                    <a:pt x="278" y="344"/>
                    <a:pt x="278" y="344"/>
                  </a:cubicBezTo>
                  <a:cubicBezTo>
                    <a:pt x="0" y="344"/>
                    <a:pt x="0" y="344"/>
                    <a:pt x="0" y="344"/>
                  </a:cubicBezTo>
                  <a:cubicBezTo>
                    <a:pt x="5" y="307"/>
                    <a:pt x="5" y="307"/>
                    <a:pt x="5" y="307"/>
                  </a:cubicBezTo>
                  <a:cubicBezTo>
                    <a:pt x="16" y="208"/>
                    <a:pt x="72" y="129"/>
                    <a:pt x="170" y="71"/>
                  </a:cubicBezTo>
                  <a:cubicBezTo>
                    <a:pt x="250" y="23"/>
                    <a:pt x="346" y="0"/>
                    <a:pt x="459" y="0"/>
                  </a:cubicBezTo>
                  <a:cubicBezTo>
                    <a:pt x="592" y="2"/>
                    <a:pt x="696" y="32"/>
                    <a:pt x="772" y="89"/>
                  </a:cubicBezTo>
                  <a:cubicBezTo>
                    <a:pt x="864" y="157"/>
                    <a:pt x="910" y="253"/>
                    <a:pt x="911" y="376"/>
                  </a:cubicBezTo>
                  <a:cubicBezTo>
                    <a:pt x="911" y="422"/>
                    <a:pt x="903" y="469"/>
                    <a:pt x="889" y="518"/>
                  </a:cubicBezTo>
                  <a:cubicBezTo>
                    <a:pt x="876" y="560"/>
                    <a:pt x="858" y="602"/>
                    <a:pt x="835" y="644"/>
                  </a:cubicBezTo>
                  <a:cubicBezTo>
                    <a:pt x="781" y="741"/>
                    <a:pt x="686" y="851"/>
                    <a:pt x="552" y="971"/>
                  </a:cubicBezTo>
                  <a:cubicBezTo>
                    <a:pt x="443" y="1062"/>
                    <a:pt x="443" y="1062"/>
                    <a:pt x="443" y="1062"/>
                  </a:cubicBezTo>
                  <a:cubicBezTo>
                    <a:pt x="326" y="1155"/>
                    <a:pt x="326" y="1155"/>
                    <a:pt x="326" y="1155"/>
                  </a:cubicBezTo>
                  <a:cubicBezTo>
                    <a:pt x="284" y="1189"/>
                    <a:pt x="284" y="1189"/>
                    <a:pt x="284" y="1189"/>
                  </a:cubicBezTo>
                  <a:lnTo>
                    <a:pt x="916" y="11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38</a:t>
            </a:fld>
            <a:endParaRPr lang="en-US" dirty="0"/>
          </a:p>
        </p:txBody>
      </p:sp>
    </p:spTree>
    <p:extLst>
      <p:ext uri="{BB962C8B-B14F-4D97-AF65-F5344CB8AC3E}">
        <p14:creationId xmlns:p14="http://schemas.microsoft.com/office/powerpoint/2010/main" val="341888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618" r="381"/>
          <a:stretch/>
        </p:blipFill>
        <p:spPr>
          <a:xfrm flipH="1">
            <a:off x="0" y="0"/>
            <a:ext cx="9144000" cy="6858000"/>
          </a:xfrm>
          <a:prstGeom prst="rect">
            <a:avLst/>
          </a:prstGeom>
        </p:spPr>
      </p:pic>
      <p:sp>
        <p:nvSpPr>
          <p:cNvPr id="3" name="Title 2"/>
          <p:cNvSpPr>
            <a:spLocks noGrp="1"/>
          </p:cNvSpPr>
          <p:nvPr>
            <p:ph type="ctrTitle"/>
          </p:nvPr>
        </p:nvSpPr>
        <p:spPr/>
        <p:txBody>
          <a:bodyPr/>
          <a:lstStyle/>
          <a:p>
            <a:r>
              <a:rPr lang="en-GB" dirty="0"/>
              <a:t>QUESTIONS</a:t>
            </a:r>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12" name="Oval 11"/>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11"/>
          <p:cNvSpPr>
            <a:spLocks noEditPoints="1"/>
          </p:cNvSpPr>
          <p:nvPr/>
        </p:nvSpPr>
        <p:spPr bwMode="auto">
          <a:xfrm>
            <a:off x="639021" y="2199869"/>
            <a:ext cx="559496" cy="610006"/>
          </a:xfrm>
          <a:custGeom>
            <a:avLst/>
            <a:gdLst>
              <a:gd name="T0" fmla="*/ 241 w 244"/>
              <a:gd name="T1" fmla="*/ 156 h 266"/>
              <a:gd name="T2" fmla="*/ 216 w 244"/>
              <a:gd name="T3" fmla="*/ 127 h 266"/>
              <a:gd name="T4" fmla="*/ 216 w 244"/>
              <a:gd name="T5" fmla="*/ 109 h 266"/>
              <a:gd name="T6" fmla="*/ 194 w 244"/>
              <a:gd name="T7" fmla="*/ 45 h 266"/>
              <a:gd name="T8" fmla="*/ 62 w 244"/>
              <a:gd name="T9" fmla="*/ 42 h 266"/>
              <a:gd name="T10" fmla="*/ 42 w 244"/>
              <a:gd name="T11" fmla="*/ 159 h 266"/>
              <a:gd name="T12" fmla="*/ 61 w 244"/>
              <a:gd name="T13" fmla="*/ 207 h 266"/>
              <a:gd name="T14" fmla="*/ 56 w 244"/>
              <a:gd name="T15" fmla="*/ 266 h 266"/>
              <a:gd name="T16" fmla="*/ 64 w 244"/>
              <a:gd name="T17" fmla="*/ 266 h 266"/>
              <a:gd name="T18" fmla="*/ 151 w 244"/>
              <a:gd name="T19" fmla="*/ 265 h 266"/>
              <a:gd name="T20" fmla="*/ 159 w 244"/>
              <a:gd name="T21" fmla="*/ 230 h 266"/>
              <a:gd name="T22" fmla="*/ 211 w 244"/>
              <a:gd name="T23" fmla="*/ 232 h 266"/>
              <a:gd name="T24" fmla="*/ 216 w 244"/>
              <a:gd name="T25" fmla="*/ 211 h 266"/>
              <a:gd name="T26" fmla="*/ 217 w 244"/>
              <a:gd name="T27" fmla="*/ 201 h 266"/>
              <a:gd name="T28" fmla="*/ 220 w 244"/>
              <a:gd name="T29" fmla="*/ 193 h 266"/>
              <a:gd name="T30" fmla="*/ 221 w 244"/>
              <a:gd name="T31" fmla="*/ 188 h 266"/>
              <a:gd name="T32" fmla="*/ 220 w 244"/>
              <a:gd name="T33" fmla="*/ 179 h 266"/>
              <a:gd name="T34" fmla="*/ 221 w 244"/>
              <a:gd name="T35" fmla="*/ 169 h 266"/>
              <a:gd name="T36" fmla="*/ 234 w 244"/>
              <a:gd name="T37" fmla="*/ 166 h 266"/>
              <a:gd name="T38" fmla="*/ 241 w 244"/>
              <a:gd name="T39" fmla="*/ 156 h 266"/>
              <a:gd name="T40" fmla="*/ 132 w 244"/>
              <a:gd name="T41" fmla="*/ 177 h 266"/>
              <a:gd name="T42" fmla="*/ 123 w 244"/>
              <a:gd name="T43" fmla="*/ 180 h 266"/>
              <a:gd name="T44" fmla="*/ 114 w 244"/>
              <a:gd name="T45" fmla="*/ 177 h 266"/>
              <a:gd name="T46" fmla="*/ 111 w 244"/>
              <a:gd name="T47" fmla="*/ 168 h 266"/>
              <a:gd name="T48" fmla="*/ 114 w 244"/>
              <a:gd name="T49" fmla="*/ 159 h 266"/>
              <a:gd name="T50" fmla="*/ 123 w 244"/>
              <a:gd name="T51" fmla="*/ 155 h 266"/>
              <a:gd name="T52" fmla="*/ 132 w 244"/>
              <a:gd name="T53" fmla="*/ 159 h 266"/>
              <a:gd name="T54" fmla="*/ 136 w 244"/>
              <a:gd name="T55" fmla="*/ 168 h 266"/>
              <a:gd name="T56" fmla="*/ 132 w 244"/>
              <a:gd name="T57" fmla="*/ 177 h 266"/>
              <a:gd name="T58" fmla="*/ 157 w 244"/>
              <a:gd name="T59" fmla="*/ 102 h 266"/>
              <a:gd name="T60" fmla="*/ 153 w 244"/>
              <a:gd name="T61" fmla="*/ 111 h 266"/>
              <a:gd name="T62" fmla="*/ 145 w 244"/>
              <a:gd name="T63" fmla="*/ 119 h 266"/>
              <a:gd name="T64" fmla="*/ 137 w 244"/>
              <a:gd name="T65" fmla="*/ 127 h 266"/>
              <a:gd name="T66" fmla="*/ 134 w 244"/>
              <a:gd name="T67" fmla="*/ 134 h 266"/>
              <a:gd name="T68" fmla="*/ 133 w 244"/>
              <a:gd name="T69" fmla="*/ 145 h 266"/>
              <a:gd name="T70" fmla="*/ 113 w 244"/>
              <a:gd name="T71" fmla="*/ 145 h 266"/>
              <a:gd name="T72" fmla="*/ 113 w 244"/>
              <a:gd name="T73" fmla="*/ 141 h 266"/>
              <a:gd name="T74" fmla="*/ 116 w 244"/>
              <a:gd name="T75" fmla="*/ 124 h 266"/>
              <a:gd name="T76" fmla="*/ 128 w 244"/>
              <a:gd name="T77" fmla="*/ 109 h 266"/>
              <a:gd name="T78" fmla="*/ 137 w 244"/>
              <a:gd name="T79" fmla="*/ 99 h 266"/>
              <a:gd name="T80" fmla="*/ 139 w 244"/>
              <a:gd name="T81" fmla="*/ 93 h 266"/>
              <a:gd name="T82" fmla="*/ 135 w 244"/>
              <a:gd name="T83" fmla="*/ 85 h 266"/>
              <a:gd name="T84" fmla="*/ 125 w 244"/>
              <a:gd name="T85" fmla="*/ 82 h 266"/>
              <a:gd name="T86" fmla="*/ 113 w 244"/>
              <a:gd name="T87" fmla="*/ 86 h 266"/>
              <a:gd name="T88" fmla="*/ 109 w 244"/>
              <a:gd name="T89" fmla="*/ 96 h 266"/>
              <a:gd name="T90" fmla="*/ 90 w 244"/>
              <a:gd name="T91" fmla="*/ 96 h 266"/>
              <a:gd name="T92" fmla="*/ 100 w 244"/>
              <a:gd name="T93" fmla="*/ 73 h 266"/>
              <a:gd name="T94" fmla="*/ 125 w 244"/>
              <a:gd name="T95" fmla="*/ 64 h 266"/>
              <a:gd name="T96" fmla="*/ 143 w 244"/>
              <a:gd name="T97" fmla="*/ 68 h 266"/>
              <a:gd name="T98" fmla="*/ 154 w 244"/>
              <a:gd name="T99" fmla="*/ 79 h 266"/>
              <a:gd name="T100" fmla="*/ 159 w 244"/>
              <a:gd name="T101" fmla="*/ 94 h 266"/>
              <a:gd name="T102" fmla="*/ 157 w 244"/>
              <a:gd name="T103" fmla="*/ 10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266">
                <a:moveTo>
                  <a:pt x="241" y="156"/>
                </a:moveTo>
                <a:cubicBezTo>
                  <a:pt x="216" y="127"/>
                  <a:pt x="216" y="127"/>
                  <a:pt x="216" y="127"/>
                </a:cubicBezTo>
                <a:cubicBezTo>
                  <a:pt x="213" y="122"/>
                  <a:pt x="216" y="109"/>
                  <a:pt x="216" y="109"/>
                </a:cubicBezTo>
                <a:cubicBezTo>
                  <a:pt x="222" y="64"/>
                  <a:pt x="194" y="45"/>
                  <a:pt x="194" y="45"/>
                </a:cubicBezTo>
                <a:cubicBezTo>
                  <a:pt x="124" y="0"/>
                  <a:pt x="62" y="42"/>
                  <a:pt x="62" y="42"/>
                </a:cubicBezTo>
                <a:cubicBezTo>
                  <a:pt x="0" y="88"/>
                  <a:pt x="42" y="159"/>
                  <a:pt x="42" y="159"/>
                </a:cubicBezTo>
                <a:cubicBezTo>
                  <a:pt x="55" y="178"/>
                  <a:pt x="61" y="207"/>
                  <a:pt x="61" y="207"/>
                </a:cubicBezTo>
                <a:cubicBezTo>
                  <a:pt x="63" y="234"/>
                  <a:pt x="56" y="266"/>
                  <a:pt x="56" y="266"/>
                </a:cubicBezTo>
                <a:cubicBezTo>
                  <a:pt x="64" y="266"/>
                  <a:pt x="64" y="266"/>
                  <a:pt x="64" y="266"/>
                </a:cubicBezTo>
                <a:cubicBezTo>
                  <a:pt x="64" y="266"/>
                  <a:pt x="148" y="265"/>
                  <a:pt x="151" y="265"/>
                </a:cubicBezTo>
                <a:cubicBezTo>
                  <a:pt x="149" y="233"/>
                  <a:pt x="159" y="230"/>
                  <a:pt x="159" y="230"/>
                </a:cubicBezTo>
                <a:cubicBezTo>
                  <a:pt x="203" y="239"/>
                  <a:pt x="209" y="232"/>
                  <a:pt x="211" y="232"/>
                </a:cubicBezTo>
                <a:cubicBezTo>
                  <a:pt x="224" y="222"/>
                  <a:pt x="216" y="211"/>
                  <a:pt x="216" y="211"/>
                </a:cubicBezTo>
                <a:cubicBezTo>
                  <a:pt x="213" y="205"/>
                  <a:pt x="217" y="201"/>
                  <a:pt x="217" y="201"/>
                </a:cubicBezTo>
                <a:cubicBezTo>
                  <a:pt x="228" y="198"/>
                  <a:pt x="220" y="193"/>
                  <a:pt x="220" y="193"/>
                </a:cubicBezTo>
                <a:cubicBezTo>
                  <a:pt x="216" y="191"/>
                  <a:pt x="221" y="188"/>
                  <a:pt x="221" y="188"/>
                </a:cubicBezTo>
                <a:cubicBezTo>
                  <a:pt x="228" y="184"/>
                  <a:pt x="220" y="179"/>
                  <a:pt x="220" y="179"/>
                </a:cubicBezTo>
                <a:cubicBezTo>
                  <a:pt x="221" y="169"/>
                  <a:pt x="221" y="169"/>
                  <a:pt x="221" y="169"/>
                </a:cubicBezTo>
                <a:cubicBezTo>
                  <a:pt x="234" y="166"/>
                  <a:pt x="234" y="166"/>
                  <a:pt x="234" y="166"/>
                </a:cubicBezTo>
                <a:cubicBezTo>
                  <a:pt x="244" y="165"/>
                  <a:pt x="241" y="156"/>
                  <a:pt x="241" y="156"/>
                </a:cubicBezTo>
                <a:close/>
                <a:moveTo>
                  <a:pt x="132" y="177"/>
                </a:moveTo>
                <a:cubicBezTo>
                  <a:pt x="130" y="179"/>
                  <a:pt x="127" y="180"/>
                  <a:pt x="123" y="180"/>
                </a:cubicBezTo>
                <a:cubicBezTo>
                  <a:pt x="120" y="180"/>
                  <a:pt x="117" y="179"/>
                  <a:pt x="114" y="177"/>
                </a:cubicBezTo>
                <a:cubicBezTo>
                  <a:pt x="112" y="174"/>
                  <a:pt x="111" y="171"/>
                  <a:pt x="111" y="168"/>
                </a:cubicBezTo>
                <a:cubicBezTo>
                  <a:pt x="111" y="164"/>
                  <a:pt x="112" y="161"/>
                  <a:pt x="114" y="159"/>
                </a:cubicBezTo>
                <a:cubicBezTo>
                  <a:pt x="117" y="157"/>
                  <a:pt x="120" y="155"/>
                  <a:pt x="123" y="155"/>
                </a:cubicBezTo>
                <a:cubicBezTo>
                  <a:pt x="127" y="155"/>
                  <a:pt x="130" y="157"/>
                  <a:pt x="132" y="159"/>
                </a:cubicBezTo>
                <a:cubicBezTo>
                  <a:pt x="135" y="161"/>
                  <a:pt x="136" y="164"/>
                  <a:pt x="136" y="168"/>
                </a:cubicBezTo>
                <a:cubicBezTo>
                  <a:pt x="136" y="171"/>
                  <a:pt x="135" y="174"/>
                  <a:pt x="132" y="177"/>
                </a:cubicBezTo>
                <a:close/>
                <a:moveTo>
                  <a:pt x="157" y="102"/>
                </a:moveTo>
                <a:cubicBezTo>
                  <a:pt x="156" y="105"/>
                  <a:pt x="155" y="108"/>
                  <a:pt x="153" y="111"/>
                </a:cubicBezTo>
                <a:cubicBezTo>
                  <a:pt x="152" y="112"/>
                  <a:pt x="149" y="115"/>
                  <a:pt x="145" y="119"/>
                </a:cubicBezTo>
                <a:cubicBezTo>
                  <a:pt x="140" y="123"/>
                  <a:pt x="138" y="126"/>
                  <a:pt x="137" y="127"/>
                </a:cubicBezTo>
                <a:cubicBezTo>
                  <a:pt x="136" y="129"/>
                  <a:pt x="135" y="131"/>
                  <a:pt x="134" y="134"/>
                </a:cubicBezTo>
                <a:cubicBezTo>
                  <a:pt x="133" y="136"/>
                  <a:pt x="133" y="140"/>
                  <a:pt x="133" y="145"/>
                </a:cubicBezTo>
                <a:cubicBezTo>
                  <a:pt x="113" y="145"/>
                  <a:pt x="113" y="145"/>
                  <a:pt x="113" y="145"/>
                </a:cubicBezTo>
                <a:cubicBezTo>
                  <a:pt x="113" y="141"/>
                  <a:pt x="113" y="141"/>
                  <a:pt x="113" y="141"/>
                </a:cubicBezTo>
                <a:cubicBezTo>
                  <a:pt x="113" y="135"/>
                  <a:pt x="114" y="129"/>
                  <a:pt x="116" y="124"/>
                </a:cubicBezTo>
                <a:cubicBezTo>
                  <a:pt x="119" y="118"/>
                  <a:pt x="123" y="113"/>
                  <a:pt x="128" y="109"/>
                </a:cubicBezTo>
                <a:cubicBezTo>
                  <a:pt x="133" y="104"/>
                  <a:pt x="136" y="101"/>
                  <a:pt x="137" y="99"/>
                </a:cubicBezTo>
                <a:cubicBezTo>
                  <a:pt x="138" y="98"/>
                  <a:pt x="139" y="96"/>
                  <a:pt x="139" y="93"/>
                </a:cubicBezTo>
                <a:cubicBezTo>
                  <a:pt x="139" y="90"/>
                  <a:pt x="138" y="88"/>
                  <a:pt x="135" y="85"/>
                </a:cubicBezTo>
                <a:cubicBezTo>
                  <a:pt x="132" y="83"/>
                  <a:pt x="129" y="82"/>
                  <a:pt x="125" y="82"/>
                </a:cubicBezTo>
                <a:cubicBezTo>
                  <a:pt x="120" y="82"/>
                  <a:pt x="116" y="83"/>
                  <a:pt x="113" y="86"/>
                </a:cubicBezTo>
                <a:cubicBezTo>
                  <a:pt x="111" y="89"/>
                  <a:pt x="109" y="92"/>
                  <a:pt x="109" y="96"/>
                </a:cubicBezTo>
                <a:cubicBezTo>
                  <a:pt x="90" y="96"/>
                  <a:pt x="90" y="96"/>
                  <a:pt x="90" y="96"/>
                </a:cubicBezTo>
                <a:cubicBezTo>
                  <a:pt x="90" y="87"/>
                  <a:pt x="93" y="79"/>
                  <a:pt x="100" y="73"/>
                </a:cubicBezTo>
                <a:cubicBezTo>
                  <a:pt x="106" y="67"/>
                  <a:pt x="115" y="64"/>
                  <a:pt x="125" y="64"/>
                </a:cubicBezTo>
                <a:cubicBezTo>
                  <a:pt x="132" y="64"/>
                  <a:pt x="138" y="65"/>
                  <a:pt x="143" y="68"/>
                </a:cubicBezTo>
                <a:cubicBezTo>
                  <a:pt x="148" y="70"/>
                  <a:pt x="152" y="74"/>
                  <a:pt x="154" y="79"/>
                </a:cubicBezTo>
                <a:cubicBezTo>
                  <a:pt x="157" y="83"/>
                  <a:pt x="159" y="88"/>
                  <a:pt x="159" y="94"/>
                </a:cubicBezTo>
                <a:cubicBezTo>
                  <a:pt x="159" y="97"/>
                  <a:pt x="158" y="99"/>
                  <a:pt x="157" y="10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1"/>
          </p:nvPr>
        </p:nvSpPr>
        <p:spPr/>
        <p:txBody>
          <a:bodyPr/>
          <a:lstStyle/>
          <a:p>
            <a:pPr>
              <a:defRPr/>
            </a:pPr>
            <a:r>
              <a:rPr lang="en-US"/>
              <a:t>Page </a:t>
            </a:r>
            <a:fld id="{90CBDC3A-D49F-4631-A8C7-55D59B33E5FA}" type="slidenum">
              <a:rPr lang="en-US" smtClean="0"/>
              <a:pPr>
                <a:defRPr/>
              </a:pPr>
              <a:t>39</a:t>
            </a:fld>
            <a:endParaRPr lang="en-US" dirty="0"/>
          </a:p>
        </p:txBody>
      </p:sp>
    </p:spTree>
    <p:extLst>
      <p:ext uri="{BB962C8B-B14F-4D97-AF65-F5344CB8AC3E}">
        <p14:creationId xmlns:p14="http://schemas.microsoft.com/office/powerpoint/2010/main" val="355342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Personal Introductions </a:t>
            </a:r>
            <a:endParaRPr lang="en-US" dirty="0"/>
          </a:p>
        </p:txBody>
      </p:sp>
      <p:sp>
        <p:nvSpPr>
          <p:cNvPr id="4" name="Text Placeholder 3"/>
          <p:cNvSpPr>
            <a:spLocks noGrp="1"/>
          </p:cNvSpPr>
          <p:nvPr>
            <p:ph type="body" sz="quarter" idx="10"/>
          </p:nvPr>
        </p:nvSpPr>
        <p:spPr/>
        <p:txBody>
          <a:bodyPr/>
          <a:lstStyle/>
          <a:p>
            <a:r>
              <a:rPr lang="en-GB" dirty="0"/>
              <a:t>Let’s learn a bit about each other…</a:t>
            </a:r>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6" name="Rectangle 3"/>
          <p:cNvSpPr>
            <a:spLocks noChangeArrowheads="1"/>
          </p:cNvSpPr>
          <p:nvPr/>
        </p:nvSpPr>
        <p:spPr bwMode="gray">
          <a:xfrm>
            <a:off x="455613" y="2286126"/>
            <a:ext cx="3377676" cy="332399"/>
          </a:xfrm>
          <a:prstGeom prst="rect">
            <a:avLst/>
          </a:prstGeom>
          <a:noFill/>
          <a:ln w="12700">
            <a:noFill/>
            <a:miter lim="800000"/>
            <a:headEnd/>
            <a:tailEnd/>
          </a:ln>
        </p:spPr>
        <p:txBody>
          <a:bodyPr lIns="0" tIns="0" rIns="0" bIns="0">
            <a:spAutoFit/>
          </a:bodyPr>
          <a:lstStyle/>
          <a:p>
            <a:pPr eaLnBrk="0" hangingPunct="0">
              <a:lnSpc>
                <a:spcPct val="90000"/>
              </a:lnSpc>
              <a:spcBef>
                <a:spcPct val="40000"/>
              </a:spcBef>
              <a:spcAft>
                <a:spcPct val="20000"/>
              </a:spcAft>
            </a:pPr>
            <a:r>
              <a:rPr lang="en-US" sz="2400" dirty="0">
                <a:solidFill>
                  <a:schemeClr val="accent2"/>
                </a:solidFill>
              </a:rPr>
              <a:t>Introduce yourself</a:t>
            </a:r>
            <a:endParaRPr lang="en-US" sz="2000" dirty="0">
              <a:solidFill>
                <a:schemeClr val="accent2"/>
              </a:solidFill>
            </a:endParaRPr>
          </a:p>
        </p:txBody>
      </p:sp>
      <p:sp>
        <p:nvSpPr>
          <p:cNvPr id="10" name="Oval 9"/>
          <p:cNvSpPr/>
          <p:nvPr/>
        </p:nvSpPr>
        <p:spPr>
          <a:xfrm>
            <a:off x="468671" y="333105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2810116" y="333105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5151561" y="333105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7493006" y="333105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Connector 25"/>
          <p:cNvCxnSpPr>
            <a:stCxn id="10" idx="6"/>
            <a:endCxn id="14" idx="2"/>
          </p:cNvCxnSpPr>
          <p:nvPr/>
        </p:nvCxnSpPr>
        <p:spPr>
          <a:xfrm>
            <a:off x="1335842" y="3764641"/>
            <a:ext cx="1474274" cy="0"/>
          </a:xfrm>
          <a:prstGeom prst="line">
            <a:avLst/>
          </a:prstGeom>
          <a:ln w="571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4" idx="6"/>
            <a:endCxn id="18" idx="2"/>
          </p:cNvCxnSpPr>
          <p:nvPr/>
        </p:nvCxnSpPr>
        <p:spPr>
          <a:xfrm>
            <a:off x="3677287" y="3764641"/>
            <a:ext cx="1474274" cy="0"/>
          </a:xfrm>
          <a:prstGeom prst="line">
            <a:avLst/>
          </a:prstGeom>
          <a:ln w="571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6"/>
            <a:endCxn id="22" idx="2"/>
          </p:cNvCxnSpPr>
          <p:nvPr/>
        </p:nvCxnSpPr>
        <p:spPr>
          <a:xfrm>
            <a:off x="6018732" y="3764641"/>
            <a:ext cx="1474274" cy="0"/>
          </a:xfrm>
          <a:prstGeom prst="line">
            <a:avLst/>
          </a:prstGeom>
          <a:ln w="571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5138" y="4348162"/>
            <a:ext cx="880229" cy="371475"/>
          </a:xfrm>
          <a:prstGeom prst="rect">
            <a:avLst/>
          </a:prstGeom>
          <a:noFill/>
        </p:spPr>
        <p:txBody>
          <a:bodyPr wrap="square" rtlCol="0">
            <a:spAutoFit/>
          </a:bodyPr>
          <a:lstStyle/>
          <a:p>
            <a:pPr algn="ctr"/>
            <a:r>
              <a:rPr lang="en-US" dirty="0">
                <a:solidFill>
                  <a:schemeClr val="tx2"/>
                </a:solidFill>
              </a:rPr>
              <a:t>Name</a:t>
            </a:r>
          </a:p>
        </p:txBody>
      </p:sp>
      <p:sp>
        <p:nvSpPr>
          <p:cNvPr id="34" name="TextBox 33"/>
          <p:cNvSpPr txBox="1"/>
          <p:nvPr/>
        </p:nvSpPr>
        <p:spPr>
          <a:xfrm>
            <a:off x="2803586" y="4348162"/>
            <a:ext cx="880229" cy="371475"/>
          </a:xfrm>
          <a:prstGeom prst="rect">
            <a:avLst/>
          </a:prstGeom>
          <a:noFill/>
        </p:spPr>
        <p:txBody>
          <a:bodyPr wrap="square" rtlCol="0">
            <a:spAutoFit/>
          </a:bodyPr>
          <a:lstStyle/>
          <a:p>
            <a:pPr algn="ctr"/>
            <a:r>
              <a:rPr lang="en-US" dirty="0">
                <a:solidFill>
                  <a:schemeClr val="tx2"/>
                </a:solidFill>
              </a:rPr>
              <a:t>Office</a:t>
            </a:r>
          </a:p>
        </p:txBody>
      </p:sp>
      <p:sp>
        <p:nvSpPr>
          <p:cNvPr id="35" name="TextBox 34"/>
          <p:cNvSpPr txBox="1"/>
          <p:nvPr/>
        </p:nvSpPr>
        <p:spPr>
          <a:xfrm>
            <a:off x="4809489" y="4348162"/>
            <a:ext cx="1551314" cy="646331"/>
          </a:xfrm>
          <a:prstGeom prst="rect">
            <a:avLst/>
          </a:prstGeom>
          <a:noFill/>
        </p:spPr>
        <p:txBody>
          <a:bodyPr wrap="square" rtlCol="0">
            <a:spAutoFit/>
          </a:bodyPr>
          <a:lstStyle/>
          <a:p>
            <a:pPr algn="ctr"/>
            <a:r>
              <a:rPr lang="en-US" dirty="0">
                <a:solidFill>
                  <a:schemeClr val="tx2"/>
                </a:solidFill>
              </a:rPr>
              <a:t>Reason for attending</a:t>
            </a:r>
          </a:p>
        </p:txBody>
      </p:sp>
      <p:sp>
        <p:nvSpPr>
          <p:cNvPr id="36" name="TextBox 35"/>
          <p:cNvSpPr txBox="1"/>
          <p:nvPr/>
        </p:nvSpPr>
        <p:spPr>
          <a:xfrm>
            <a:off x="7026308" y="4348162"/>
            <a:ext cx="1800568" cy="590931"/>
          </a:xfrm>
          <a:prstGeom prst="rect">
            <a:avLst/>
          </a:prstGeom>
          <a:noFill/>
        </p:spPr>
        <p:txBody>
          <a:bodyPr wrap="square" rtlCol="0">
            <a:spAutoFit/>
          </a:bodyPr>
          <a:lstStyle/>
          <a:p>
            <a:pPr marL="0" lvl="1" algn="ctr" eaLnBrk="0" hangingPunct="0">
              <a:lnSpc>
                <a:spcPct val="90000"/>
              </a:lnSpc>
              <a:spcAft>
                <a:spcPct val="20000"/>
              </a:spcAft>
            </a:pPr>
            <a:r>
              <a:rPr lang="en-US" dirty="0">
                <a:solidFill>
                  <a:schemeClr val="tx2"/>
                </a:solidFill>
              </a:rPr>
              <a:t>Interesting fact about you</a:t>
            </a:r>
          </a:p>
        </p:txBody>
      </p:sp>
      <p:sp>
        <p:nvSpPr>
          <p:cNvPr id="44" name="Freeform 6"/>
          <p:cNvSpPr>
            <a:spLocks/>
          </p:cNvSpPr>
          <p:nvPr/>
        </p:nvSpPr>
        <p:spPr bwMode="auto">
          <a:xfrm>
            <a:off x="675799" y="3531606"/>
            <a:ext cx="452914" cy="466070"/>
          </a:xfrm>
          <a:custGeom>
            <a:avLst/>
            <a:gdLst>
              <a:gd name="T0" fmla="*/ 0 w 102"/>
              <a:gd name="T1" fmla="*/ 105 h 105"/>
              <a:gd name="T2" fmla="*/ 7 w 102"/>
              <a:gd name="T3" fmla="*/ 74 h 105"/>
              <a:gd name="T4" fmla="*/ 34 w 102"/>
              <a:gd name="T5" fmla="*/ 62 h 105"/>
              <a:gd name="T6" fmla="*/ 41 w 102"/>
              <a:gd name="T7" fmla="*/ 55 h 105"/>
              <a:gd name="T8" fmla="*/ 41 w 102"/>
              <a:gd name="T9" fmla="*/ 53 h 105"/>
              <a:gd name="T10" fmla="*/ 28 w 102"/>
              <a:gd name="T11" fmla="*/ 25 h 105"/>
              <a:gd name="T12" fmla="*/ 51 w 102"/>
              <a:gd name="T13" fmla="*/ 0 h 105"/>
              <a:gd name="T14" fmla="*/ 74 w 102"/>
              <a:gd name="T15" fmla="*/ 25 h 105"/>
              <a:gd name="T16" fmla="*/ 61 w 102"/>
              <a:gd name="T17" fmla="*/ 53 h 105"/>
              <a:gd name="T18" fmla="*/ 61 w 102"/>
              <a:gd name="T19" fmla="*/ 55 h 105"/>
              <a:gd name="T20" fmla="*/ 68 w 102"/>
              <a:gd name="T21" fmla="*/ 62 h 105"/>
              <a:gd name="T22" fmla="*/ 95 w 102"/>
              <a:gd name="T23" fmla="*/ 74 h 105"/>
              <a:gd name="T24" fmla="*/ 102 w 102"/>
              <a:gd name="T25" fmla="*/ 105 h 105"/>
              <a:gd name="T26" fmla="*/ 0 w 102"/>
              <a:gd name="T2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0" y="105"/>
                </a:moveTo>
                <a:cubicBezTo>
                  <a:pt x="0" y="93"/>
                  <a:pt x="3" y="78"/>
                  <a:pt x="7" y="74"/>
                </a:cubicBezTo>
                <a:cubicBezTo>
                  <a:pt x="10" y="71"/>
                  <a:pt x="29" y="64"/>
                  <a:pt x="34" y="62"/>
                </a:cubicBezTo>
                <a:cubicBezTo>
                  <a:pt x="40" y="60"/>
                  <a:pt x="41" y="57"/>
                  <a:pt x="41" y="55"/>
                </a:cubicBezTo>
                <a:cubicBezTo>
                  <a:pt x="41" y="53"/>
                  <a:pt x="41" y="53"/>
                  <a:pt x="41" y="53"/>
                </a:cubicBezTo>
                <a:cubicBezTo>
                  <a:pt x="34" y="47"/>
                  <a:pt x="28" y="37"/>
                  <a:pt x="28" y="25"/>
                </a:cubicBezTo>
                <a:cubicBezTo>
                  <a:pt x="28" y="12"/>
                  <a:pt x="37" y="0"/>
                  <a:pt x="51" y="0"/>
                </a:cubicBezTo>
                <a:cubicBezTo>
                  <a:pt x="65" y="0"/>
                  <a:pt x="74" y="12"/>
                  <a:pt x="74" y="25"/>
                </a:cubicBezTo>
                <a:cubicBezTo>
                  <a:pt x="74" y="37"/>
                  <a:pt x="69" y="47"/>
                  <a:pt x="61" y="53"/>
                </a:cubicBezTo>
                <a:cubicBezTo>
                  <a:pt x="61" y="55"/>
                  <a:pt x="61" y="55"/>
                  <a:pt x="61" y="55"/>
                </a:cubicBezTo>
                <a:cubicBezTo>
                  <a:pt x="61" y="57"/>
                  <a:pt x="62" y="60"/>
                  <a:pt x="68" y="62"/>
                </a:cubicBezTo>
                <a:cubicBezTo>
                  <a:pt x="74" y="64"/>
                  <a:pt x="93" y="71"/>
                  <a:pt x="95" y="74"/>
                </a:cubicBezTo>
                <a:cubicBezTo>
                  <a:pt x="100" y="78"/>
                  <a:pt x="102" y="93"/>
                  <a:pt x="102" y="105"/>
                </a:cubicBezTo>
                <a:lnTo>
                  <a:pt x="0" y="1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2"/>
          <p:cNvSpPr>
            <a:spLocks noEditPoints="1"/>
          </p:cNvSpPr>
          <p:nvPr/>
        </p:nvSpPr>
        <p:spPr bwMode="auto">
          <a:xfrm>
            <a:off x="3072688" y="3533611"/>
            <a:ext cx="342026" cy="462058"/>
          </a:xfrm>
          <a:custGeom>
            <a:avLst/>
            <a:gdLst>
              <a:gd name="T0" fmla="*/ 0 w 265"/>
              <a:gd name="T1" fmla="*/ 0 h 358"/>
              <a:gd name="T2" fmla="*/ 0 w 265"/>
              <a:gd name="T3" fmla="*/ 358 h 358"/>
              <a:gd name="T4" fmla="*/ 95 w 265"/>
              <a:gd name="T5" fmla="*/ 358 h 358"/>
              <a:gd name="T6" fmla="*/ 95 w 265"/>
              <a:gd name="T7" fmla="*/ 283 h 358"/>
              <a:gd name="T8" fmla="*/ 170 w 265"/>
              <a:gd name="T9" fmla="*/ 283 h 358"/>
              <a:gd name="T10" fmla="*/ 170 w 265"/>
              <a:gd name="T11" fmla="*/ 358 h 358"/>
              <a:gd name="T12" fmla="*/ 265 w 265"/>
              <a:gd name="T13" fmla="*/ 358 h 358"/>
              <a:gd name="T14" fmla="*/ 265 w 265"/>
              <a:gd name="T15" fmla="*/ 0 h 358"/>
              <a:gd name="T16" fmla="*/ 0 w 265"/>
              <a:gd name="T17" fmla="*/ 0 h 358"/>
              <a:gd name="T18" fmla="*/ 76 w 265"/>
              <a:gd name="T19" fmla="*/ 226 h 358"/>
              <a:gd name="T20" fmla="*/ 38 w 265"/>
              <a:gd name="T21" fmla="*/ 226 h 358"/>
              <a:gd name="T22" fmla="*/ 38 w 265"/>
              <a:gd name="T23" fmla="*/ 188 h 358"/>
              <a:gd name="T24" fmla="*/ 76 w 265"/>
              <a:gd name="T25" fmla="*/ 188 h 358"/>
              <a:gd name="T26" fmla="*/ 76 w 265"/>
              <a:gd name="T27" fmla="*/ 226 h 358"/>
              <a:gd name="T28" fmla="*/ 76 w 265"/>
              <a:gd name="T29" fmla="*/ 151 h 358"/>
              <a:gd name="T30" fmla="*/ 38 w 265"/>
              <a:gd name="T31" fmla="*/ 151 h 358"/>
              <a:gd name="T32" fmla="*/ 38 w 265"/>
              <a:gd name="T33" fmla="*/ 113 h 358"/>
              <a:gd name="T34" fmla="*/ 76 w 265"/>
              <a:gd name="T35" fmla="*/ 113 h 358"/>
              <a:gd name="T36" fmla="*/ 76 w 265"/>
              <a:gd name="T37" fmla="*/ 151 h 358"/>
              <a:gd name="T38" fmla="*/ 76 w 265"/>
              <a:gd name="T39" fmla="*/ 75 h 358"/>
              <a:gd name="T40" fmla="*/ 38 w 265"/>
              <a:gd name="T41" fmla="*/ 75 h 358"/>
              <a:gd name="T42" fmla="*/ 38 w 265"/>
              <a:gd name="T43" fmla="*/ 37 h 358"/>
              <a:gd name="T44" fmla="*/ 76 w 265"/>
              <a:gd name="T45" fmla="*/ 37 h 358"/>
              <a:gd name="T46" fmla="*/ 76 w 265"/>
              <a:gd name="T47" fmla="*/ 75 h 358"/>
              <a:gd name="T48" fmla="*/ 151 w 265"/>
              <a:gd name="T49" fmla="*/ 226 h 358"/>
              <a:gd name="T50" fmla="*/ 114 w 265"/>
              <a:gd name="T51" fmla="*/ 226 h 358"/>
              <a:gd name="T52" fmla="*/ 114 w 265"/>
              <a:gd name="T53" fmla="*/ 188 h 358"/>
              <a:gd name="T54" fmla="*/ 151 w 265"/>
              <a:gd name="T55" fmla="*/ 188 h 358"/>
              <a:gd name="T56" fmla="*/ 151 w 265"/>
              <a:gd name="T57" fmla="*/ 226 h 358"/>
              <a:gd name="T58" fmla="*/ 151 w 265"/>
              <a:gd name="T59" fmla="*/ 151 h 358"/>
              <a:gd name="T60" fmla="*/ 114 w 265"/>
              <a:gd name="T61" fmla="*/ 151 h 358"/>
              <a:gd name="T62" fmla="*/ 114 w 265"/>
              <a:gd name="T63" fmla="*/ 113 h 358"/>
              <a:gd name="T64" fmla="*/ 151 w 265"/>
              <a:gd name="T65" fmla="*/ 113 h 358"/>
              <a:gd name="T66" fmla="*/ 151 w 265"/>
              <a:gd name="T67" fmla="*/ 151 h 358"/>
              <a:gd name="T68" fmla="*/ 151 w 265"/>
              <a:gd name="T69" fmla="*/ 75 h 358"/>
              <a:gd name="T70" fmla="*/ 114 w 265"/>
              <a:gd name="T71" fmla="*/ 75 h 358"/>
              <a:gd name="T72" fmla="*/ 114 w 265"/>
              <a:gd name="T73" fmla="*/ 37 h 358"/>
              <a:gd name="T74" fmla="*/ 151 w 265"/>
              <a:gd name="T75" fmla="*/ 37 h 358"/>
              <a:gd name="T76" fmla="*/ 151 w 265"/>
              <a:gd name="T77" fmla="*/ 75 h 358"/>
              <a:gd name="T78" fmla="*/ 227 w 265"/>
              <a:gd name="T79" fmla="*/ 226 h 358"/>
              <a:gd name="T80" fmla="*/ 189 w 265"/>
              <a:gd name="T81" fmla="*/ 226 h 358"/>
              <a:gd name="T82" fmla="*/ 189 w 265"/>
              <a:gd name="T83" fmla="*/ 188 h 358"/>
              <a:gd name="T84" fmla="*/ 227 w 265"/>
              <a:gd name="T85" fmla="*/ 188 h 358"/>
              <a:gd name="T86" fmla="*/ 227 w 265"/>
              <a:gd name="T87" fmla="*/ 226 h 358"/>
              <a:gd name="T88" fmla="*/ 227 w 265"/>
              <a:gd name="T89" fmla="*/ 151 h 358"/>
              <a:gd name="T90" fmla="*/ 189 w 265"/>
              <a:gd name="T91" fmla="*/ 151 h 358"/>
              <a:gd name="T92" fmla="*/ 189 w 265"/>
              <a:gd name="T93" fmla="*/ 113 h 358"/>
              <a:gd name="T94" fmla="*/ 227 w 265"/>
              <a:gd name="T95" fmla="*/ 113 h 358"/>
              <a:gd name="T96" fmla="*/ 227 w 265"/>
              <a:gd name="T97" fmla="*/ 151 h 358"/>
              <a:gd name="T98" fmla="*/ 227 w 265"/>
              <a:gd name="T99" fmla="*/ 75 h 358"/>
              <a:gd name="T100" fmla="*/ 189 w 265"/>
              <a:gd name="T101" fmla="*/ 75 h 358"/>
              <a:gd name="T102" fmla="*/ 189 w 265"/>
              <a:gd name="T103" fmla="*/ 37 h 358"/>
              <a:gd name="T104" fmla="*/ 227 w 265"/>
              <a:gd name="T105" fmla="*/ 37 h 358"/>
              <a:gd name="T106" fmla="*/ 227 w 265"/>
              <a:gd name="T107" fmla="*/ 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358">
                <a:moveTo>
                  <a:pt x="0" y="0"/>
                </a:moveTo>
                <a:lnTo>
                  <a:pt x="0" y="358"/>
                </a:lnTo>
                <a:lnTo>
                  <a:pt x="95" y="358"/>
                </a:lnTo>
                <a:lnTo>
                  <a:pt x="95" y="283"/>
                </a:lnTo>
                <a:lnTo>
                  <a:pt x="170" y="283"/>
                </a:lnTo>
                <a:lnTo>
                  <a:pt x="170" y="358"/>
                </a:lnTo>
                <a:lnTo>
                  <a:pt x="265" y="358"/>
                </a:lnTo>
                <a:lnTo>
                  <a:pt x="265" y="0"/>
                </a:lnTo>
                <a:lnTo>
                  <a:pt x="0" y="0"/>
                </a:lnTo>
                <a:close/>
                <a:moveTo>
                  <a:pt x="76" y="226"/>
                </a:moveTo>
                <a:lnTo>
                  <a:pt x="38" y="226"/>
                </a:lnTo>
                <a:lnTo>
                  <a:pt x="38" y="188"/>
                </a:lnTo>
                <a:lnTo>
                  <a:pt x="76" y="188"/>
                </a:lnTo>
                <a:lnTo>
                  <a:pt x="76" y="226"/>
                </a:lnTo>
                <a:close/>
                <a:moveTo>
                  <a:pt x="76" y="151"/>
                </a:moveTo>
                <a:lnTo>
                  <a:pt x="38" y="151"/>
                </a:lnTo>
                <a:lnTo>
                  <a:pt x="38" y="113"/>
                </a:lnTo>
                <a:lnTo>
                  <a:pt x="76" y="113"/>
                </a:lnTo>
                <a:lnTo>
                  <a:pt x="76" y="151"/>
                </a:lnTo>
                <a:close/>
                <a:moveTo>
                  <a:pt x="76" y="75"/>
                </a:moveTo>
                <a:lnTo>
                  <a:pt x="38" y="75"/>
                </a:lnTo>
                <a:lnTo>
                  <a:pt x="38" y="37"/>
                </a:lnTo>
                <a:lnTo>
                  <a:pt x="76" y="37"/>
                </a:lnTo>
                <a:lnTo>
                  <a:pt x="76" y="75"/>
                </a:lnTo>
                <a:close/>
                <a:moveTo>
                  <a:pt x="151" y="226"/>
                </a:moveTo>
                <a:lnTo>
                  <a:pt x="114" y="226"/>
                </a:lnTo>
                <a:lnTo>
                  <a:pt x="114" y="188"/>
                </a:lnTo>
                <a:lnTo>
                  <a:pt x="151" y="188"/>
                </a:lnTo>
                <a:lnTo>
                  <a:pt x="151" y="226"/>
                </a:lnTo>
                <a:close/>
                <a:moveTo>
                  <a:pt x="151" y="151"/>
                </a:moveTo>
                <a:lnTo>
                  <a:pt x="114" y="151"/>
                </a:lnTo>
                <a:lnTo>
                  <a:pt x="114" y="113"/>
                </a:lnTo>
                <a:lnTo>
                  <a:pt x="151" y="113"/>
                </a:lnTo>
                <a:lnTo>
                  <a:pt x="151" y="151"/>
                </a:lnTo>
                <a:close/>
                <a:moveTo>
                  <a:pt x="151" y="75"/>
                </a:moveTo>
                <a:lnTo>
                  <a:pt x="114" y="75"/>
                </a:lnTo>
                <a:lnTo>
                  <a:pt x="114" y="37"/>
                </a:lnTo>
                <a:lnTo>
                  <a:pt x="151" y="37"/>
                </a:lnTo>
                <a:lnTo>
                  <a:pt x="151" y="75"/>
                </a:lnTo>
                <a:close/>
                <a:moveTo>
                  <a:pt x="227" y="226"/>
                </a:moveTo>
                <a:lnTo>
                  <a:pt x="189" y="226"/>
                </a:lnTo>
                <a:lnTo>
                  <a:pt x="189" y="188"/>
                </a:lnTo>
                <a:lnTo>
                  <a:pt x="227" y="188"/>
                </a:lnTo>
                <a:lnTo>
                  <a:pt x="227" y="226"/>
                </a:lnTo>
                <a:close/>
                <a:moveTo>
                  <a:pt x="227" y="151"/>
                </a:moveTo>
                <a:lnTo>
                  <a:pt x="189" y="151"/>
                </a:lnTo>
                <a:lnTo>
                  <a:pt x="189" y="113"/>
                </a:lnTo>
                <a:lnTo>
                  <a:pt x="227" y="113"/>
                </a:lnTo>
                <a:lnTo>
                  <a:pt x="227" y="151"/>
                </a:lnTo>
                <a:close/>
                <a:moveTo>
                  <a:pt x="227" y="75"/>
                </a:moveTo>
                <a:lnTo>
                  <a:pt x="189" y="75"/>
                </a:lnTo>
                <a:lnTo>
                  <a:pt x="189" y="37"/>
                </a:lnTo>
                <a:lnTo>
                  <a:pt x="227" y="37"/>
                </a:lnTo>
                <a:lnTo>
                  <a:pt x="227" y="7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noEditPoints="1"/>
          </p:cNvSpPr>
          <p:nvPr/>
        </p:nvSpPr>
        <p:spPr bwMode="auto">
          <a:xfrm>
            <a:off x="5412429" y="3526706"/>
            <a:ext cx="360000" cy="504000"/>
          </a:xfrm>
          <a:custGeom>
            <a:avLst/>
            <a:gdLst>
              <a:gd name="T0" fmla="*/ 98 w 178"/>
              <a:gd name="T1" fmla="*/ 188 h 252"/>
              <a:gd name="T2" fmla="*/ 77 w 178"/>
              <a:gd name="T3" fmla="*/ 188 h 252"/>
              <a:gd name="T4" fmla="*/ 65 w 178"/>
              <a:gd name="T5" fmla="*/ 176 h 252"/>
              <a:gd name="T6" fmla="*/ 65 w 178"/>
              <a:gd name="T7" fmla="*/ 176 h 252"/>
              <a:gd name="T8" fmla="*/ 72 w 178"/>
              <a:gd name="T9" fmla="*/ 142 h 252"/>
              <a:gd name="T10" fmla="*/ 100 w 178"/>
              <a:gd name="T11" fmla="*/ 111 h 252"/>
              <a:gd name="T12" fmla="*/ 125 w 178"/>
              <a:gd name="T13" fmla="*/ 89 h 252"/>
              <a:gd name="T14" fmla="*/ 132 w 178"/>
              <a:gd name="T15" fmla="*/ 71 h 252"/>
              <a:gd name="T16" fmla="*/ 120 w 178"/>
              <a:gd name="T17" fmla="*/ 47 h 252"/>
              <a:gd name="T18" fmla="*/ 90 w 178"/>
              <a:gd name="T19" fmla="*/ 37 h 252"/>
              <a:gd name="T20" fmla="*/ 60 w 178"/>
              <a:gd name="T21" fmla="*/ 47 h 252"/>
              <a:gd name="T22" fmla="*/ 46 w 178"/>
              <a:gd name="T23" fmla="*/ 70 h 252"/>
              <a:gd name="T24" fmla="*/ 33 w 178"/>
              <a:gd name="T25" fmla="*/ 77 h 252"/>
              <a:gd name="T26" fmla="*/ 11 w 178"/>
              <a:gd name="T27" fmla="*/ 75 h 252"/>
              <a:gd name="T28" fmla="*/ 1 w 178"/>
              <a:gd name="T29" fmla="*/ 61 h 252"/>
              <a:gd name="T30" fmla="*/ 25 w 178"/>
              <a:gd name="T31" fmla="*/ 22 h 252"/>
              <a:gd name="T32" fmla="*/ 88 w 178"/>
              <a:gd name="T33" fmla="*/ 0 h 252"/>
              <a:gd name="T34" fmla="*/ 154 w 178"/>
              <a:gd name="T35" fmla="*/ 22 h 252"/>
              <a:gd name="T36" fmla="*/ 178 w 178"/>
              <a:gd name="T37" fmla="*/ 72 h 252"/>
              <a:gd name="T38" fmla="*/ 169 w 178"/>
              <a:gd name="T39" fmla="*/ 102 h 252"/>
              <a:gd name="T40" fmla="*/ 131 w 178"/>
              <a:gd name="T41" fmla="*/ 140 h 252"/>
              <a:gd name="T42" fmla="*/ 112 w 178"/>
              <a:gd name="T43" fmla="*/ 160 h 252"/>
              <a:gd name="T44" fmla="*/ 109 w 178"/>
              <a:gd name="T45" fmla="*/ 177 h 252"/>
              <a:gd name="T46" fmla="*/ 98 w 178"/>
              <a:gd name="T47" fmla="*/ 188 h 252"/>
              <a:gd name="T48" fmla="*/ 66 w 178"/>
              <a:gd name="T49" fmla="*/ 241 h 252"/>
              <a:gd name="T50" fmla="*/ 66 w 178"/>
              <a:gd name="T51" fmla="*/ 216 h 252"/>
              <a:gd name="T52" fmla="*/ 77 w 178"/>
              <a:gd name="T53" fmla="*/ 204 h 252"/>
              <a:gd name="T54" fmla="*/ 102 w 178"/>
              <a:gd name="T55" fmla="*/ 204 h 252"/>
              <a:gd name="T56" fmla="*/ 113 w 178"/>
              <a:gd name="T57" fmla="*/ 216 h 252"/>
              <a:gd name="T58" fmla="*/ 113 w 178"/>
              <a:gd name="T59" fmla="*/ 241 h 252"/>
              <a:gd name="T60" fmla="*/ 102 w 178"/>
              <a:gd name="T61" fmla="*/ 252 h 252"/>
              <a:gd name="T62" fmla="*/ 77 w 178"/>
              <a:gd name="T63" fmla="*/ 252 h 252"/>
              <a:gd name="T64" fmla="*/ 66 w 178"/>
              <a:gd name="T65"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 h="252">
                <a:moveTo>
                  <a:pt x="98" y="188"/>
                </a:moveTo>
                <a:cubicBezTo>
                  <a:pt x="77" y="188"/>
                  <a:pt x="77" y="188"/>
                  <a:pt x="77" y="188"/>
                </a:cubicBezTo>
                <a:cubicBezTo>
                  <a:pt x="71" y="188"/>
                  <a:pt x="65" y="183"/>
                  <a:pt x="65" y="176"/>
                </a:cubicBezTo>
                <a:cubicBezTo>
                  <a:pt x="65" y="176"/>
                  <a:pt x="65" y="176"/>
                  <a:pt x="65" y="176"/>
                </a:cubicBezTo>
                <a:cubicBezTo>
                  <a:pt x="65" y="162"/>
                  <a:pt x="68" y="151"/>
                  <a:pt x="72" y="142"/>
                </a:cubicBezTo>
                <a:cubicBezTo>
                  <a:pt x="77" y="133"/>
                  <a:pt x="86" y="122"/>
                  <a:pt x="100" y="111"/>
                </a:cubicBezTo>
                <a:cubicBezTo>
                  <a:pt x="114" y="100"/>
                  <a:pt x="122" y="92"/>
                  <a:pt x="125" y="89"/>
                </a:cubicBezTo>
                <a:cubicBezTo>
                  <a:pt x="129" y="83"/>
                  <a:pt x="132" y="77"/>
                  <a:pt x="132" y="71"/>
                </a:cubicBezTo>
                <a:cubicBezTo>
                  <a:pt x="132" y="61"/>
                  <a:pt x="128" y="53"/>
                  <a:pt x="120" y="47"/>
                </a:cubicBezTo>
                <a:cubicBezTo>
                  <a:pt x="113" y="40"/>
                  <a:pt x="103" y="37"/>
                  <a:pt x="90" y="37"/>
                </a:cubicBezTo>
                <a:cubicBezTo>
                  <a:pt x="78" y="37"/>
                  <a:pt x="68" y="40"/>
                  <a:pt x="60" y="47"/>
                </a:cubicBezTo>
                <a:cubicBezTo>
                  <a:pt x="54" y="52"/>
                  <a:pt x="49" y="60"/>
                  <a:pt x="46" y="70"/>
                </a:cubicBezTo>
                <a:cubicBezTo>
                  <a:pt x="44" y="75"/>
                  <a:pt x="39" y="78"/>
                  <a:pt x="33" y="77"/>
                </a:cubicBezTo>
                <a:cubicBezTo>
                  <a:pt x="11" y="75"/>
                  <a:pt x="11" y="75"/>
                  <a:pt x="11" y="75"/>
                </a:cubicBezTo>
                <a:cubicBezTo>
                  <a:pt x="4" y="74"/>
                  <a:pt x="0" y="68"/>
                  <a:pt x="1" y="61"/>
                </a:cubicBezTo>
                <a:cubicBezTo>
                  <a:pt x="4" y="46"/>
                  <a:pt x="12" y="33"/>
                  <a:pt x="25" y="22"/>
                </a:cubicBezTo>
                <a:cubicBezTo>
                  <a:pt x="41" y="7"/>
                  <a:pt x="62" y="0"/>
                  <a:pt x="88" y="0"/>
                </a:cubicBezTo>
                <a:cubicBezTo>
                  <a:pt x="116" y="0"/>
                  <a:pt x="138" y="8"/>
                  <a:pt x="154" y="22"/>
                </a:cubicBezTo>
                <a:cubicBezTo>
                  <a:pt x="170" y="36"/>
                  <a:pt x="178" y="53"/>
                  <a:pt x="178" y="72"/>
                </a:cubicBezTo>
                <a:cubicBezTo>
                  <a:pt x="178" y="82"/>
                  <a:pt x="175" y="92"/>
                  <a:pt x="169" y="102"/>
                </a:cubicBezTo>
                <a:cubicBezTo>
                  <a:pt x="163" y="111"/>
                  <a:pt x="150" y="124"/>
                  <a:pt x="131" y="140"/>
                </a:cubicBezTo>
                <a:cubicBezTo>
                  <a:pt x="121" y="149"/>
                  <a:pt x="115" y="155"/>
                  <a:pt x="112" y="160"/>
                </a:cubicBezTo>
                <a:cubicBezTo>
                  <a:pt x="111" y="164"/>
                  <a:pt x="109" y="169"/>
                  <a:pt x="109" y="177"/>
                </a:cubicBezTo>
                <a:cubicBezTo>
                  <a:pt x="109" y="183"/>
                  <a:pt x="104" y="188"/>
                  <a:pt x="98" y="188"/>
                </a:cubicBezTo>
                <a:close/>
                <a:moveTo>
                  <a:pt x="66" y="241"/>
                </a:moveTo>
                <a:cubicBezTo>
                  <a:pt x="66" y="216"/>
                  <a:pt x="66" y="216"/>
                  <a:pt x="66" y="216"/>
                </a:cubicBezTo>
                <a:cubicBezTo>
                  <a:pt x="66" y="209"/>
                  <a:pt x="71" y="204"/>
                  <a:pt x="77" y="204"/>
                </a:cubicBezTo>
                <a:cubicBezTo>
                  <a:pt x="102" y="204"/>
                  <a:pt x="102" y="204"/>
                  <a:pt x="102" y="204"/>
                </a:cubicBezTo>
                <a:cubicBezTo>
                  <a:pt x="108" y="204"/>
                  <a:pt x="113" y="209"/>
                  <a:pt x="113" y="216"/>
                </a:cubicBezTo>
                <a:cubicBezTo>
                  <a:pt x="113" y="241"/>
                  <a:pt x="113" y="241"/>
                  <a:pt x="113" y="241"/>
                </a:cubicBezTo>
                <a:cubicBezTo>
                  <a:pt x="113" y="247"/>
                  <a:pt x="108" y="252"/>
                  <a:pt x="102" y="252"/>
                </a:cubicBezTo>
                <a:cubicBezTo>
                  <a:pt x="77" y="252"/>
                  <a:pt x="77" y="252"/>
                  <a:pt x="77" y="252"/>
                </a:cubicBezTo>
                <a:cubicBezTo>
                  <a:pt x="71" y="252"/>
                  <a:pt x="66" y="247"/>
                  <a:pt x="66" y="24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noEditPoints="1"/>
          </p:cNvSpPr>
          <p:nvPr/>
        </p:nvSpPr>
        <p:spPr bwMode="auto">
          <a:xfrm>
            <a:off x="7874599" y="3533610"/>
            <a:ext cx="103986" cy="497095"/>
          </a:xfrm>
          <a:custGeom>
            <a:avLst/>
            <a:gdLst>
              <a:gd name="T0" fmla="*/ 11 w 52"/>
              <a:gd name="T1" fmla="*/ 172 h 249"/>
              <a:gd name="T2" fmla="*/ 0 w 52"/>
              <a:gd name="T3" fmla="*/ 59 h 249"/>
              <a:gd name="T4" fmla="*/ 0 w 52"/>
              <a:gd name="T5" fmla="*/ 58 h 249"/>
              <a:gd name="T6" fmla="*/ 0 w 52"/>
              <a:gd name="T7" fmla="*/ 15 h 249"/>
              <a:gd name="T8" fmla="*/ 15 w 52"/>
              <a:gd name="T9" fmla="*/ 0 h 249"/>
              <a:gd name="T10" fmla="*/ 37 w 52"/>
              <a:gd name="T11" fmla="*/ 0 h 249"/>
              <a:gd name="T12" fmla="*/ 52 w 52"/>
              <a:gd name="T13" fmla="*/ 15 h 249"/>
              <a:gd name="T14" fmla="*/ 52 w 52"/>
              <a:gd name="T15" fmla="*/ 58 h 249"/>
              <a:gd name="T16" fmla="*/ 52 w 52"/>
              <a:gd name="T17" fmla="*/ 59 h 249"/>
              <a:gd name="T18" fmla="*/ 41 w 52"/>
              <a:gd name="T19" fmla="*/ 172 h 249"/>
              <a:gd name="T20" fmla="*/ 26 w 52"/>
              <a:gd name="T21" fmla="*/ 185 h 249"/>
              <a:gd name="T22" fmla="*/ 26 w 52"/>
              <a:gd name="T23" fmla="*/ 185 h 249"/>
              <a:gd name="T24" fmla="*/ 11 w 52"/>
              <a:gd name="T25" fmla="*/ 172 h 249"/>
              <a:gd name="T26" fmla="*/ 2 w 52"/>
              <a:gd name="T27" fmla="*/ 234 h 249"/>
              <a:gd name="T28" fmla="*/ 2 w 52"/>
              <a:gd name="T29" fmla="*/ 216 h 249"/>
              <a:gd name="T30" fmla="*/ 17 w 52"/>
              <a:gd name="T31" fmla="*/ 201 h 249"/>
              <a:gd name="T32" fmla="*/ 35 w 52"/>
              <a:gd name="T33" fmla="*/ 201 h 249"/>
              <a:gd name="T34" fmla="*/ 50 w 52"/>
              <a:gd name="T35" fmla="*/ 216 h 249"/>
              <a:gd name="T36" fmla="*/ 50 w 52"/>
              <a:gd name="T37" fmla="*/ 234 h 249"/>
              <a:gd name="T38" fmla="*/ 35 w 52"/>
              <a:gd name="T39" fmla="*/ 249 h 249"/>
              <a:gd name="T40" fmla="*/ 17 w 52"/>
              <a:gd name="T41" fmla="*/ 249 h 249"/>
              <a:gd name="T42" fmla="*/ 2 w 52"/>
              <a:gd name="T43" fmla="*/ 23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9">
                <a:moveTo>
                  <a:pt x="11" y="172"/>
                </a:moveTo>
                <a:cubicBezTo>
                  <a:pt x="0" y="59"/>
                  <a:pt x="0" y="59"/>
                  <a:pt x="0" y="59"/>
                </a:cubicBezTo>
                <a:cubicBezTo>
                  <a:pt x="0" y="59"/>
                  <a:pt x="0" y="58"/>
                  <a:pt x="0" y="58"/>
                </a:cubicBezTo>
                <a:cubicBezTo>
                  <a:pt x="0" y="15"/>
                  <a:pt x="0" y="15"/>
                  <a:pt x="0" y="15"/>
                </a:cubicBezTo>
                <a:cubicBezTo>
                  <a:pt x="0" y="7"/>
                  <a:pt x="7" y="0"/>
                  <a:pt x="15" y="0"/>
                </a:cubicBezTo>
                <a:cubicBezTo>
                  <a:pt x="37" y="0"/>
                  <a:pt x="37" y="0"/>
                  <a:pt x="37" y="0"/>
                </a:cubicBezTo>
                <a:cubicBezTo>
                  <a:pt x="45" y="0"/>
                  <a:pt x="52" y="7"/>
                  <a:pt x="52" y="15"/>
                </a:cubicBezTo>
                <a:cubicBezTo>
                  <a:pt x="52" y="58"/>
                  <a:pt x="52" y="58"/>
                  <a:pt x="52" y="58"/>
                </a:cubicBezTo>
                <a:cubicBezTo>
                  <a:pt x="52" y="58"/>
                  <a:pt x="52" y="59"/>
                  <a:pt x="52" y="59"/>
                </a:cubicBezTo>
                <a:cubicBezTo>
                  <a:pt x="41" y="172"/>
                  <a:pt x="41" y="172"/>
                  <a:pt x="41" y="172"/>
                </a:cubicBezTo>
                <a:cubicBezTo>
                  <a:pt x="40" y="179"/>
                  <a:pt x="34" y="185"/>
                  <a:pt x="26" y="185"/>
                </a:cubicBezTo>
                <a:cubicBezTo>
                  <a:pt x="26" y="185"/>
                  <a:pt x="26" y="185"/>
                  <a:pt x="26" y="185"/>
                </a:cubicBezTo>
                <a:cubicBezTo>
                  <a:pt x="19" y="185"/>
                  <a:pt x="12" y="179"/>
                  <a:pt x="11" y="172"/>
                </a:cubicBezTo>
                <a:close/>
                <a:moveTo>
                  <a:pt x="2" y="234"/>
                </a:moveTo>
                <a:cubicBezTo>
                  <a:pt x="2" y="216"/>
                  <a:pt x="2" y="216"/>
                  <a:pt x="2" y="216"/>
                </a:cubicBezTo>
                <a:cubicBezTo>
                  <a:pt x="2" y="208"/>
                  <a:pt x="9" y="201"/>
                  <a:pt x="17" y="201"/>
                </a:cubicBezTo>
                <a:cubicBezTo>
                  <a:pt x="35" y="201"/>
                  <a:pt x="35" y="201"/>
                  <a:pt x="35" y="201"/>
                </a:cubicBezTo>
                <a:cubicBezTo>
                  <a:pt x="43" y="201"/>
                  <a:pt x="50" y="208"/>
                  <a:pt x="50" y="216"/>
                </a:cubicBezTo>
                <a:cubicBezTo>
                  <a:pt x="50" y="234"/>
                  <a:pt x="50" y="234"/>
                  <a:pt x="50" y="234"/>
                </a:cubicBezTo>
                <a:cubicBezTo>
                  <a:pt x="50" y="243"/>
                  <a:pt x="43" y="249"/>
                  <a:pt x="35" y="249"/>
                </a:cubicBezTo>
                <a:cubicBezTo>
                  <a:pt x="17" y="249"/>
                  <a:pt x="17" y="249"/>
                  <a:pt x="17" y="249"/>
                </a:cubicBezTo>
                <a:cubicBezTo>
                  <a:pt x="9" y="249"/>
                  <a:pt x="2" y="243"/>
                  <a:pt x="2" y="2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4</a:t>
            </a:fld>
            <a:endParaRPr lang="en-US" dirty="0"/>
          </a:p>
        </p:txBody>
      </p:sp>
    </p:spTree>
    <p:extLst>
      <p:ext uri="{BB962C8B-B14F-4D97-AF65-F5344CB8AC3E}">
        <p14:creationId xmlns:p14="http://schemas.microsoft.com/office/powerpoint/2010/main" val="3798023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0" name="Rectangle 9"/>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455613" y="3231692"/>
            <a:ext cx="8232775" cy="1161492"/>
          </a:xfrm>
        </p:spPr>
        <p:txBody>
          <a:bodyPr/>
          <a:lstStyle/>
          <a:p>
            <a:r>
              <a:rPr lang="en-US" altLang="en-US" dirty="0"/>
              <a:t>LET’S TALK </a:t>
            </a:r>
            <a:br>
              <a:rPr lang="en-US" altLang="en-US" dirty="0"/>
            </a:br>
            <a:r>
              <a:rPr lang="en-US" altLang="en-US" dirty="0"/>
              <a:t>ABOUT THE LAB</a:t>
            </a:r>
            <a:endParaRPr lang="en-US" dirty="0"/>
          </a:p>
        </p:txBody>
      </p:sp>
      <p:sp>
        <p:nvSpPr>
          <p:cNvPr id="2" name="Slide Number Placeholder 1"/>
          <p:cNvSpPr>
            <a:spLocks noGrp="1"/>
          </p:cNvSpPr>
          <p:nvPr>
            <p:ph type="sldNum" sz="quarter" idx="11"/>
          </p:nvPr>
        </p:nvSpPr>
        <p:spPr/>
        <p:txBody>
          <a:bodyPr/>
          <a:lstStyle/>
          <a:p>
            <a:r>
              <a:rPr lang="en-US"/>
              <a:t>Page </a:t>
            </a:r>
            <a:fld id="{90CBDC3A-D49F-4631-A8C7-55D59B33E5FA}" type="slidenum">
              <a:rPr lang="en-US" smtClean="0"/>
              <a:pPr/>
              <a:t>40</a:t>
            </a:fld>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14" name="Oval 13"/>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6"/>
          <p:cNvSpPr>
            <a:spLocks noChangeAspect="1" noEditPoints="1"/>
          </p:cNvSpPr>
          <p:nvPr/>
        </p:nvSpPr>
        <p:spPr bwMode="auto">
          <a:xfrm rot="20764843">
            <a:off x="672828" y="2325193"/>
            <a:ext cx="480615" cy="432000"/>
          </a:xfrm>
          <a:custGeom>
            <a:avLst/>
            <a:gdLst>
              <a:gd name="T0" fmla="*/ 308 w 331"/>
              <a:gd name="T1" fmla="*/ 0 h 297"/>
              <a:gd name="T2" fmla="*/ 308 w 331"/>
              <a:gd name="T3" fmla="*/ 25 h 297"/>
              <a:gd name="T4" fmla="*/ 307 w 331"/>
              <a:gd name="T5" fmla="*/ 25 h 297"/>
              <a:gd name="T6" fmla="*/ 24 w 331"/>
              <a:gd name="T7" fmla="*/ 91 h 297"/>
              <a:gd name="T8" fmla="*/ 24 w 331"/>
              <a:gd name="T9" fmla="*/ 77 h 297"/>
              <a:gd name="T10" fmla="*/ 0 w 331"/>
              <a:gd name="T11" fmla="*/ 77 h 297"/>
              <a:gd name="T12" fmla="*/ 0 w 331"/>
              <a:gd name="T13" fmla="*/ 219 h 297"/>
              <a:gd name="T14" fmla="*/ 24 w 331"/>
              <a:gd name="T15" fmla="*/ 219 h 297"/>
              <a:gd name="T16" fmla="*/ 24 w 331"/>
              <a:gd name="T17" fmla="*/ 205 h 297"/>
              <a:gd name="T18" fmla="*/ 65 w 331"/>
              <a:gd name="T19" fmla="*/ 215 h 297"/>
              <a:gd name="T20" fmla="*/ 60 w 331"/>
              <a:gd name="T21" fmla="*/ 238 h 297"/>
              <a:gd name="T22" fmla="*/ 78 w 331"/>
              <a:gd name="T23" fmla="*/ 267 h 297"/>
              <a:gd name="T24" fmla="*/ 143 w 331"/>
              <a:gd name="T25" fmla="*/ 283 h 297"/>
              <a:gd name="T26" fmla="*/ 149 w 331"/>
              <a:gd name="T27" fmla="*/ 284 h 297"/>
              <a:gd name="T28" fmla="*/ 172 w 331"/>
              <a:gd name="T29" fmla="*/ 265 h 297"/>
              <a:gd name="T30" fmla="*/ 178 w 331"/>
              <a:gd name="T31" fmla="*/ 242 h 297"/>
              <a:gd name="T32" fmla="*/ 307 w 331"/>
              <a:gd name="T33" fmla="*/ 272 h 297"/>
              <a:gd name="T34" fmla="*/ 308 w 331"/>
              <a:gd name="T35" fmla="*/ 272 h 297"/>
              <a:gd name="T36" fmla="*/ 308 w 331"/>
              <a:gd name="T37" fmla="*/ 297 h 297"/>
              <a:gd name="T38" fmla="*/ 331 w 331"/>
              <a:gd name="T39" fmla="*/ 297 h 297"/>
              <a:gd name="T40" fmla="*/ 331 w 331"/>
              <a:gd name="T41" fmla="*/ 0 h 297"/>
              <a:gd name="T42" fmla="*/ 308 w 331"/>
              <a:gd name="T43" fmla="*/ 0 h 297"/>
              <a:gd name="T44" fmla="*/ 44 w 331"/>
              <a:gd name="T45" fmla="*/ 186 h 297"/>
              <a:gd name="T46" fmla="*/ 24 w 331"/>
              <a:gd name="T47" fmla="*/ 181 h 297"/>
              <a:gd name="T48" fmla="*/ 24 w 331"/>
              <a:gd name="T49" fmla="*/ 116 h 297"/>
              <a:gd name="T50" fmla="*/ 44 w 331"/>
              <a:gd name="T51" fmla="*/ 111 h 297"/>
              <a:gd name="T52" fmla="*/ 44 w 331"/>
              <a:gd name="T53" fmla="*/ 186 h 297"/>
              <a:gd name="T54" fmla="*/ 149 w 331"/>
              <a:gd name="T55" fmla="*/ 259 h 297"/>
              <a:gd name="T56" fmla="*/ 148 w 331"/>
              <a:gd name="T57" fmla="*/ 260 h 297"/>
              <a:gd name="T58" fmla="*/ 83 w 331"/>
              <a:gd name="T59" fmla="*/ 244 h 297"/>
              <a:gd name="T60" fmla="*/ 83 w 331"/>
              <a:gd name="T61" fmla="*/ 244 h 297"/>
              <a:gd name="T62" fmla="*/ 88 w 331"/>
              <a:gd name="T63" fmla="*/ 221 h 297"/>
              <a:gd name="T64" fmla="*/ 155 w 331"/>
              <a:gd name="T65" fmla="*/ 236 h 297"/>
              <a:gd name="T66" fmla="*/ 149 w 331"/>
              <a:gd name="T67" fmla="*/ 259 h 297"/>
              <a:gd name="T68" fmla="*/ 255 w 331"/>
              <a:gd name="T69" fmla="*/ 236 h 297"/>
              <a:gd name="T70" fmla="*/ 70 w 331"/>
              <a:gd name="T71" fmla="*/ 192 h 297"/>
              <a:gd name="T72" fmla="*/ 70 w 331"/>
              <a:gd name="T73" fmla="*/ 105 h 297"/>
              <a:gd name="T74" fmla="*/ 255 w 331"/>
              <a:gd name="T75" fmla="*/ 61 h 297"/>
              <a:gd name="T76" fmla="*/ 255 w 331"/>
              <a:gd name="T77" fmla="*/ 236 h 297"/>
              <a:gd name="T78" fmla="*/ 308 w 331"/>
              <a:gd name="T79" fmla="*/ 248 h 297"/>
              <a:gd name="T80" fmla="*/ 281 w 331"/>
              <a:gd name="T81" fmla="*/ 242 h 297"/>
              <a:gd name="T82" fmla="*/ 281 w 331"/>
              <a:gd name="T83" fmla="*/ 55 h 297"/>
              <a:gd name="T84" fmla="*/ 308 w 331"/>
              <a:gd name="T85" fmla="*/ 49 h 297"/>
              <a:gd name="T86" fmla="*/ 308 w 331"/>
              <a:gd name="T87" fmla="*/ 2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 h="297">
                <a:moveTo>
                  <a:pt x="308" y="0"/>
                </a:moveTo>
                <a:cubicBezTo>
                  <a:pt x="308" y="25"/>
                  <a:pt x="308" y="25"/>
                  <a:pt x="308" y="25"/>
                </a:cubicBezTo>
                <a:cubicBezTo>
                  <a:pt x="307" y="25"/>
                  <a:pt x="307" y="25"/>
                  <a:pt x="307" y="25"/>
                </a:cubicBezTo>
                <a:cubicBezTo>
                  <a:pt x="24" y="91"/>
                  <a:pt x="24" y="91"/>
                  <a:pt x="24" y="91"/>
                </a:cubicBezTo>
                <a:cubicBezTo>
                  <a:pt x="24" y="77"/>
                  <a:pt x="24" y="77"/>
                  <a:pt x="24" y="77"/>
                </a:cubicBezTo>
                <a:cubicBezTo>
                  <a:pt x="0" y="77"/>
                  <a:pt x="0" y="77"/>
                  <a:pt x="0" y="77"/>
                </a:cubicBezTo>
                <a:cubicBezTo>
                  <a:pt x="0" y="219"/>
                  <a:pt x="0" y="219"/>
                  <a:pt x="0" y="219"/>
                </a:cubicBezTo>
                <a:cubicBezTo>
                  <a:pt x="24" y="219"/>
                  <a:pt x="24" y="219"/>
                  <a:pt x="24" y="219"/>
                </a:cubicBezTo>
                <a:cubicBezTo>
                  <a:pt x="24" y="205"/>
                  <a:pt x="24" y="205"/>
                  <a:pt x="24" y="205"/>
                </a:cubicBezTo>
                <a:cubicBezTo>
                  <a:pt x="65" y="215"/>
                  <a:pt x="65" y="215"/>
                  <a:pt x="65" y="215"/>
                </a:cubicBezTo>
                <a:cubicBezTo>
                  <a:pt x="60" y="238"/>
                  <a:pt x="60" y="238"/>
                  <a:pt x="60" y="238"/>
                </a:cubicBezTo>
                <a:cubicBezTo>
                  <a:pt x="56" y="251"/>
                  <a:pt x="65" y="264"/>
                  <a:pt x="78" y="267"/>
                </a:cubicBezTo>
                <a:cubicBezTo>
                  <a:pt x="143" y="283"/>
                  <a:pt x="143" y="283"/>
                  <a:pt x="143" y="283"/>
                </a:cubicBezTo>
                <a:cubicBezTo>
                  <a:pt x="145" y="283"/>
                  <a:pt x="147" y="284"/>
                  <a:pt x="149" y="284"/>
                </a:cubicBezTo>
                <a:cubicBezTo>
                  <a:pt x="160" y="284"/>
                  <a:pt x="170" y="276"/>
                  <a:pt x="172" y="265"/>
                </a:cubicBezTo>
                <a:cubicBezTo>
                  <a:pt x="178" y="242"/>
                  <a:pt x="178" y="242"/>
                  <a:pt x="178" y="242"/>
                </a:cubicBezTo>
                <a:cubicBezTo>
                  <a:pt x="307" y="272"/>
                  <a:pt x="307" y="272"/>
                  <a:pt x="307" y="272"/>
                </a:cubicBezTo>
                <a:cubicBezTo>
                  <a:pt x="307" y="272"/>
                  <a:pt x="307" y="272"/>
                  <a:pt x="308" y="272"/>
                </a:cubicBezTo>
                <a:cubicBezTo>
                  <a:pt x="308" y="297"/>
                  <a:pt x="308" y="297"/>
                  <a:pt x="308" y="297"/>
                </a:cubicBezTo>
                <a:cubicBezTo>
                  <a:pt x="331" y="297"/>
                  <a:pt x="331" y="297"/>
                  <a:pt x="331" y="297"/>
                </a:cubicBezTo>
                <a:cubicBezTo>
                  <a:pt x="331" y="0"/>
                  <a:pt x="331" y="0"/>
                  <a:pt x="331" y="0"/>
                </a:cubicBezTo>
                <a:lnTo>
                  <a:pt x="308" y="0"/>
                </a:lnTo>
                <a:close/>
                <a:moveTo>
                  <a:pt x="44" y="186"/>
                </a:moveTo>
                <a:cubicBezTo>
                  <a:pt x="24" y="181"/>
                  <a:pt x="24" y="181"/>
                  <a:pt x="24" y="181"/>
                </a:cubicBezTo>
                <a:cubicBezTo>
                  <a:pt x="24" y="116"/>
                  <a:pt x="24" y="116"/>
                  <a:pt x="24" y="116"/>
                </a:cubicBezTo>
                <a:cubicBezTo>
                  <a:pt x="44" y="111"/>
                  <a:pt x="44" y="111"/>
                  <a:pt x="44" y="111"/>
                </a:cubicBezTo>
                <a:lnTo>
                  <a:pt x="44" y="186"/>
                </a:lnTo>
                <a:close/>
                <a:moveTo>
                  <a:pt x="149" y="259"/>
                </a:moveTo>
                <a:cubicBezTo>
                  <a:pt x="149" y="260"/>
                  <a:pt x="149" y="260"/>
                  <a:pt x="148" y="260"/>
                </a:cubicBezTo>
                <a:cubicBezTo>
                  <a:pt x="83" y="244"/>
                  <a:pt x="83" y="244"/>
                  <a:pt x="83" y="244"/>
                </a:cubicBezTo>
                <a:cubicBezTo>
                  <a:pt x="83" y="244"/>
                  <a:pt x="82" y="244"/>
                  <a:pt x="83" y="244"/>
                </a:cubicBezTo>
                <a:cubicBezTo>
                  <a:pt x="88" y="221"/>
                  <a:pt x="88" y="221"/>
                  <a:pt x="88" y="221"/>
                </a:cubicBezTo>
                <a:cubicBezTo>
                  <a:pt x="155" y="236"/>
                  <a:pt x="155" y="236"/>
                  <a:pt x="155" y="236"/>
                </a:cubicBezTo>
                <a:lnTo>
                  <a:pt x="149" y="259"/>
                </a:lnTo>
                <a:close/>
                <a:moveTo>
                  <a:pt x="255" y="236"/>
                </a:moveTo>
                <a:cubicBezTo>
                  <a:pt x="70" y="192"/>
                  <a:pt x="70" y="192"/>
                  <a:pt x="70" y="192"/>
                </a:cubicBezTo>
                <a:cubicBezTo>
                  <a:pt x="70" y="105"/>
                  <a:pt x="70" y="105"/>
                  <a:pt x="70" y="105"/>
                </a:cubicBezTo>
                <a:cubicBezTo>
                  <a:pt x="255" y="61"/>
                  <a:pt x="255" y="61"/>
                  <a:pt x="255" y="61"/>
                </a:cubicBezTo>
                <a:lnTo>
                  <a:pt x="255" y="236"/>
                </a:lnTo>
                <a:close/>
                <a:moveTo>
                  <a:pt x="308" y="248"/>
                </a:moveTo>
                <a:cubicBezTo>
                  <a:pt x="281" y="242"/>
                  <a:pt x="281" y="242"/>
                  <a:pt x="281" y="242"/>
                </a:cubicBezTo>
                <a:cubicBezTo>
                  <a:pt x="281" y="55"/>
                  <a:pt x="281" y="55"/>
                  <a:pt x="281" y="55"/>
                </a:cubicBezTo>
                <a:cubicBezTo>
                  <a:pt x="308" y="49"/>
                  <a:pt x="308" y="49"/>
                  <a:pt x="308" y="49"/>
                </a:cubicBezTo>
                <a:lnTo>
                  <a:pt x="308" y="248"/>
                </a:lnTo>
                <a:close/>
              </a:path>
            </a:pathLst>
          </a:custGeom>
          <a:solidFill>
            <a:schemeClr val="accent4">
              <a:lumMod val="10000"/>
            </a:schemeClr>
          </a:solidFill>
          <a:ln>
            <a:noFill/>
          </a:ln>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2089634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p:cNvSpPr>
            <a:spLocks noGrp="1"/>
          </p:cNvSpPr>
          <p:nvPr>
            <p:ph type="sldNum" sz="quarter" idx="12"/>
          </p:nvPr>
        </p:nvSpPr>
        <p:spPr/>
        <p:txBody>
          <a:bodyPr/>
          <a:lstStyle/>
          <a:p>
            <a:pPr>
              <a:defRPr/>
            </a:pPr>
            <a:r>
              <a:rPr lang="en-US"/>
              <a:t>Page </a:t>
            </a:r>
            <a:fld id="{90CBDC3A-D49F-4631-A8C7-55D59B33E5FA}" type="slidenum">
              <a:rPr lang="en-US" smtClean="0"/>
              <a:pPr>
                <a:defRPr/>
              </a:pPr>
              <a:t>41</a:t>
            </a:fld>
            <a:endParaRPr lang="en-US" dirty="0"/>
          </a:p>
        </p:txBody>
      </p:sp>
      <p:sp>
        <p:nvSpPr>
          <p:cNvPr id="4" name="Title 3"/>
          <p:cNvSpPr>
            <a:spLocks noGrp="1"/>
          </p:cNvSpPr>
          <p:nvPr>
            <p:ph type="title"/>
          </p:nvPr>
        </p:nvSpPr>
        <p:spPr/>
        <p:txBody>
          <a:bodyPr/>
          <a:lstStyle/>
          <a:p>
            <a:r>
              <a:rPr lang="en-CA" dirty="0"/>
              <a:t>Introduction to Lab</a:t>
            </a:r>
            <a:endParaRPr lang="en-GB" dirty="0"/>
          </a:p>
        </p:txBody>
      </p:sp>
      <p:sp>
        <p:nvSpPr>
          <p:cNvPr id="2" name="Text Placeholder 1"/>
          <p:cNvSpPr>
            <a:spLocks noGrp="1"/>
          </p:cNvSpPr>
          <p:nvPr>
            <p:ph type="body" sz="quarter" idx="10"/>
          </p:nvPr>
        </p:nvSpPr>
        <p:spPr/>
        <p:txBody>
          <a:bodyPr/>
          <a:lstStyle/>
          <a:p>
            <a:r>
              <a:rPr lang="en-US" dirty="0"/>
              <a:t>What we’re hoping to show you</a:t>
            </a:r>
          </a:p>
        </p:txBody>
      </p:sp>
      <p:sp>
        <p:nvSpPr>
          <p:cNvPr id="21" name="Footer Placeholder 20"/>
          <p:cNvSpPr>
            <a:spLocks noGrp="1"/>
          </p:cNvSpPr>
          <p:nvPr>
            <p:ph type="ftr" sz="quarter" idx="13"/>
          </p:nvPr>
        </p:nvSpPr>
        <p:spPr/>
        <p:txBody>
          <a:bodyPr/>
          <a:lstStyle/>
          <a:p>
            <a:r>
              <a:rPr lang="en-AU" dirty="0"/>
              <a:t>Copyright © 2016 Accenture  All rights reserved.</a:t>
            </a:r>
          </a:p>
        </p:txBody>
      </p:sp>
      <p:sp>
        <p:nvSpPr>
          <p:cNvPr id="15" name="Freeform 7"/>
          <p:cNvSpPr>
            <a:spLocks noChangeAspect="1"/>
          </p:cNvSpPr>
          <p:nvPr/>
        </p:nvSpPr>
        <p:spPr bwMode="auto">
          <a:xfrm>
            <a:off x="455613" y="2349827"/>
            <a:ext cx="1980000" cy="312774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9" h="15089">
                <a:moveTo>
                  <a:pt x="8066" y="0"/>
                </a:moveTo>
                <a:cubicBezTo>
                  <a:pt x="7886" y="1474"/>
                  <a:pt x="6582" y="2605"/>
                  <a:pt x="4993" y="2605"/>
                </a:cubicBezTo>
                <a:cubicBezTo>
                  <a:pt x="3418" y="2605"/>
                  <a:pt x="2114" y="1474"/>
                  <a:pt x="1934" y="0"/>
                </a:cubicBezTo>
                <a:lnTo>
                  <a:pt x="0" y="0"/>
                </a:lnTo>
                <a:cubicBezTo>
                  <a:pt x="1" y="3883"/>
                  <a:pt x="1" y="11197"/>
                  <a:pt x="2" y="15080"/>
                </a:cubicBezTo>
                <a:lnTo>
                  <a:pt x="10009" y="15089"/>
                </a:lnTo>
                <a:cubicBezTo>
                  <a:pt x="9996" y="11556"/>
                  <a:pt x="10013" y="3533"/>
                  <a:pt x="10000" y="0"/>
                </a:cubicBezTo>
                <a:lnTo>
                  <a:pt x="8066" y="0"/>
                </a:lnTo>
                <a:close/>
              </a:path>
            </a:pathLst>
          </a:custGeom>
          <a:solidFill>
            <a:schemeClr val="accent4"/>
          </a:solidFill>
          <a:ln w="12700">
            <a:noFill/>
          </a:ln>
          <a:extLst/>
        </p:spPr>
        <p:txBody>
          <a:bodyPr vert="horz" wrap="square" lIns="108000" tIns="792000" rIns="36000" bIns="72000" numCol="1" anchor="t" anchorCtr="0" compatLnSpc="1">
            <a:prstTxWarp prst="textNoShape">
              <a:avLst/>
            </a:prstTxWarp>
          </a:bodyPr>
          <a:lstStyle/>
          <a:p>
            <a:pPr>
              <a:spcBef>
                <a:spcPts val="600"/>
              </a:spcBef>
              <a:spcAft>
                <a:spcPts val="1200"/>
              </a:spcAft>
            </a:pPr>
            <a:r>
              <a:rPr lang="en-US" sz="1600" dirty="0">
                <a:solidFill>
                  <a:schemeClr val="accent5"/>
                </a:solidFill>
              </a:rPr>
              <a:t>Using the Cloud </a:t>
            </a:r>
            <a:br>
              <a:rPr lang="en-US" sz="1600" dirty="0">
                <a:solidFill>
                  <a:schemeClr val="accent5"/>
                </a:solidFill>
              </a:rPr>
            </a:br>
            <a:r>
              <a:rPr lang="en-US" sz="1600" dirty="0">
                <a:solidFill>
                  <a:schemeClr val="accent5"/>
                </a:solidFill>
              </a:rPr>
              <a:t>is very powerful</a:t>
            </a:r>
          </a:p>
        </p:txBody>
      </p:sp>
      <p:sp>
        <p:nvSpPr>
          <p:cNvPr id="17" name="Oval 16"/>
          <p:cNvSpPr/>
          <p:nvPr/>
        </p:nvSpPr>
        <p:spPr>
          <a:xfrm>
            <a:off x="5152086" y="1802888"/>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3066429" y="1802888"/>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7237743" y="1802888"/>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980772" y="1802888"/>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p:cNvGrpSpPr/>
          <p:nvPr/>
        </p:nvGrpSpPr>
        <p:grpSpPr>
          <a:xfrm>
            <a:off x="1212385" y="1940918"/>
            <a:ext cx="512100" cy="546703"/>
            <a:chOff x="1127958" y="1896371"/>
            <a:chExt cx="512100" cy="546703"/>
          </a:xfrm>
          <a:solidFill>
            <a:schemeClr val="accent1"/>
          </a:solidFill>
        </p:grpSpPr>
        <p:sp>
          <p:nvSpPr>
            <p:cNvPr id="25" name="Freeform 6"/>
            <p:cNvSpPr>
              <a:spLocks/>
            </p:cNvSpPr>
            <p:nvPr/>
          </p:nvSpPr>
          <p:spPr bwMode="auto">
            <a:xfrm>
              <a:off x="1262211" y="1896371"/>
              <a:ext cx="377847" cy="546703"/>
            </a:xfrm>
            <a:custGeom>
              <a:avLst/>
              <a:gdLst>
                <a:gd name="T0" fmla="*/ 43 w 116"/>
                <a:gd name="T1" fmla="*/ 17 h 167"/>
                <a:gd name="T2" fmla="*/ 63 w 116"/>
                <a:gd name="T3" fmla="*/ 17 h 167"/>
                <a:gd name="T4" fmla="*/ 58 w 116"/>
                <a:gd name="T5" fmla="*/ 64 h 167"/>
                <a:gd name="T6" fmla="*/ 94 w 116"/>
                <a:gd name="T7" fmla="*/ 64 h 167"/>
                <a:gd name="T8" fmla="*/ 111 w 116"/>
                <a:gd name="T9" fmla="*/ 74 h 167"/>
                <a:gd name="T10" fmla="*/ 108 w 116"/>
                <a:gd name="T11" fmla="*/ 89 h 167"/>
                <a:gd name="T12" fmla="*/ 113 w 116"/>
                <a:gd name="T13" fmla="*/ 106 h 167"/>
                <a:gd name="T14" fmla="*/ 108 w 116"/>
                <a:gd name="T15" fmla="*/ 118 h 167"/>
                <a:gd name="T16" fmla="*/ 109 w 116"/>
                <a:gd name="T17" fmla="*/ 132 h 167"/>
                <a:gd name="T18" fmla="*/ 100 w 116"/>
                <a:gd name="T19" fmla="*/ 146 h 167"/>
                <a:gd name="T20" fmla="*/ 98 w 116"/>
                <a:gd name="T21" fmla="*/ 157 h 167"/>
                <a:gd name="T22" fmla="*/ 74 w 116"/>
                <a:gd name="T23" fmla="*/ 167 h 167"/>
                <a:gd name="T24" fmla="*/ 42 w 116"/>
                <a:gd name="T25" fmla="*/ 167 h 167"/>
                <a:gd name="T26" fmla="*/ 6 w 116"/>
                <a:gd name="T27" fmla="*/ 151 h 167"/>
                <a:gd name="T28" fmla="*/ 0 w 116"/>
                <a:gd name="T29" fmla="*/ 151 h 167"/>
                <a:gd name="T30" fmla="*/ 0 w 116"/>
                <a:gd name="T31" fmla="*/ 73 h 167"/>
                <a:gd name="T32" fmla="*/ 22 w 116"/>
                <a:gd name="T33" fmla="*/ 60 h 167"/>
                <a:gd name="T34" fmla="*/ 43 w 116"/>
                <a:gd name="T35"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7"/>
                  </a:moveTo>
                  <a:cubicBezTo>
                    <a:pt x="46" y="0"/>
                    <a:pt x="58" y="2"/>
                    <a:pt x="63" y="17"/>
                  </a:cubicBezTo>
                  <a:cubicBezTo>
                    <a:pt x="68" y="32"/>
                    <a:pt x="58" y="64"/>
                    <a:pt x="58" y="64"/>
                  </a:cubicBezTo>
                  <a:cubicBezTo>
                    <a:pt x="58" y="64"/>
                    <a:pt x="82" y="64"/>
                    <a:pt x="94" y="64"/>
                  </a:cubicBezTo>
                  <a:cubicBezTo>
                    <a:pt x="106" y="64"/>
                    <a:pt x="109" y="68"/>
                    <a:pt x="111" y="74"/>
                  </a:cubicBezTo>
                  <a:cubicBezTo>
                    <a:pt x="112" y="79"/>
                    <a:pt x="110" y="83"/>
                    <a:pt x="108" y="89"/>
                  </a:cubicBezTo>
                  <a:cubicBezTo>
                    <a:pt x="107" y="94"/>
                    <a:pt x="116" y="98"/>
                    <a:pt x="113" y="106"/>
                  </a:cubicBezTo>
                  <a:cubicBezTo>
                    <a:pt x="112" y="114"/>
                    <a:pt x="109" y="113"/>
                    <a:pt x="108" y="118"/>
                  </a:cubicBezTo>
                  <a:cubicBezTo>
                    <a:pt x="107" y="124"/>
                    <a:pt x="111" y="125"/>
                    <a:pt x="109" y="132"/>
                  </a:cubicBezTo>
                  <a:cubicBezTo>
                    <a:pt x="107" y="140"/>
                    <a:pt x="101" y="142"/>
                    <a:pt x="100" y="146"/>
                  </a:cubicBezTo>
                  <a:cubicBezTo>
                    <a:pt x="99" y="151"/>
                    <a:pt x="101" y="151"/>
                    <a:pt x="98" y="157"/>
                  </a:cubicBezTo>
                  <a:cubicBezTo>
                    <a:pt x="95" y="167"/>
                    <a:pt x="86" y="167"/>
                    <a:pt x="74" y="167"/>
                  </a:cubicBezTo>
                  <a:cubicBezTo>
                    <a:pt x="61" y="167"/>
                    <a:pt x="53" y="167"/>
                    <a:pt x="42" y="167"/>
                  </a:cubicBezTo>
                  <a:cubicBezTo>
                    <a:pt x="25" y="167"/>
                    <a:pt x="20" y="151"/>
                    <a:pt x="6" y="151"/>
                  </a:cubicBezTo>
                  <a:cubicBezTo>
                    <a:pt x="4" y="151"/>
                    <a:pt x="2" y="151"/>
                    <a:pt x="0" y="151"/>
                  </a:cubicBezTo>
                  <a:cubicBezTo>
                    <a:pt x="0" y="73"/>
                    <a:pt x="0" y="73"/>
                    <a:pt x="0" y="73"/>
                  </a:cubicBezTo>
                  <a:cubicBezTo>
                    <a:pt x="8" y="70"/>
                    <a:pt x="16" y="66"/>
                    <a:pt x="22" y="60"/>
                  </a:cubicBezTo>
                  <a:cubicBezTo>
                    <a:pt x="35" y="46"/>
                    <a:pt x="38" y="37"/>
                    <a:pt x="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7"/>
            <p:cNvSpPr>
              <a:spLocks noChangeArrowheads="1"/>
            </p:cNvSpPr>
            <p:nvPr/>
          </p:nvSpPr>
          <p:spPr bwMode="auto">
            <a:xfrm>
              <a:off x="1127958" y="2135813"/>
              <a:ext cx="84427" cy="3072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flipV="1">
            <a:off x="5371786" y="1940918"/>
            <a:ext cx="509332" cy="546703"/>
            <a:chOff x="2808202" y="2023704"/>
            <a:chExt cx="509332" cy="546703"/>
          </a:xfrm>
          <a:solidFill>
            <a:schemeClr val="accent1"/>
          </a:solidFill>
        </p:grpSpPr>
        <p:sp>
          <p:nvSpPr>
            <p:cNvPr id="28" name="Freeform 8"/>
            <p:cNvSpPr>
              <a:spLocks/>
            </p:cNvSpPr>
            <p:nvPr/>
          </p:nvSpPr>
          <p:spPr bwMode="auto">
            <a:xfrm>
              <a:off x="2938303" y="2023704"/>
              <a:ext cx="379231" cy="546703"/>
            </a:xfrm>
            <a:custGeom>
              <a:avLst/>
              <a:gdLst>
                <a:gd name="T0" fmla="*/ 43 w 116"/>
                <a:gd name="T1" fmla="*/ 150 h 167"/>
                <a:gd name="T2" fmla="*/ 63 w 116"/>
                <a:gd name="T3" fmla="*/ 150 h 167"/>
                <a:gd name="T4" fmla="*/ 59 w 116"/>
                <a:gd name="T5" fmla="*/ 103 h 167"/>
                <a:gd name="T6" fmla="*/ 95 w 116"/>
                <a:gd name="T7" fmla="*/ 103 h 167"/>
                <a:gd name="T8" fmla="*/ 111 w 116"/>
                <a:gd name="T9" fmla="*/ 93 h 167"/>
                <a:gd name="T10" fmla="*/ 109 w 116"/>
                <a:gd name="T11" fmla="*/ 77 h 167"/>
                <a:gd name="T12" fmla="*/ 114 w 116"/>
                <a:gd name="T13" fmla="*/ 61 h 167"/>
                <a:gd name="T14" fmla="*/ 108 w 116"/>
                <a:gd name="T15" fmla="*/ 49 h 167"/>
                <a:gd name="T16" fmla="*/ 109 w 116"/>
                <a:gd name="T17" fmla="*/ 35 h 167"/>
                <a:gd name="T18" fmla="*/ 100 w 116"/>
                <a:gd name="T19" fmla="*/ 21 h 167"/>
                <a:gd name="T20" fmla="*/ 99 w 116"/>
                <a:gd name="T21" fmla="*/ 10 h 167"/>
                <a:gd name="T22" fmla="*/ 74 w 116"/>
                <a:gd name="T23" fmla="*/ 0 h 167"/>
                <a:gd name="T24" fmla="*/ 43 w 116"/>
                <a:gd name="T25" fmla="*/ 0 h 167"/>
                <a:gd name="T26" fmla="*/ 6 w 116"/>
                <a:gd name="T27" fmla="*/ 16 h 167"/>
                <a:gd name="T28" fmla="*/ 0 w 116"/>
                <a:gd name="T29" fmla="*/ 16 h 167"/>
                <a:gd name="T30" fmla="*/ 0 w 116"/>
                <a:gd name="T31" fmla="*/ 94 h 167"/>
                <a:gd name="T32" fmla="*/ 22 w 116"/>
                <a:gd name="T33" fmla="*/ 107 h 167"/>
                <a:gd name="T34" fmla="*/ 43 w 116"/>
                <a:gd name="T35" fmla="*/ 15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50"/>
                  </a:moveTo>
                  <a:cubicBezTo>
                    <a:pt x="47" y="167"/>
                    <a:pt x="59" y="164"/>
                    <a:pt x="63" y="150"/>
                  </a:cubicBezTo>
                  <a:cubicBezTo>
                    <a:pt x="68" y="135"/>
                    <a:pt x="59" y="103"/>
                    <a:pt x="59" y="103"/>
                  </a:cubicBezTo>
                  <a:cubicBezTo>
                    <a:pt x="59" y="103"/>
                    <a:pt x="83" y="103"/>
                    <a:pt x="95" y="103"/>
                  </a:cubicBezTo>
                  <a:cubicBezTo>
                    <a:pt x="106" y="103"/>
                    <a:pt x="110" y="99"/>
                    <a:pt x="111" y="93"/>
                  </a:cubicBezTo>
                  <a:cubicBezTo>
                    <a:pt x="112" y="88"/>
                    <a:pt x="110" y="84"/>
                    <a:pt x="109" y="77"/>
                  </a:cubicBezTo>
                  <a:cubicBezTo>
                    <a:pt x="107" y="72"/>
                    <a:pt x="116" y="69"/>
                    <a:pt x="114" y="61"/>
                  </a:cubicBezTo>
                  <a:cubicBezTo>
                    <a:pt x="112" y="53"/>
                    <a:pt x="109" y="54"/>
                    <a:pt x="108" y="49"/>
                  </a:cubicBezTo>
                  <a:cubicBezTo>
                    <a:pt x="107" y="43"/>
                    <a:pt x="111" y="41"/>
                    <a:pt x="109" y="35"/>
                  </a:cubicBezTo>
                  <a:cubicBezTo>
                    <a:pt x="107" y="27"/>
                    <a:pt x="101" y="25"/>
                    <a:pt x="100" y="21"/>
                  </a:cubicBezTo>
                  <a:cubicBezTo>
                    <a:pt x="99" y="16"/>
                    <a:pt x="101" y="15"/>
                    <a:pt x="99" y="10"/>
                  </a:cubicBezTo>
                  <a:cubicBezTo>
                    <a:pt x="95" y="0"/>
                    <a:pt x="87" y="0"/>
                    <a:pt x="74" y="0"/>
                  </a:cubicBezTo>
                  <a:cubicBezTo>
                    <a:pt x="61" y="0"/>
                    <a:pt x="53" y="0"/>
                    <a:pt x="43" y="0"/>
                  </a:cubicBezTo>
                  <a:cubicBezTo>
                    <a:pt x="25" y="0"/>
                    <a:pt x="20" y="16"/>
                    <a:pt x="6" y="16"/>
                  </a:cubicBezTo>
                  <a:cubicBezTo>
                    <a:pt x="4" y="16"/>
                    <a:pt x="2" y="16"/>
                    <a:pt x="0" y="16"/>
                  </a:cubicBezTo>
                  <a:cubicBezTo>
                    <a:pt x="0" y="94"/>
                    <a:pt x="0" y="94"/>
                    <a:pt x="0" y="94"/>
                  </a:cubicBezTo>
                  <a:cubicBezTo>
                    <a:pt x="8" y="97"/>
                    <a:pt x="16" y="101"/>
                    <a:pt x="22" y="107"/>
                  </a:cubicBezTo>
                  <a:cubicBezTo>
                    <a:pt x="35" y="121"/>
                    <a:pt x="39" y="130"/>
                    <a:pt x="43"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
            <p:cNvSpPr>
              <a:spLocks noChangeArrowheads="1"/>
            </p:cNvSpPr>
            <p:nvPr/>
          </p:nvSpPr>
          <p:spPr bwMode="auto">
            <a:xfrm>
              <a:off x="2808202" y="2023704"/>
              <a:ext cx="81659" cy="3086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3275220" y="1940918"/>
            <a:ext cx="512100" cy="546703"/>
            <a:chOff x="1127958" y="1896371"/>
            <a:chExt cx="512100" cy="546703"/>
          </a:xfrm>
          <a:solidFill>
            <a:schemeClr val="accent1"/>
          </a:solidFill>
        </p:grpSpPr>
        <p:sp>
          <p:nvSpPr>
            <p:cNvPr id="31" name="Freeform 6"/>
            <p:cNvSpPr>
              <a:spLocks/>
            </p:cNvSpPr>
            <p:nvPr/>
          </p:nvSpPr>
          <p:spPr bwMode="auto">
            <a:xfrm>
              <a:off x="1262211" y="1896371"/>
              <a:ext cx="377847" cy="546703"/>
            </a:xfrm>
            <a:custGeom>
              <a:avLst/>
              <a:gdLst>
                <a:gd name="T0" fmla="*/ 43 w 116"/>
                <a:gd name="T1" fmla="*/ 17 h 167"/>
                <a:gd name="T2" fmla="*/ 63 w 116"/>
                <a:gd name="T3" fmla="*/ 17 h 167"/>
                <a:gd name="T4" fmla="*/ 58 w 116"/>
                <a:gd name="T5" fmla="*/ 64 h 167"/>
                <a:gd name="T6" fmla="*/ 94 w 116"/>
                <a:gd name="T7" fmla="*/ 64 h 167"/>
                <a:gd name="T8" fmla="*/ 111 w 116"/>
                <a:gd name="T9" fmla="*/ 74 h 167"/>
                <a:gd name="T10" fmla="*/ 108 w 116"/>
                <a:gd name="T11" fmla="*/ 89 h 167"/>
                <a:gd name="T12" fmla="*/ 113 w 116"/>
                <a:gd name="T13" fmla="*/ 106 h 167"/>
                <a:gd name="T14" fmla="*/ 108 w 116"/>
                <a:gd name="T15" fmla="*/ 118 h 167"/>
                <a:gd name="T16" fmla="*/ 109 w 116"/>
                <a:gd name="T17" fmla="*/ 132 h 167"/>
                <a:gd name="T18" fmla="*/ 100 w 116"/>
                <a:gd name="T19" fmla="*/ 146 h 167"/>
                <a:gd name="T20" fmla="*/ 98 w 116"/>
                <a:gd name="T21" fmla="*/ 157 h 167"/>
                <a:gd name="T22" fmla="*/ 74 w 116"/>
                <a:gd name="T23" fmla="*/ 167 h 167"/>
                <a:gd name="T24" fmla="*/ 42 w 116"/>
                <a:gd name="T25" fmla="*/ 167 h 167"/>
                <a:gd name="T26" fmla="*/ 6 w 116"/>
                <a:gd name="T27" fmla="*/ 151 h 167"/>
                <a:gd name="T28" fmla="*/ 0 w 116"/>
                <a:gd name="T29" fmla="*/ 151 h 167"/>
                <a:gd name="T30" fmla="*/ 0 w 116"/>
                <a:gd name="T31" fmla="*/ 73 h 167"/>
                <a:gd name="T32" fmla="*/ 22 w 116"/>
                <a:gd name="T33" fmla="*/ 60 h 167"/>
                <a:gd name="T34" fmla="*/ 43 w 116"/>
                <a:gd name="T35"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7"/>
                  </a:moveTo>
                  <a:cubicBezTo>
                    <a:pt x="46" y="0"/>
                    <a:pt x="58" y="2"/>
                    <a:pt x="63" y="17"/>
                  </a:cubicBezTo>
                  <a:cubicBezTo>
                    <a:pt x="68" y="32"/>
                    <a:pt x="58" y="64"/>
                    <a:pt x="58" y="64"/>
                  </a:cubicBezTo>
                  <a:cubicBezTo>
                    <a:pt x="58" y="64"/>
                    <a:pt x="82" y="64"/>
                    <a:pt x="94" y="64"/>
                  </a:cubicBezTo>
                  <a:cubicBezTo>
                    <a:pt x="106" y="64"/>
                    <a:pt x="109" y="68"/>
                    <a:pt x="111" y="74"/>
                  </a:cubicBezTo>
                  <a:cubicBezTo>
                    <a:pt x="112" y="79"/>
                    <a:pt x="110" y="83"/>
                    <a:pt x="108" y="89"/>
                  </a:cubicBezTo>
                  <a:cubicBezTo>
                    <a:pt x="107" y="94"/>
                    <a:pt x="116" y="98"/>
                    <a:pt x="113" y="106"/>
                  </a:cubicBezTo>
                  <a:cubicBezTo>
                    <a:pt x="112" y="114"/>
                    <a:pt x="109" y="113"/>
                    <a:pt x="108" y="118"/>
                  </a:cubicBezTo>
                  <a:cubicBezTo>
                    <a:pt x="107" y="124"/>
                    <a:pt x="111" y="125"/>
                    <a:pt x="109" y="132"/>
                  </a:cubicBezTo>
                  <a:cubicBezTo>
                    <a:pt x="107" y="140"/>
                    <a:pt x="101" y="142"/>
                    <a:pt x="100" y="146"/>
                  </a:cubicBezTo>
                  <a:cubicBezTo>
                    <a:pt x="99" y="151"/>
                    <a:pt x="101" y="151"/>
                    <a:pt x="98" y="157"/>
                  </a:cubicBezTo>
                  <a:cubicBezTo>
                    <a:pt x="95" y="167"/>
                    <a:pt x="86" y="167"/>
                    <a:pt x="74" y="167"/>
                  </a:cubicBezTo>
                  <a:cubicBezTo>
                    <a:pt x="61" y="167"/>
                    <a:pt x="53" y="167"/>
                    <a:pt x="42" y="167"/>
                  </a:cubicBezTo>
                  <a:cubicBezTo>
                    <a:pt x="25" y="167"/>
                    <a:pt x="20" y="151"/>
                    <a:pt x="6" y="151"/>
                  </a:cubicBezTo>
                  <a:cubicBezTo>
                    <a:pt x="4" y="151"/>
                    <a:pt x="2" y="151"/>
                    <a:pt x="0" y="151"/>
                  </a:cubicBezTo>
                  <a:cubicBezTo>
                    <a:pt x="0" y="73"/>
                    <a:pt x="0" y="73"/>
                    <a:pt x="0" y="73"/>
                  </a:cubicBezTo>
                  <a:cubicBezTo>
                    <a:pt x="8" y="70"/>
                    <a:pt x="16" y="66"/>
                    <a:pt x="22" y="60"/>
                  </a:cubicBezTo>
                  <a:cubicBezTo>
                    <a:pt x="35" y="46"/>
                    <a:pt x="38" y="37"/>
                    <a:pt x="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7"/>
            <p:cNvSpPr>
              <a:spLocks noChangeArrowheads="1"/>
            </p:cNvSpPr>
            <p:nvPr/>
          </p:nvSpPr>
          <p:spPr bwMode="auto">
            <a:xfrm>
              <a:off x="1127958" y="2135813"/>
              <a:ext cx="84427" cy="3072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flipV="1">
            <a:off x="7457443" y="1940918"/>
            <a:ext cx="509332" cy="546703"/>
            <a:chOff x="2808202" y="2023704"/>
            <a:chExt cx="509332" cy="546703"/>
          </a:xfrm>
          <a:solidFill>
            <a:schemeClr val="accent1"/>
          </a:solidFill>
        </p:grpSpPr>
        <p:sp>
          <p:nvSpPr>
            <p:cNvPr id="34" name="Freeform 8"/>
            <p:cNvSpPr>
              <a:spLocks/>
            </p:cNvSpPr>
            <p:nvPr/>
          </p:nvSpPr>
          <p:spPr bwMode="auto">
            <a:xfrm>
              <a:off x="2938303" y="2023704"/>
              <a:ext cx="379231" cy="546703"/>
            </a:xfrm>
            <a:custGeom>
              <a:avLst/>
              <a:gdLst>
                <a:gd name="T0" fmla="*/ 43 w 116"/>
                <a:gd name="T1" fmla="*/ 150 h 167"/>
                <a:gd name="T2" fmla="*/ 63 w 116"/>
                <a:gd name="T3" fmla="*/ 150 h 167"/>
                <a:gd name="T4" fmla="*/ 59 w 116"/>
                <a:gd name="T5" fmla="*/ 103 h 167"/>
                <a:gd name="T6" fmla="*/ 95 w 116"/>
                <a:gd name="T7" fmla="*/ 103 h 167"/>
                <a:gd name="T8" fmla="*/ 111 w 116"/>
                <a:gd name="T9" fmla="*/ 93 h 167"/>
                <a:gd name="T10" fmla="*/ 109 w 116"/>
                <a:gd name="T11" fmla="*/ 77 h 167"/>
                <a:gd name="T12" fmla="*/ 114 w 116"/>
                <a:gd name="T13" fmla="*/ 61 h 167"/>
                <a:gd name="T14" fmla="*/ 108 w 116"/>
                <a:gd name="T15" fmla="*/ 49 h 167"/>
                <a:gd name="T16" fmla="*/ 109 w 116"/>
                <a:gd name="T17" fmla="*/ 35 h 167"/>
                <a:gd name="T18" fmla="*/ 100 w 116"/>
                <a:gd name="T19" fmla="*/ 21 h 167"/>
                <a:gd name="T20" fmla="*/ 99 w 116"/>
                <a:gd name="T21" fmla="*/ 10 h 167"/>
                <a:gd name="T22" fmla="*/ 74 w 116"/>
                <a:gd name="T23" fmla="*/ 0 h 167"/>
                <a:gd name="T24" fmla="*/ 43 w 116"/>
                <a:gd name="T25" fmla="*/ 0 h 167"/>
                <a:gd name="T26" fmla="*/ 6 w 116"/>
                <a:gd name="T27" fmla="*/ 16 h 167"/>
                <a:gd name="T28" fmla="*/ 0 w 116"/>
                <a:gd name="T29" fmla="*/ 16 h 167"/>
                <a:gd name="T30" fmla="*/ 0 w 116"/>
                <a:gd name="T31" fmla="*/ 94 h 167"/>
                <a:gd name="T32" fmla="*/ 22 w 116"/>
                <a:gd name="T33" fmla="*/ 107 h 167"/>
                <a:gd name="T34" fmla="*/ 43 w 116"/>
                <a:gd name="T35" fmla="*/ 15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50"/>
                  </a:moveTo>
                  <a:cubicBezTo>
                    <a:pt x="47" y="167"/>
                    <a:pt x="59" y="164"/>
                    <a:pt x="63" y="150"/>
                  </a:cubicBezTo>
                  <a:cubicBezTo>
                    <a:pt x="68" y="135"/>
                    <a:pt x="59" y="103"/>
                    <a:pt x="59" y="103"/>
                  </a:cubicBezTo>
                  <a:cubicBezTo>
                    <a:pt x="59" y="103"/>
                    <a:pt x="83" y="103"/>
                    <a:pt x="95" y="103"/>
                  </a:cubicBezTo>
                  <a:cubicBezTo>
                    <a:pt x="106" y="103"/>
                    <a:pt x="110" y="99"/>
                    <a:pt x="111" y="93"/>
                  </a:cubicBezTo>
                  <a:cubicBezTo>
                    <a:pt x="112" y="88"/>
                    <a:pt x="110" y="84"/>
                    <a:pt x="109" y="77"/>
                  </a:cubicBezTo>
                  <a:cubicBezTo>
                    <a:pt x="107" y="72"/>
                    <a:pt x="116" y="69"/>
                    <a:pt x="114" y="61"/>
                  </a:cubicBezTo>
                  <a:cubicBezTo>
                    <a:pt x="112" y="53"/>
                    <a:pt x="109" y="54"/>
                    <a:pt x="108" y="49"/>
                  </a:cubicBezTo>
                  <a:cubicBezTo>
                    <a:pt x="107" y="43"/>
                    <a:pt x="111" y="41"/>
                    <a:pt x="109" y="35"/>
                  </a:cubicBezTo>
                  <a:cubicBezTo>
                    <a:pt x="107" y="27"/>
                    <a:pt x="101" y="25"/>
                    <a:pt x="100" y="21"/>
                  </a:cubicBezTo>
                  <a:cubicBezTo>
                    <a:pt x="99" y="16"/>
                    <a:pt x="101" y="15"/>
                    <a:pt x="99" y="10"/>
                  </a:cubicBezTo>
                  <a:cubicBezTo>
                    <a:pt x="95" y="0"/>
                    <a:pt x="87" y="0"/>
                    <a:pt x="74" y="0"/>
                  </a:cubicBezTo>
                  <a:cubicBezTo>
                    <a:pt x="61" y="0"/>
                    <a:pt x="53" y="0"/>
                    <a:pt x="43" y="0"/>
                  </a:cubicBezTo>
                  <a:cubicBezTo>
                    <a:pt x="25" y="0"/>
                    <a:pt x="20" y="16"/>
                    <a:pt x="6" y="16"/>
                  </a:cubicBezTo>
                  <a:cubicBezTo>
                    <a:pt x="4" y="16"/>
                    <a:pt x="2" y="16"/>
                    <a:pt x="0" y="16"/>
                  </a:cubicBezTo>
                  <a:cubicBezTo>
                    <a:pt x="0" y="94"/>
                    <a:pt x="0" y="94"/>
                    <a:pt x="0" y="94"/>
                  </a:cubicBezTo>
                  <a:cubicBezTo>
                    <a:pt x="8" y="97"/>
                    <a:pt x="16" y="101"/>
                    <a:pt x="22" y="107"/>
                  </a:cubicBezTo>
                  <a:cubicBezTo>
                    <a:pt x="35" y="121"/>
                    <a:pt x="39" y="130"/>
                    <a:pt x="43"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
            <p:cNvSpPr>
              <a:spLocks noChangeArrowheads="1"/>
            </p:cNvSpPr>
            <p:nvPr/>
          </p:nvSpPr>
          <p:spPr bwMode="auto">
            <a:xfrm>
              <a:off x="2808202" y="2023704"/>
              <a:ext cx="81659" cy="3086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7"/>
          <p:cNvSpPr>
            <a:spLocks noChangeAspect="1"/>
          </p:cNvSpPr>
          <p:nvPr/>
        </p:nvSpPr>
        <p:spPr bwMode="auto">
          <a:xfrm>
            <a:off x="2536438" y="2349827"/>
            <a:ext cx="1980000" cy="312774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9" h="15089">
                <a:moveTo>
                  <a:pt x="8066" y="0"/>
                </a:moveTo>
                <a:cubicBezTo>
                  <a:pt x="7886" y="1474"/>
                  <a:pt x="6582" y="2605"/>
                  <a:pt x="4993" y="2605"/>
                </a:cubicBezTo>
                <a:cubicBezTo>
                  <a:pt x="3418" y="2605"/>
                  <a:pt x="2114" y="1474"/>
                  <a:pt x="1934" y="0"/>
                </a:cubicBezTo>
                <a:lnTo>
                  <a:pt x="0" y="0"/>
                </a:lnTo>
                <a:cubicBezTo>
                  <a:pt x="1" y="3883"/>
                  <a:pt x="1" y="11197"/>
                  <a:pt x="2" y="15080"/>
                </a:cubicBezTo>
                <a:lnTo>
                  <a:pt x="10009" y="15089"/>
                </a:lnTo>
                <a:cubicBezTo>
                  <a:pt x="9996" y="11556"/>
                  <a:pt x="10013" y="3533"/>
                  <a:pt x="10000" y="0"/>
                </a:cubicBezTo>
                <a:lnTo>
                  <a:pt x="8066" y="0"/>
                </a:lnTo>
                <a:close/>
              </a:path>
            </a:pathLst>
          </a:custGeom>
          <a:solidFill>
            <a:schemeClr val="accent4"/>
          </a:solidFill>
          <a:ln w="12700">
            <a:noFill/>
          </a:ln>
          <a:extLst/>
        </p:spPr>
        <p:txBody>
          <a:bodyPr vert="horz" wrap="square" lIns="108000" tIns="792000" rIns="36000" bIns="72000" numCol="1" anchor="t" anchorCtr="0" compatLnSpc="1">
            <a:prstTxWarp prst="textNoShape">
              <a:avLst/>
            </a:prstTxWarp>
          </a:bodyPr>
          <a:lstStyle/>
          <a:p>
            <a:pPr>
              <a:spcBef>
                <a:spcPts val="600"/>
              </a:spcBef>
              <a:spcAft>
                <a:spcPts val="1200"/>
              </a:spcAft>
            </a:pPr>
            <a:r>
              <a:rPr lang="en-US" sz="1600" dirty="0">
                <a:solidFill>
                  <a:schemeClr val="accent5"/>
                </a:solidFill>
              </a:rPr>
              <a:t>Getting started working with the Cloud is quite easy</a:t>
            </a:r>
          </a:p>
        </p:txBody>
      </p:sp>
      <p:sp>
        <p:nvSpPr>
          <p:cNvPr id="37" name="Freeform 7"/>
          <p:cNvSpPr>
            <a:spLocks noChangeAspect="1"/>
          </p:cNvSpPr>
          <p:nvPr/>
        </p:nvSpPr>
        <p:spPr bwMode="auto">
          <a:xfrm>
            <a:off x="4626927" y="2349827"/>
            <a:ext cx="1980000" cy="312774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9" h="15089">
                <a:moveTo>
                  <a:pt x="8066" y="0"/>
                </a:moveTo>
                <a:cubicBezTo>
                  <a:pt x="7886" y="1474"/>
                  <a:pt x="6582" y="2605"/>
                  <a:pt x="4993" y="2605"/>
                </a:cubicBezTo>
                <a:cubicBezTo>
                  <a:pt x="3418" y="2605"/>
                  <a:pt x="2114" y="1474"/>
                  <a:pt x="1934" y="0"/>
                </a:cubicBezTo>
                <a:lnTo>
                  <a:pt x="0" y="0"/>
                </a:lnTo>
                <a:cubicBezTo>
                  <a:pt x="1" y="3883"/>
                  <a:pt x="1" y="11197"/>
                  <a:pt x="2" y="15080"/>
                </a:cubicBezTo>
                <a:lnTo>
                  <a:pt x="10009" y="15089"/>
                </a:lnTo>
                <a:cubicBezTo>
                  <a:pt x="9996" y="11556"/>
                  <a:pt x="10013" y="3533"/>
                  <a:pt x="10000" y="0"/>
                </a:cubicBezTo>
                <a:lnTo>
                  <a:pt x="8066" y="0"/>
                </a:lnTo>
                <a:close/>
              </a:path>
            </a:pathLst>
          </a:custGeom>
          <a:solidFill>
            <a:schemeClr val="accent4"/>
          </a:solidFill>
          <a:ln w="12700">
            <a:noFill/>
          </a:ln>
          <a:extLst/>
        </p:spPr>
        <p:txBody>
          <a:bodyPr vert="horz" wrap="square" lIns="90000" tIns="792000" rIns="36000" bIns="72000" numCol="1" anchor="t" anchorCtr="0" compatLnSpc="1">
            <a:prstTxWarp prst="textNoShape">
              <a:avLst/>
            </a:prstTxWarp>
          </a:bodyPr>
          <a:lstStyle/>
          <a:p>
            <a:pPr>
              <a:spcBef>
                <a:spcPts val="600"/>
              </a:spcBef>
              <a:spcAft>
                <a:spcPts val="1200"/>
              </a:spcAft>
            </a:pPr>
            <a:r>
              <a:rPr lang="en-US" sz="1600" dirty="0">
                <a:solidFill>
                  <a:schemeClr val="accent5"/>
                </a:solidFill>
              </a:rPr>
              <a:t>Getting started working with core DevOps tools is quite easy</a:t>
            </a:r>
          </a:p>
        </p:txBody>
      </p:sp>
      <p:sp>
        <p:nvSpPr>
          <p:cNvPr id="38" name="Freeform 7"/>
          <p:cNvSpPr>
            <a:spLocks noChangeAspect="1"/>
          </p:cNvSpPr>
          <p:nvPr/>
        </p:nvSpPr>
        <p:spPr bwMode="auto">
          <a:xfrm>
            <a:off x="6712584" y="2349827"/>
            <a:ext cx="1980000" cy="312774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9" h="15089">
                <a:moveTo>
                  <a:pt x="8066" y="0"/>
                </a:moveTo>
                <a:cubicBezTo>
                  <a:pt x="7886" y="1474"/>
                  <a:pt x="6582" y="2605"/>
                  <a:pt x="4993" y="2605"/>
                </a:cubicBezTo>
                <a:cubicBezTo>
                  <a:pt x="3418" y="2605"/>
                  <a:pt x="2114" y="1474"/>
                  <a:pt x="1934" y="0"/>
                </a:cubicBezTo>
                <a:lnTo>
                  <a:pt x="0" y="0"/>
                </a:lnTo>
                <a:cubicBezTo>
                  <a:pt x="1" y="3883"/>
                  <a:pt x="1" y="11197"/>
                  <a:pt x="2" y="15080"/>
                </a:cubicBezTo>
                <a:lnTo>
                  <a:pt x="10009" y="15089"/>
                </a:lnTo>
                <a:cubicBezTo>
                  <a:pt x="9996" y="11556"/>
                  <a:pt x="10013" y="3533"/>
                  <a:pt x="10000" y="0"/>
                </a:cubicBezTo>
                <a:lnTo>
                  <a:pt x="8066" y="0"/>
                </a:lnTo>
                <a:close/>
              </a:path>
            </a:pathLst>
          </a:custGeom>
          <a:solidFill>
            <a:schemeClr val="accent4"/>
          </a:solidFill>
          <a:ln w="12700">
            <a:noFill/>
          </a:ln>
          <a:extLst/>
        </p:spPr>
        <p:txBody>
          <a:bodyPr vert="horz" wrap="square" lIns="108000" tIns="792000" rIns="36000" bIns="72000" numCol="1" anchor="t" anchorCtr="0" compatLnSpc="1">
            <a:prstTxWarp prst="textNoShape">
              <a:avLst/>
            </a:prstTxWarp>
          </a:bodyPr>
          <a:lstStyle/>
          <a:p>
            <a:pPr>
              <a:spcBef>
                <a:spcPts val="600"/>
              </a:spcBef>
              <a:spcAft>
                <a:spcPts val="1200"/>
              </a:spcAft>
            </a:pPr>
            <a:r>
              <a:rPr lang="en-US" sz="1600" dirty="0">
                <a:solidFill>
                  <a:schemeClr val="accent5"/>
                </a:solidFill>
              </a:rPr>
              <a:t>How to use </a:t>
            </a:r>
            <a:r>
              <a:rPr lang="en-US" sz="1600" dirty="0" err="1">
                <a:solidFill>
                  <a:schemeClr val="accent5"/>
                </a:solidFill>
              </a:rPr>
              <a:t>CloudFormation</a:t>
            </a:r>
            <a:endParaRPr lang="en-US" sz="1600" dirty="0">
              <a:solidFill>
                <a:schemeClr val="accent5"/>
              </a:solidFill>
            </a:endParaRPr>
          </a:p>
        </p:txBody>
      </p:sp>
    </p:spTree>
    <p:extLst>
      <p:ext uri="{BB962C8B-B14F-4D97-AF65-F5344CB8AC3E}">
        <p14:creationId xmlns:p14="http://schemas.microsoft.com/office/powerpoint/2010/main" val="2348246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814812" y="2643612"/>
            <a:ext cx="7514376" cy="2620869"/>
          </a:xfrm>
          <a:prstGeom prst="roundRect">
            <a:avLst>
              <a:gd name="adj" fmla="val 9101"/>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endParaRPr lang="en-AU" sz="1200" dirty="0">
              <a:solidFill>
                <a:srgbClr val="666666"/>
              </a:solidFill>
            </a:endParaRPr>
          </a:p>
        </p:txBody>
      </p:sp>
      <p:grpSp>
        <p:nvGrpSpPr>
          <p:cNvPr id="7" name="Group 6"/>
          <p:cNvGrpSpPr/>
          <p:nvPr/>
        </p:nvGrpSpPr>
        <p:grpSpPr>
          <a:xfrm>
            <a:off x="4787249" y="3777216"/>
            <a:ext cx="3186651" cy="1296641"/>
            <a:chOff x="4677659" y="3781952"/>
            <a:chExt cx="3651530" cy="1523380"/>
          </a:xfrm>
        </p:grpSpPr>
        <p:sp>
          <p:nvSpPr>
            <p:cNvPr id="54" name="Rounded Rectangle 53"/>
            <p:cNvSpPr/>
            <p:nvPr/>
          </p:nvSpPr>
          <p:spPr>
            <a:xfrm>
              <a:off x="4677659" y="3781952"/>
              <a:ext cx="3651530" cy="1523380"/>
            </a:xfrm>
            <a:prstGeom prst="roundRect">
              <a:avLst>
                <a:gd name="adj" fmla="val 5762"/>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666666"/>
                </a:solidFill>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6770" y="4098039"/>
              <a:ext cx="2974989" cy="80269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16"/>
          <p:cNvSpPr/>
          <p:nvPr/>
        </p:nvSpPr>
        <p:spPr>
          <a:xfrm>
            <a:off x="611206" y="2199840"/>
            <a:ext cx="7920000" cy="3340881"/>
          </a:xfrm>
          <a:prstGeom prst="roundRect">
            <a:avLst>
              <a:gd name="adj" fmla="val 3410"/>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666666"/>
              </a:solidFill>
            </a:endParaRPr>
          </a:p>
        </p:txBody>
      </p:sp>
      <p:sp>
        <p:nvSpPr>
          <p:cNvPr id="14" name="Rounded Rectangle 13"/>
          <p:cNvSpPr/>
          <p:nvPr/>
        </p:nvSpPr>
        <p:spPr>
          <a:xfrm>
            <a:off x="517777" y="1771478"/>
            <a:ext cx="8208000" cy="4224003"/>
          </a:xfrm>
          <a:prstGeom prst="roundRect">
            <a:avLst>
              <a:gd name="adj" fmla="val 6529"/>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72000" bIns="36000" rtlCol="0" anchor="b"/>
          <a:lstStyle/>
          <a:p>
            <a:pPr algn="ctr"/>
            <a:endParaRPr lang="en-US" sz="1400" dirty="0">
              <a:solidFill>
                <a:srgbClr val="003344"/>
              </a:solidFill>
            </a:endParaRPr>
          </a:p>
        </p:txBody>
      </p:sp>
      <p:sp>
        <p:nvSpPr>
          <p:cNvPr id="3" name="Title 2"/>
          <p:cNvSpPr>
            <a:spLocks noGrp="1"/>
          </p:cNvSpPr>
          <p:nvPr>
            <p:ph type="title"/>
          </p:nvPr>
        </p:nvSpPr>
        <p:spPr>
          <a:xfrm>
            <a:off x="455613" y="116205"/>
            <a:ext cx="8232775" cy="1002979"/>
          </a:xfrm>
        </p:spPr>
        <p:txBody>
          <a:bodyPr/>
          <a:lstStyle/>
          <a:p>
            <a:r>
              <a:rPr lang="en-GB" dirty="0"/>
              <a:t>Tooling stack that we will build</a:t>
            </a:r>
          </a:p>
        </p:txBody>
      </p:sp>
      <p:sp>
        <p:nvSpPr>
          <p:cNvPr id="9" name="Text Placeholder 8"/>
          <p:cNvSpPr>
            <a:spLocks noGrp="1"/>
          </p:cNvSpPr>
          <p:nvPr>
            <p:ph type="body" sz="quarter" idx="10"/>
          </p:nvPr>
        </p:nvSpPr>
        <p:spPr/>
        <p:txBody>
          <a:bodyPr/>
          <a:lstStyle/>
          <a:p>
            <a:r>
              <a:rPr lang="en-AU" dirty="0"/>
              <a:t>Logical view</a:t>
            </a:r>
          </a:p>
        </p:txBody>
      </p:sp>
      <p:sp>
        <p:nvSpPr>
          <p:cNvPr id="87" name="Rectangle 86"/>
          <p:cNvSpPr/>
          <p:nvPr/>
        </p:nvSpPr>
        <p:spPr>
          <a:xfrm>
            <a:off x="455613" y="6175233"/>
            <a:ext cx="6975320" cy="138499"/>
          </a:xfrm>
          <a:prstGeom prst="rect">
            <a:avLst/>
          </a:prstGeom>
        </p:spPr>
        <p:txBody>
          <a:bodyPr wrap="square" lIns="0" tIns="0" rIns="0" bIns="0">
            <a:spAutoFit/>
          </a:bodyPr>
          <a:lstStyle/>
          <a:p>
            <a:r>
              <a:rPr lang="en-GB" sz="900" dirty="0">
                <a:solidFill>
                  <a:srgbClr val="000000"/>
                </a:solidFill>
              </a:rPr>
              <a:t>Latest </a:t>
            </a:r>
            <a:r>
              <a:rPr lang="en-GB" sz="900" dirty="0">
                <a:solidFill>
                  <a:srgbClr val="000000"/>
                </a:solidFill>
                <a:hlinkClick r:id="rId4"/>
              </a:rPr>
              <a:t>https://alm.accenture.com/wiki/display/DOT/Architecture</a:t>
            </a:r>
            <a:endParaRPr lang="en-GB" sz="900" dirty="0">
              <a:solidFill>
                <a:srgbClr val="000000"/>
              </a:solidFill>
            </a:endParaRPr>
          </a:p>
        </p:txBody>
      </p:sp>
      <p:sp>
        <p:nvSpPr>
          <p:cNvPr id="20" name="Rounded Rectangle 19"/>
          <p:cNvSpPr/>
          <p:nvPr/>
        </p:nvSpPr>
        <p:spPr>
          <a:xfrm>
            <a:off x="4787249" y="3757957"/>
            <a:ext cx="3193369" cy="1316848"/>
          </a:xfrm>
          <a:prstGeom prst="roundRect">
            <a:avLst>
              <a:gd name="adj" fmla="val 5762"/>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66666"/>
                </a:solidFill>
              </a:rPr>
              <a:t>TOOLS</a:t>
            </a:r>
          </a:p>
        </p:txBody>
      </p:sp>
      <p:sp>
        <p:nvSpPr>
          <p:cNvPr id="11" name="Footer Placeholder 10"/>
          <p:cNvSpPr>
            <a:spLocks noGrp="1"/>
          </p:cNvSpPr>
          <p:nvPr>
            <p:ph type="ftr" sz="quarter" idx="13"/>
          </p:nvPr>
        </p:nvSpPr>
        <p:spPr/>
        <p:txBody>
          <a:bodyPr/>
          <a:lstStyle/>
          <a:p>
            <a:r>
              <a:rPr lang="en-US" dirty="0">
                <a:solidFill>
                  <a:srgbClr val="FFFFFF"/>
                </a:solidFill>
              </a:rPr>
              <a:t>Copyright © 2016 Accenture</a:t>
            </a:r>
            <a:r>
              <a:rPr dirty="0">
                <a:solidFill>
                  <a:srgbClr val="FFFFFF"/>
                </a:solidFill>
              </a:rPr>
              <a:t>  All rights reserved.</a:t>
            </a:r>
          </a:p>
        </p:txBody>
      </p:sp>
      <p:sp>
        <p:nvSpPr>
          <p:cNvPr id="12" name="Slide Number Placeholder 11"/>
          <p:cNvSpPr>
            <a:spLocks noGrp="1"/>
          </p:cNvSpPr>
          <p:nvPr>
            <p:ph type="sldNum" sz="quarter" idx="12"/>
          </p:nvPr>
        </p:nvSpPr>
        <p:spPr/>
        <p:txBody>
          <a:bodyPr/>
          <a:lstStyle/>
          <a:p>
            <a:pPr>
              <a:defRPr/>
            </a:pPr>
            <a:r>
              <a:rPr lang="en-US">
                <a:solidFill>
                  <a:srgbClr val="FFFFFF"/>
                </a:solidFill>
              </a:rPr>
              <a:t>Page </a:t>
            </a:r>
            <a:fld id="{90CBDC3A-D49F-4631-A8C7-55D59B33E5FA}" type="slidenum">
              <a:rPr lang="en-US" smtClean="0">
                <a:solidFill>
                  <a:srgbClr val="FFFFFF"/>
                </a:solidFill>
              </a:rPr>
              <a:pPr>
                <a:defRPr/>
              </a:pPr>
              <a:t>42</a:t>
            </a:fld>
            <a:endParaRPr lang="en-US" dirty="0">
              <a:solidFill>
                <a:srgbClr val="FFFFFF"/>
              </a:solidFill>
            </a:endParaRPr>
          </a:p>
        </p:txBody>
      </p:sp>
      <p:grpSp>
        <p:nvGrpSpPr>
          <p:cNvPr id="13" name="Group 12"/>
          <p:cNvGrpSpPr/>
          <p:nvPr/>
        </p:nvGrpSpPr>
        <p:grpSpPr>
          <a:xfrm>
            <a:off x="7003084" y="1442772"/>
            <a:ext cx="1049732" cy="595994"/>
            <a:chOff x="860784" y="1896902"/>
            <a:chExt cx="1049732" cy="595994"/>
          </a:xfrm>
        </p:grpSpPr>
        <p:sp>
          <p:nvSpPr>
            <p:cNvPr id="29" name="Freeform 468"/>
            <p:cNvSpPr>
              <a:spLocks/>
            </p:cNvSpPr>
            <p:nvPr/>
          </p:nvSpPr>
          <p:spPr bwMode="auto">
            <a:xfrm>
              <a:off x="860784" y="1896902"/>
              <a:ext cx="1049732" cy="595994"/>
            </a:xfrm>
            <a:custGeom>
              <a:avLst/>
              <a:gdLst>
                <a:gd name="T0" fmla="*/ 36 w 181"/>
                <a:gd name="T1" fmla="*/ 103 h 103"/>
                <a:gd name="T2" fmla="*/ 0 w 181"/>
                <a:gd name="T3" fmla="*/ 67 h 103"/>
                <a:gd name="T4" fmla="*/ 34 w 181"/>
                <a:gd name="T5" fmla="*/ 31 h 103"/>
                <a:gd name="T6" fmla="*/ 70 w 181"/>
                <a:gd name="T7" fmla="*/ 0 h 103"/>
                <a:gd name="T8" fmla="*/ 100 w 181"/>
                <a:gd name="T9" fmla="*/ 15 h 103"/>
                <a:gd name="T10" fmla="*/ 116 w 181"/>
                <a:gd name="T11" fmla="*/ 11 h 103"/>
                <a:gd name="T12" fmla="*/ 152 w 181"/>
                <a:gd name="T13" fmla="*/ 47 h 103"/>
                <a:gd name="T14" fmla="*/ 152 w 181"/>
                <a:gd name="T15" fmla="*/ 49 h 103"/>
                <a:gd name="T16" fmla="*/ 154 w 181"/>
                <a:gd name="T17" fmla="*/ 49 h 103"/>
                <a:gd name="T18" fmla="*/ 181 w 181"/>
                <a:gd name="T19" fmla="*/ 76 h 103"/>
                <a:gd name="T20" fmla="*/ 154 w 181"/>
                <a:gd name="T21" fmla="*/ 103 h 103"/>
                <a:gd name="T22" fmla="*/ 153 w 181"/>
                <a:gd name="T23" fmla="*/ 103 h 103"/>
                <a:gd name="T24" fmla="*/ 36 w 181"/>
                <a:gd name="T2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03">
                  <a:moveTo>
                    <a:pt x="36" y="103"/>
                  </a:moveTo>
                  <a:cubicBezTo>
                    <a:pt x="16" y="103"/>
                    <a:pt x="0" y="87"/>
                    <a:pt x="0" y="67"/>
                  </a:cubicBezTo>
                  <a:cubicBezTo>
                    <a:pt x="0" y="47"/>
                    <a:pt x="15" y="32"/>
                    <a:pt x="34" y="31"/>
                  </a:cubicBezTo>
                  <a:cubicBezTo>
                    <a:pt x="37" y="13"/>
                    <a:pt x="52" y="0"/>
                    <a:pt x="70" y="0"/>
                  </a:cubicBezTo>
                  <a:cubicBezTo>
                    <a:pt x="82" y="0"/>
                    <a:pt x="93" y="6"/>
                    <a:pt x="100" y="15"/>
                  </a:cubicBezTo>
                  <a:cubicBezTo>
                    <a:pt x="105" y="13"/>
                    <a:pt x="110" y="11"/>
                    <a:pt x="116" y="11"/>
                  </a:cubicBezTo>
                  <a:cubicBezTo>
                    <a:pt x="136" y="11"/>
                    <a:pt x="152" y="27"/>
                    <a:pt x="152" y="47"/>
                  </a:cubicBezTo>
                  <a:cubicBezTo>
                    <a:pt x="152" y="48"/>
                    <a:pt x="152" y="48"/>
                    <a:pt x="152" y="49"/>
                  </a:cubicBezTo>
                  <a:cubicBezTo>
                    <a:pt x="153" y="49"/>
                    <a:pt x="153" y="49"/>
                    <a:pt x="154" y="49"/>
                  </a:cubicBezTo>
                  <a:cubicBezTo>
                    <a:pt x="169" y="49"/>
                    <a:pt x="181" y="61"/>
                    <a:pt x="181" y="76"/>
                  </a:cubicBezTo>
                  <a:cubicBezTo>
                    <a:pt x="181" y="91"/>
                    <a:pt x="169" y="103"/>
                    <a:pt x="154" y="103"/>
                  </a:cubicBezTo>
                  <a:cubicBezTo>
                    <a:pt x="153" y="103"/>
                    <a:pt x="153" y="103"/>
                    <a:pt x="153" y="103"/>
                  </a:cubicBezTo>
                  <a:lnTo>
                    <a:pt x="36" y="103"/>
                  </a:lnTo>
                  <a:close/>
                </a:path>
              </a:pathLst>
            </a:custGeom>
            <a:solidFill>
              <a:schemeClr val="accent2"/>
            </a:solidFill>
            <a:ln w="76200">
              <a:solidFill>
                <a:schemeClr val="bg1"/>
              </a:solidFill>
            </a:ln>
            <a:extLst/>
          </p:spPr>
          <p:txBody>
            <a:bodyPr vert="horz" wrap="square" lIns="91440" tIns="45720" rIns="91440" bIns="45720" numCol="1" anchor="ctr" anchorCtr="0" compatLnSpc="1">
              <a:prstTxWarp prst="textNoShape">
                <a:avLst/>
              </a:prstTxWarp>
            </a:bodyPr>
            <a:lstStyle/>
            <a:p>
              <a:pPr algn="ctr"/>
              <a:endParaRPr lang="en-US" dirty="0">
                <a:solidFill>
                  <a:srgbClr val="FFFFFF"/>
                </a:solidFill>
              </a:endParaRPr>
            </a:p>
          </p:txBody>
        </p:sp>
        <p:sp>
          <p:nvSpPr>
            <p:cNvPr id="28" name="Freeform 468"/>
            <p:cNvSpPr>
              <a:spLocks/>
            </p:cNvSpPr>
            <p:nvPr/>
          </p:nvSpPr>
          <p:spPr bwMode="auto">
            <a:xfrm>
              <a:off x="860784" y="1896902"/>
              <a:ext cx="1049732" cy="595994"/>
            </a:xfrm>
            <a:custGeom>
              <a:avLst/>
              <a:gdLst>
                <a:gd name="T0" fmla="*/ 36 w 181"/>
                <a:gd name="T1" fmla="*/ 103 h 103"/>
                <a:gd name="T2" fmla="*/ 0 w 181"/>
                <a:gd name="T3" fmla="*/ 67 h 103"/>
                <a:gd name="T4" fmla="*/ 34 w 181"/>
                <a:gd name="T5" fmla="*/ 31 h 103"/>
                <a:gd name="T6" fmla="*/ 70 w 181"/>
                <a:gd name="T7" fmla="*/ 0 h 103"/>
                <a:gd name="T8" fmla="*/ 100 w 181"/>
                <a:gd name="T9" fmla="*/ 15 h 103"/>
                <a:gd name="T10" fmla="*/ 116 w 181"/>
                <a:gd name="T11" fmla="*/ 11 h 103"/>
                <a:gd name="T12" fmla="*/ 152 w 181"/>
                <a:gd name="T13" fmla="*/ 47 h 103"/>
                <a:gd name="T14" fmla="*/ 152 w 181"/>
                <a:gd name="T15" fmla="*/ 49 h 103"/>
                <a:gd name="T16" fmla="*/ 154 w 181"/>
                <a:gd name="T17" fmla="*/ 49 h 103"/>
                <a:gd name="T18" fmla="*/ 181 w 181"/>
                <a:gd name="T19" fmla="*/ 76 h 103"/>
                <a:gd name="T20" fmla="*/ 154 w 181"/>
                <a:gd name="T21" fmla="*/ 103 h 103"/>
                <a:gd name="T22" fmla="*/ 153 w 181"/>
                <a:gd name="T23" fmla="*/ 103 h 103"/>
                <a:gd name="T24" fmla="*/ 36 w 181"/>
                <a:gd name="T2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03">
                  <a:moveTo>
                    <a:pt x="36" y="103"/>
                  </a:moveTo>
                  <a:cubicBezTo>
                    <a:pt x="16" y="103"/>
                    <a:pt x="0" y="87"/>
                    <a:pt x="0" y="67"/>
                  </a:cubicBezTo>
                  <a:cubicBezTo>
                    <a:pt x="0" y="47"/>
                    <a:pt x="15" y="32"/>
                    <a:pt x="34" y="31"/>
                  </a:cubicBezTo>
                  <a:cubicBezTo>
                    <a:pt x="37" y="13"/>
                    <a:pt x="52" y="0"/>
                    <a:pt x="70" y="0"/>
                  </a:cubicBezTo>
                  <a:cubicBezTo>
                    <a:pt x="82" y="0"/>
                    <a:pt x="93" y="6"/>
                    <a:pt x="100" y="15"/>
                  </a:cubicBezTo>
                  <a:cubicBezTo>
                    <a:pt x="105" y="13"/>
                    <a:pt x="110" y="11"/>
                    <a:pt x="116" y="11"/>
                  </a:cubicBezTo>
                  <a:cubicBezTo>
                    <a:pt x="136" y="11"/>
                    <a:pt x="152" y="27"/>
                    <a:pt x="152" y="47"/>
                  </a:cubicBezTo>
                  <a:cubicBezTo>
                    <a:pt x="152" y="48"/>
                    <a:pt x="152" y="48"/>
                    <a:pt x="152" y="49"/>
                  </a:cubicBezTo>
                  <a:cubicBezTo>
                    <a:pt x="153" y="49"/>
                    <a:pt x="153" y="49"/>
                    <a:pt x="154" y="49"/>
                  </a:cubicBezTo>
                  <a:cubicBezTo>
                    <a:pt x="169" y="49"/>
                    <a:pt x="181" y="61"/>
                    <a:pt x="181" y="76"/>
                  </a:cubicBezTo>
                  <a:cubicBezTo>
                    <a:pt x="181" y="91"/>
                    <a:pt x="169" y="103"/>
                    <a:pt x="154" y="103"/>
                  </a:cubicBezTo>
                  <a:cubicBezTo>
                    <a:pt x="153" y="103"/>
                    <a:pt x="153" y="103"/>
                    <a:pt x="153" y="103"/>
                  </a:cubicBezTo>
                  <a:lnTo>
                    <a:pt x="36" y="103"/>
                  </a:lnTo>
                  <a:close/>
                </a:path>
              </a:pathLst>
            </a:custGeom>
            <a:solidFill>
              <a:schemeClr val="accent2">
                <a:lumMod val="75000"/>
              </a:schemeClr>
            </a:solidFill>
            <a:ln w="57150">
              <a:noFill/>
            </a:ln>
            <a:extLst/>
          </p:spPr>
          <p:txBody>
            <a:bodyPr vert="horz" wrap="square" lIns="91440" tIns="144000" rIns="91440" bIns="45720" numCol="1" anchor="ctr" anchorCtr="0" compatLnSpc="1">
              <a:prstTxWarp prst="textNoShape">
                <a:avLst/>
              </a:prstTxWarp>
            </a:bodyPr>
            <a:lstStyle/>
            <a:p>
              <a:pPr algn="ctr"/>
              <a:r>
                <a:rPr lang="en-US" b="1" dirty="0">
                  <a:solidFill>
                    <a:srgbClr val="FFFFFF"/>
                  </a:solidFill>
                </a:rPr>
                <a:t>VPC</a:t>
              </a:r>
            </a:p>
          </p:txBody>
        </p:sp>
      </p:grpSp>
      <p:cxnSp>
        <p:nvCxnSpPr>
          <p:cNvPr id="30" name="Straight Arrow Connector 29"/>
          <p:cNvCxnSpPr>
            <a:stCxn id="9" idx="2"/>
          </p:cNvCxnSpPr>
          <p:nvPr/>
        </p:nvCxnSpPr>
        <p:spPr>
          <a:xfrm flipH="1">
            <a:off x="4571206" y="1578021"/>
            <a:ext cx="795" cy="541952"/>
          </a:xfrm>
          <a:prstGeom prst="straightConnector1">
            <a:avLst/>
          </a:prstGeom>
          <a:ln w="57150">
            <a:solidFill>
              <a:schemeClr val="accent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61818" y="1272337"/>
            <a:ext cx="620362" cy="215444"/>
          </a:xfrm>
          <a:prstGeom prst="rect">
            <a:avLst/>
          </a:prstGeom>
          <a:noFill/>
        </p:spPr>
        <p:txBody>
          <a:bodyPr wrap="none" lIns="0" tIns="0" rIns="0" bIns="0" rtlCol="0">
            <a:spAutoFit/>
          </a:bodyPr>
          <a:lstStyle/>
          <a:p>
            <a:pPr algn="ctr"/>
            <a:r>
              <a:rPr lang="en-US" sz="1400" dirty="0">
                <a:solidFill>
                  <a:srgbClr val="666666"/>
                </a:solidFill>
              </a:rPr>
              <a:t>USERS</a:t>
            </a:r>
            <a:endParaRPr lang="en-AU" sz="1400" dirty="0">
              <a:solidFill>
                <a:srgbClr val="666666"/>
              </a:solidFill>
            </a:endParaRPr>
          </a:p>
        </p:txBody>
      </p:sp>
      <p:sp>
        <p:nvSpPr>
          <p:cNvPr id="33" name="TextBox 32"/>
          <p:cNvSpPr txBox="1"/>
          <p:nvPr/>
        </p:nvSpPr>
        <p:spPr>
          <a:xfrm>
            <a:off x="4916907" y="1517380"/>
            <a:ext cx="990656" cy="246221"/>
          </a:xfrm>
          <a:prstGeom prst="rect">
            <a:avLst/>
          </a:prstGeom>
          <a:noFill/>
        </p:spPr>
        <p:txBody>
          <a:bodyPr wrap="none" lIns="0" tIns="0" rIns="0" bIns="0" rtlCol="0">
            <a:spAutoFit/>
          </a:bodyPr>
          <a:lstStyle/>
          <a:p>
            <a:pPr algn="ctr"/>
            <a:r>
              <a:rPr lang="en-US" sz="1600" dirty="0">
                <a:solidFill>
                  <a:srgbClr val="666666"/>
                </a:solidFill>
              </a:rPr>
              <a:t>PUBLIC IP</a:t>
            </a:r>
            <a:endParaRPr lang="en-AU" sz="1600" dirty="0">
              <a:solidFill>
                <a:srgbClr val="666666"/>
              </a:solidFill>
            </a:endParaRPr>
          </a:p>
        </p:txBody>
      </p:sp>
      <p:grpSp>
        <p:nvGrpSpPr>
          <p:cNvPr id="35" name="Group 34"/>
          <p:cNvGrpSpPr/>
          <p:nvPr/>
        </p:nvGrpSpPr>
        <p:grpSpPr>
          <a:xfrm>
            <a:off x="917426" y="2736920"/>
            <a:ext cx="601966" cy="601966"/>
            <a:chOff x="6084168" y="3194434"/>
            <a:chExt cx="601966" cy="601966"/>
          </a:xfrm>
        </p:grpSpPr>
        <p:sp>
          <p:nvSpPr>
            <p:cNvPr id="36" name="Oval 459"/>
            <p:cNvSpPr>
              <a:spLocks noChangeArrowheads="1"/>
            </p:cNvSpPr>
            <p:nvPr/>
          </p:nvSpPr>
          <p:spPr bwMode="auto">
            <a:xfrm>
              <a:off x="6084168" y="3194434"/>
              <a:ext cx="601966" cy="601966"/>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460"/>
            <p:cNvSpPr>
              <a:spLocks noEditPoints="1"/>
            </p:cNvSpPr>
            <p:nvPr/>
          </p:nvSpPr>
          <p:spPr bwMode="auto">
            <a:xfrm>
              <a:off x="6284236" y="3321349"/>
              <a:ext cx="201831" cy="289085"/>
            </a:xfrm>
            <a:custGeom>
              <a:avLst/>
              <a:gdLst>
                <a:gd name="T0" fmla="*/ 3 w 97"/>
                <a:gd name="T1" fmla="*/ 139 h 139"/>
                <a:gd name="T2" fmla="*/ 94 w 97"/>
                <a:gd name="T3" fmla="*/ 139 h 139"/>
                <a:gd name="T4" fmla="*/ 97 w 97"/>
                <a:gd name="T5" fmla="*/ 136 h 139"/>
                <a:gd name="T6" fmla="*/ 97 w 97"/>
                <a:gd name="T7" fmla="*/ 60 h 139"/>
                <a:gd name="T8" fmla="*/ 94 w 97"/>
                <a:gd name="T9" fmla="*/ 57 h 139"/>
                <a:gd name="T10" fmla="*/ 85 w 97"/>
                <a:gd name="T11" fmla="*/ 57 h 139"/>
                <a:gd name="T12" fmla="*/ 85 w 97"/>
                <a:gd name="T13" fmla="*/ 36 h 139"/>
                <a:gd name="T14" fmla="*/ 49 w 97"/>
                <a:gd name="T15" fmla="*/ 0 h 139"/>
                <a:gd name="T16" fmla="*/ 12 w 97"/>
                <a:gd name="T17" fmla="*/ 36 h 139"/>
                <a:gd name="T18" fmla="*/ 12 w 97"/>
                <a:gd name="T19" fmla="*/ 57 h 139"/>
                <a:gd name="T20" fmla="*/ 3 w 97"/>
                <a:gd name="T21" fmla="*/ 57 h 139"/>
                <a:gd name="T22" fmla="*/ 0 w 97"/>
                <a:gd name="T23" fmla="*/ 60 h 139"/>
                <a:gd name="T24" fmla="*/ 0 w 97"/>
                <a:gd name="T25" fmla="*/ 136 h 139"/>
                <a:gd name="T26" fmla="*/ 3 w 97"/>
                <a:gd name="T27" fmla="*/ 139 h 139"/>
                <a:gd name="T28" fmla="*/ 71 w 97"/>
                <a:gd name="T29" fmla="*/ 57 h 139"/>
                <a:gd name="T30" fmla="*/ 26 w 97"/>
                <a:gd name="T31" fmla="*/ 57 h 139"/>
                <a:gd name="T32" fmla="*/ 26 w 97"/>
                <a:gd name="T33" fmla="*/ 36 h 139"/>
                <a:gd name="T34" fmla="*/ 49 w 97"/>
                <a:gd name="T35" fmla="*/ 13 h 139"/>
                <a:gd name="T36" fmla="*/ 71 w 97"/>
                <a:gd name="T37" fmla="*/ 36 h 139"/>
                <a:gd name="T38" fmla="*/ 71 w 97"/>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39">
                  <a:moveTo>
                    <a:pt x="3" y="139"/>
                  </a:moveTo>
                  <a:cubicBezTo>
                    <a:pt x="94" y="139"/>
                    <a:pt x="94" y="139"/>
                    <a:pt x="94" y="139"/>
                  </a:cubicBezTo>
                  <a:cubicBezTo>
                    <a:pt x="95" y="139"/>
                    <a:pt x="97" y="137"/>
                    <a:pt x="97" y="136"/>
                  </a:cubicBezTo>
                  <a:cubicBezTo>
                    <a:pt x="97" y="60"/>
                    <a:pt x="97" y="60"/>
                    <a:pt x="97" y="60"/>
                  </a:cubicBezTo>
                  <a:cubicBezTo>
                    <a:pt x="97" y="58"/>
                    <a:pt x="95" y="57"/>
                    <a:pt x="94" y="57"/>
                  </a:cubicBezTo>
                  <a:cubicBezTo>
                    <a:pt x="85" y="57"/>
                    <a:pt x="85" y="57"/>
                    <a:pt x="85" y="57"/>
                  </a:cubicBezTo>
                  <a:cubicBezTo>
                    <a:pt x="85" y="36"/>
                    <a:pt x="85" y="36"/>
                    <a:pt x="85" y="36"/>
                  </a:cubicBezTo>
                  <a:cubicBezTo>
                    <a:pt x="85" y="16"/>
                    <a:pt x="68" y="0"/>
                    <a:pt x="49" y="0"/>
                  </a:cubicBezTo>
                  <a:cubicBezTo>
                    <a:pt x="29" y="0"/>
                    <a:pt x="12" y="16"/>
                    <a:pt x="12" y="36"/>
                  </a:cubicBezTo>
                  <a:cubicBezTo>
                    <a:pt x="12" y="57"/>
                    <a:pt x="12" y="57"/>
                    <a:pt x="12" y="57"/>
                  </a:cubicBezTo>
                  <a:cubicBezTo>
                    <a:pt x="3" y="57"/>
                    <a:pt x="3" y="57"/>
                    <a:pt x="3" y="57"/>
                  </a:cubicBezTo>
                  <a:cubicBezTo>
                    <a:pt x="2" y="57"/>
                    <a:pt x="0" y="58"/>
                    <a:pt x="0" y="60"/>
                  </a:cubicBezTo>
                  <a:cubicBezTo>
                    <a:pt x="0" y="136"/>
                    <a:pt x="0" y="136"/>
                    <a:pt x="0" y="136"/>
                  </a:cubicBezTo>
                  <a:cubicBezTo>
                    <a:pt x="0" y="137"/>
                    <a:pt x="2" y="139"/>
                    <a:pt x="3" y="139"/>
                  </a:cubicBezTo>
                  <a:close/>
                  <a:moveTo>
                    <a:pt x="71" y="57"/>
                  </a:moveTo>
                  <a:cubicBezTo>
                    <a:pt x="26" y="57"/>
                    <a:pt x="26" y="57"/>
                    <a:pt x="26" y="57"/>
                  </a:cubicBezTo>
                  <a:cubicBezTo>
                    <a:pt x="26" y="36"/>
                    <a:pt x="26" y="36"/>
                    <a:pt x="26" y="36"/>
                  </a:cubicBezTo>
                  <a:cubicBezTo>
                    <a:pt x="26" y="24"/>
                    <a:pt x="36" y="13"/>
                    <a:pt x="49" y="13"/>
                  </a:cubicBezTo>
                  <a:cubicBezTo>
                    <a:pt x="61" y="13"/>
                    <a:pt x="71" y="24"/>
                    <a:pt x="71" y="36"/>
                  </a:cubicBezTo>
                  <a:lnTo>
                    <a:pt x="71"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7629950" y="5055546"/>
            <a:ext cx="597408" cy="246221"/>
          </a:xfrm>
          <a:prstGeom prst="rect">
            <a:avLst/>
          </a:prstGeom>
          <a:noFill/>
        </p:spPr>
        <p:txBody>
          <a:bodyPr wrap="square" rtlCol="0">
            <a:spAutoFit/>
          </a:bodyPr>
          <a:lstStyle/>
          <a:p>
            <a:r>
              <a:rPr lang="en-GB" sz="1000" dirty="0">
                <a:solidFill>
                  <a:srgbClr val="000000"/>
                </a:solidFill>
              </a:rPr>
              <a:t>subnet</a:t>
            </a:r>
          </a:p>
        </p:txBody>
      </p:sp>
      <p:sp>
        <p:nvSpPr>
          <p:cNvPr id="6" name="Rectangle 5"/>
          <p:cNvSpPr/>
          <p:nvPr/>
        </p:nvSpPr>
        <p:spPr>
          <a:xfrm>
            <a:off x="611206" y="1922495"/>
            <a:ext cx="1486241" cy="307777"/>
          </a:xfrm>
          <a:prstGeom prst="rect">
            <a:avLst/>
          </a:prstGeom>
        </p:spPr>
        <p:txBody>
          <a:bodyPr wrap="none">
            <a:spAutoFit/>
          </a:bodyPr>
          <a:lstStyle/>
          <a:p>
            <a:pPr algn="ctr"/>
            <a:r>
              <a:rPr lang="en-US" sz="1400" dirty="0">
                <a:solidFill>
                  <a:srgbClr val="003344"/>
                </a:solidFill>
              </a:rPr>
              <a:t>Availability Zone</a:t>
            </a:r>
          </a:p>
        </p:txBody>
      </p:sp>
      <p:grpSp>
        <p:nvGrpSpPr>
          <p:cNvPr id="34" name="Group 33"/>
          <p:cNvGrpSpPr/>
          <p:nvPr/>
        </p:nvGrpSpPr>
        <p:grpSpPr>
          <a:xfrm>
            <a:off x="2261648" y="2730340"/>
            <a:ext cx="4572000" cy="676236"/>
            <a:chOff x="2261648" y="2730340"/>
            <a:chExt cx="4572000" cy="676236"/>
          </a:xfrm>
        </p:grpSpPr>
        <p:pic>
          <p:nvPicPr>
            <p:cNvPr id="2051" name="Picture 3" descr="C:\Users\dpallos\Desktop\nginx-fi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714" b="27742"/>
            <a:stretch/>
          </p:blipFill>
          <p:spPr bwMode="auto">
            <a:xfrm>
              <a:off x="3439561" y="2730340"/>
              <a:ext cx="2264878" cy="4488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61648" y="3144966"/>
              <a:ext cx="4572000" cy="261610"/>
            </a:xfrm>
            <a:prstGeom prst="rect">
              <a:avLst/>
            </a:prstGeom>
          </p:spPr>
          <p:txBody>
            <a:bodyPr>
              <a:spAutoFit/>
            </a:bodyPr>
            <a:lstStyle/>
            <a:p>
              <a:pPr algn="ctr"/>
              <a:r>
                <a:rPr lang="en-US" sz="1100" dirty="0">
                  <a:solidFill>
                    <a:srgbClr val="666666"/>
                  </a:solidFill>
                </a:rPr>
                <a:t>Reverse proxy – provides access to the application and tooling tiers</a:t>
              </a:r>
              <a:endParaRPr lang="en-AU" sz="1100" dirty="0">
                <a:solidFill>
                  <a:srgbClr val="666666"/>
                </a:solidFill>
              </a:endParaRPr>
            </a:p>
          </p:txBody>
        </p:sp>
      </p:grpSp>
      <p:sp>
        <p:nvSpPr>
          <p:cNvPr id="18" name="Rounded Rectangle 17"/>
          <p:cNvSpPr/>
          <p:nvPr/>
        </p:nvSpPr>
        <p:spPr>
          <a:xfrm>
            <a:off x="1972317" y="2739793"/>
            <a:ext cx="5072252" cy="651318"/>
          </a:xfrm>
          <a:prstGeom prst="roundRect">
            <a:avLst>
              <a:gd name="adj" fmla="val 9101"/>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66666"/>
                </a:solidFill>
              </a:rPr>
              <a:t>PROXY</a:t>
            </a:r>
          </a:p>
        </p:txBody>
      </p:sp>
      <p:grpSp>
        <p:nvGrpSpPr>
          <p:cNvPr id="32" name="Group 31"/>
          <p:cNvGrpSpPr/>
          <p:nvPr/>
        </p:nvGrpSpPr>
        <p:grpSpPr>
          <a:xfrm>
            <a:off x="1152717" y="3789075"/>
            <a:ext cx="3174468" cy="1283006"/>
            <a:chOff x="1173900" y="3789075"/>
            <a:chExt cx="3174468" cy="1283006"/>
          </a:xfrm>
        </p:grpSpPr>
        <p:grpSp>
          <p:nvGrpSpPr>
            <p:cNvPr id="5" name="Group 4"/>
            <p:cNvGrpSpPr/>
            <p:nvPr/>
          </p:nvGrpSpPr>
          <p:grpSpPr>
            <a:xfrm>
              <a:off x="1173900" y="3789075"/>
              <a:ext cx="3174468" cy="1283006"/>
              <a:chOff x="-6907640" y="4535444"/>
              <a:chExt cx="3653083" cy="1549907"/>
            </a:xfrm>
          </p:grpSpPr>
          <p:sp>
            <p:nvSpPr>
              <p:cNvPr id="50" name="Rounded Rectangle 49"/>
              <p:cNvSpPr/>
              <p:nvPr/>
            </p:nvSpPr>
            <p:spPr>
              <a:xfrm>
                <a:off x="-6907640" y="4535444"/>
                <a:ext cx="3653083" cy="1549907"/>
              </a:xfrm>
              <a:prstGeom prst="roundRect">
                <a:avLst>
                  <a:gd name="adj" fmla="val 5762"/>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68000" numCol="2" rtlCol="0" anchor="ctr"/>
              <a:lstStyle/>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a:p>
                <a:pPr algn="ctr"/>
                <a:endParaRPr lang="en-US" sz="1200" dirty="0">
                  <a:solidFill>
                    <a:srgbClr val="666666"/>
                  </a:solidFill>
                </a:endParaRPr>
              </a:p>
            </p:txBody>
          </p:sp>
          <p:pic>
            <p:nvPicPr>
              <p:cNvPr id="2052" name="Picture 4" descr="C:\Users\dpallos\Desktop\tomca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8857" b="8857"/>
              <a:stretch/>
            </p:blipFill>
            <p:spPr bwMode="auto">
              <a:xfrm>
                <a:off x="-5677499" y="4639091"/>
                <a:ext cx="1181244" cy="9720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a:xfrm>
              <a:off x="2094872" y="4575879"/>
              <a:ext cx="1440426" cy="461665"/>
            </a:xfrm>
            <a:prstGeom prst="rect">
              <a:avLst/>
            </a:prstGeom>
          </p:spPr>
          <p:txBody>
            <a:bodyPr wrap="square">
              <a:spAutoFit/>
            </a:bodyPr>
            <a:lstStyle/>
            <a:p>
              <a:pPr algn="ctr"/>
              <a:r>
                <a:rPr lang="en-US" sz="1200" dirty="0">
                  <a:solidFill>
                    <a:srgbClr val="666666"/>
                  </a:solidFill>
                </a:rPr>
                <a:t>Tomcat Instance</a:t>
              </a:r>
              <a:br>
                <a:rPr lang="en-US" sz="1200" dirty="0">
                  <a:solidFill>
                    <a:srgbClr val="666666"/>
                  </a:solidFill>
                </a:rPr>
              </a:br>
              <a:r>
                <a:rPr lang="en-US" sz="1200" dirty="0">
                  <a:solidFill>
                    <a:srgbClr val="666666"/>
                  </a:solidFill>
                </a:rPr>
                <a:t>(application)</a:t>
              </a:r>
            </a:p>
          </p:txBody>
        </p:sp>
      </p:grpSp>
      <p:sp>
        <p:nvSpPr>
          <p:cNvPr id="19" name="Rounded Rectangle 18"/>
          <p:cNvSpPr/>
          <p:nvPr/>
        </p:nvSpPr>
        <p:spPr>
          <a:xfrm>
            <a:off x="1146234" y="3774434"/>
            <a:ext cx="3206237" cy="1308252"/>
          </a:xfrm>
          <a:prstGeom prst="roundRect">
            <a:avLst>
              <a:gd name="adj" fmla="val 5762"/>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66666"/>
                </a:solidFill>
              </a:rPr>
              <a:t>BASIC TEST</a:t>
            </a:r>
            <a:br>
              <a:rPr lang="en-US" sz="1600" dirty="0">
                <a:solidFill>
                  <a:srgbClr val="666666"/>
                </a:solidFill>
              </a:rPr>
            </a:br>
            <a:r>
              <a:rPr lang="en-US" sz="1600" dirty="0">
                <a:solidFill>
                  <a:srgbClr val="666666"/>
                </a:solidFill>
              </a:rPr>
              <a:t>ENVIRONMMENT</a:t>
            </a:r>
          </a:p>
        </p:txBody>
      </p:sp>
      <p:cxnSp>
        <p:nvCxnSpPr>
          <p:cNvPr id="22" name="Straight Arrow Connector 21"/>
          <p:cNvCxnSpPr/>
          <p:nvPr/>
        </p:nvCxnSpPr>
        <p:spPr>
          <a:xfrm>
            <a:off x="4151648" y="4343358"/>
            <a:ext cx="792000" cy="0"/>
          </a:xfrm>
          <a:prstGeom prst="straightConnector1">
            <a:avLst/>
          </a:prstGeom>
          <a:ln w="57150">
            <a:solidFill>
              <a:schemeClr val="accent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33042" y="3421051"/>
            <a:ext cx="4688" cy="438586"/>
          </a:xfrm>
          <a:prstGeom prst="straightConnector1">
            <a:avLst/>
          </a:prstGeom>
          <a:ln w="57150">
            <a:solidFill>
              <a:schemeClr val="accent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9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p:txBody>
          <a:bodyPr/>
          <a:lstStyle/>
          <a:p>
            <a:r>
              <a:rPr lang="en-GB" dirty="0"/>
              <a:t>Lab – Building the Day 1 tooling stack</a:t>
            </a:r>
          </a:p>
        </p:txBody>
      </p:sp>
      <p:sp>
        <p:nvSpPr>
          <p:cNvPr id="2" name="Text Placeholder 1"/>
          <p:cNvSpPr>
            <a:spLocks noGrp="1"/>
          </p:cNvSpPr>
          <p:nvPr>
            <p:ph type="body" sz="quarter" idx="10"/>
          </p:nvPr>
        </p:nvSpPr>
        <p:spPr/>
        <p:txBody>
          <a:bodyPr/>
          <a:lstStyle/>
          <a:p>
            <a:r>
              <a:rPr lang="en-GB"/>
              <a:t>Jumpstarting things in the cloud</a:t>
            </a:r>
            <a:endParaRPr lang="en-GB" dirty="0"/>
          </a:p>
        </p:txBody>
      </p:sp>
      <p:sp>
        <p:nvSpPr>
          <p:cNvPr id="25" name="Footer Placeholder 24"/>
          <p:cNvSpPr>
            <a:spLocks noGrp="1"/>
          </p:cNvSpPr>
          <p:nvPr>
            <p:ph type="ftr" sz="quarter" idx="13"/>
          </p:nvPr>
        </p:nvSpPr>
        <p:spPr/>
        <p:txBody>
          <a:bodyPr/>
          <a:lstStyle/>
          <a:p>
            <a:r>
              <a:rPr lang="en-AU" dirty="0"/>
              <a:t>Copyright © 2016 Accenture  All rights reserved.</a:t>
            </a:r>
          </a:p>
        </p:txBody>
      </p:sp>
      <p:sp>
        <p:nvSpPr>
          <p:cNvPr id="26" name="Slide Number Placeholder 25"/>
          <p:cNvSpPr>
            <a:spLocks noGrp="1"/>
          </p:cNvSpPr>
          <p:nvPr>
            <p:ph type="sldNum" sz="quarter" idx="12"/>
          </p:nvPr>
        </p:nvSpPr>
        <p:spPr/>
        <p:txBody>
          <a:bodyPr/>
          <a:lstStyle/>
          <a:p>
            <a:pPr>
              <a:defRPr/>
            </a:pPr>
            <a:r>
              <a:rPr lang="en-US"/>
              <a:t>Page </a:t>
            </a:r>
            <a:fld id="{90CBDC3A-D49F-4631-A8C7-55D59B33E5FA}" type="slidenum">
              <a:rPr lang="en-US" smtClean="0"/>
              <a:pPr>
                <a:defRPr/>
              </a:pPr>
              <a:t>43</a:t>
            </a:fld>
            <a:endParaRPr lang="en-US" dirty="0"/>
          </a:p>
        </p:txBody>
      </p:sp>
      <p:sp>
        <p:nvSpPr>
          <p:cNvPr id="11" name="Freeform 16"/>
          <p:cNvSpPr>
            <a:spLocks/>
          </p:cNvSpPr>
          <p:nvPr/>
        </p:nvSpPr>
        <p:spPr bwMode="auto">
          <a:xfrm>
            <a:off x="455613"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Go here!</a:t>
            </a:r>
            <a:br>
              <a:rPr lang="en-US" dirty="0"/>
            </a:br>
            <a:r>
              <a:rPr lang="en-US" dirty="0">
                <a:hlinkClick r:id="rId3"/>
              </a:rPr>
              <a:t>Module 1: Standing Up Tools</a:t>
            </a:r>
            <a:endParaRPr lang="en-US" sz="1400" dirty="0">
              <a:solidFill>
                <a:schemeClr val="tx2"/>
              </a:solidFill>
            </a:endParaRPr>
          </a:p>
        </p:txBody>
      </p:sp>
      <p:sp>
        <p:nvSpPr>
          <p:cNvPr id="13"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Duration: </a:t>
            </a:r>
            <a:r>
              <a:rPr lang="en-US" dirty="0">
                <a:solidFill>
                  <a:schemeClr val="tx2"/>
                </a:solidFill>
              </a:rPr>
              <a:t>~30 minutes</a:t>
            </a:r>
          </a:p>
        </p:txBody>
      </p:sp>
      <p:sp>
        <p:nvSpPr>
          <p:cNvPr id="14" name="Oval 13"/>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5" name="Group 44"/>
          <p:cNvGrpSpPr/>
          <p:nvPr/>
        </p:nvGrpSpPr>
        <p:grpSpPr>
          <a:xfrm>
            <a:off x="2152405" y="2072473"/>
            <a:ext cx="616440" cy="823128"/>
            <a:chOff x="6604055" y="4305913"/>
            <a:chExt cx="453389" cy="605407"/>
          </a:xfrm>
          <a:solidFill>
            <a:schemeClr val="accent1"/>
          </a:solidFill>
        </p:grpSpPr>
        <p:sp>
          <p:nvSpPr>
            <p:cNvPr id="46" name="Freeform 6"/>
            <p:cNvSpPr>
              <a:spLocks/>
            </p:cNvSpPr>
            <p:nvPr/>
          </p:nvSpPr>
          <p:spPr bwMode="auto">
            <a:xfrm>
              <a:off x="6604055" y="4381922"/>
              <a:ext cx="453389" cy="529398"/>
            </a:xfrm>
            <a:custGeom>
              <a:avLst/>
              <a:gdLst>
                <a:gd name="T0" fmla="*/ 132 w 144"/>
                <a:gd name="T1" fmla="*/ 72 h 168"/>
                <a:gd name="T2" fmla="*/ 120 w 144"/>
                <a:gd name="T3" fmla="*/ 84 h 168"/>
                <a:gd name="T4" fmla="*/ 120 w 144"/>
                <a:gd name="T5" fmla="*/ 76 h 168"/>
                <a:gd name="T6" fmla="*/ 108 w 144"/>
                <a:gd name="T7" fmla="*/ 64 h 168"/>
                <a:gd name="T8" fmla="*/ 96 w 144"/>
                <a:gd name="T9" fmla="*/ 76 h 168"/>
                <a:gd name="T10" fmla="*/ 96 w 144"/>
                <a:gd name="T11" fmla="*/ 68 h 168"/>
                <a:gd name="T12" fmla="*/ 84 w 144"/>
                <a:gd name="T13" fmla="*/ 56 h 168"/>
                <a:gd name="T14" fmla="*/ 72 w 144"/>
                <a:gd name="T15" fmla="*/ 68 h 168"/>
                <a:gd name="T16" fmla="*/ 72 w 144"/>
                <a:gd name="T17" fmla="*/ 12 h 168"/>
                <a:gd name="T18" fmla="*/ 60 w 144"/>
                <a:gd name="T19" fmla="*/ 0 h 168"/>
                <a:gd name="T20" fmla="*/ 48 w 144"/>
                <a:gd name="T21" fmla="*/ 12 h 168"/>
                <a:gd name="T22" fmla="*/ 48 w 144"/>
                <a:gd name="T23" fmla="*/ 104 h 168"/>
                <a:gd name="T24" fmla="*/ 34 w 144"/>
                <a:gd name="T25" fmla="*/ 86 h 168"/>
                <a:gd name="T26" fmla="*/ 11 w 144"/>
                <a:gd name="T27" fmla="*/ 67 h 168"/>
                <a:gd name="T28" fmla="*/ 0 w 144"/>
                <a:gd name="T29" fmla="*/ 76 h 168"/>
                <a:gd name="T30" fmla="*/ 11 w 144"/>
                <a:gd name="T31" fmla="*/ 95 h 168"/>
                <a:gd name="T32" fmla="*/ 24 w 144"/>
                <a:gd name="T33" fmla="*/ 128 h 168"/>
                <a:gd name="T34" fmla="*/ 48 w 144"/>
                <a:gd name="T35" fmla="*/ 168 h 168"/>
                <a:gd name="T36" fmla="*/ 128 w 144"/>
                <a:gd name="T37" fmla="*/ 168 h 168"/>
                <a:gd name="T38" fmla="*/ 144 w 144"/>
                <a:gd name="T39" fmla="*/ 128 h 168"/>
                <a:gd name="T40" fmla="*/ 144 w 144"/>
                <a:gd name="T41" fmla="*/ 84 h 168"/>
                <a:gd name="T42" fmla="*/ 132 w 144"/>
                <a:gd name="T43" fmla="*/ 7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68">
                  <a:moveTo>
                    <a:pt x="132" y="72"/>
                  </a:moveTo>
                  <a:cubicBezTo>
                    <a:pt x="125" y="72"/>
                    <a:pt x="120" y="77"/>
                    <a:pt x="120" y="84"/>
                  </a:cubicBezTo>
                  <a:cubicBezTo>
                    <a:pt x="120" y="76"/>
                    <a:pt x="120" y="76"/>
                    <a:pt x="120" y="76"/>
                  </a:cubicBezTo>
                  <a:cubicBezTo>
                    <a:pt x="120" y="69"/>
                    <a:pt x="115" y="64"/>
                    <a:pt x="108" y="64"/>
                  </a:cubicBezTo>
                  <a:cubicBezTo>
                    <a:pt x="101" y="64"/>
                    <a:pt x="96" y="69"/>
                    <a:pt x="96" y="76"/>
                  </a:cubicBezTo>
                  <a:cubicBezTo>
                    <a:pt x="96" y="68"/>
                    <a:pt x="96" y="68"/>
                    <a:pt x="96" y="68"/>
                  </a:cubicBezTo>
                  <a:cubicBezTo>
                    <a:pt x="96" y="61"/>
                    <a:pt x="91" y="56"/>
                    <a:pt x="84" y="56"/>
                  </a:cubicBezTo>
                  <a:cubicBezTo>
                    <a:pt x="77" y="56"/>
                    <a:pt x="72" y="61"/>
                    <a:pt x="72" y="68"/>
                  </a:cubicBezTo>
                  <a:cubicBezTo>
                    <a:pt x="72" y="12"/>
                    <a:pt x="72" y="12"/>
                    <a:pt x="72" y="12"/>
                  </a:cubicBezTo>
                  <a:cubicBezTo>
                    <a:pt x="72" y="5"/>
                    <a:pt x="67" y="0"/>
                    <a:pt x="60" y="0"/>
                  </a:cubicBezTo>
                  <a:cubicBezTo>
                    <a:pt x="53" y="0"/>
                    <a:pt x="48" y="5"/>
                    <a:pt x="48" y="12"/>
                  </a:cubicBezTo>
                  <a:cubicBezTo>
                    <a:pt x="48" y="104"/>
                    <a:pt x="48" y="104"/>
                    <a:pt x="48" y="104"/>
                  </a:cubicBezTo>
                  <a:cubicBezTo>
                    <a:pt x="48" y="104"/>
                    <a:pt x="38" y="91"/>
                    <a:pt x="34" y="86"/>
                  </a:cubicBezTo>
                  <a:cubicBezTo>
                    <a:pt x="26" y="76"/>
                    <a:pt x="19" y="67"/>
                    <a:pt x="11" y="67"/>
                  </a:cubicBezTo>
                  <a:cubicBezTo>
                    <a:pt x="4" y="67"/>
                    <a:pt x="0" y="71"/>
                    <a:pt x="0" y="76"/>
                  </a:cubicBezTo>
                  <a:cubicBezTo>
                    <a:pt x="0" y="81"/>
                    <a:pt x="8" y="89"/>
                    <a:pt x="11" y="95"/>
                  </a:cubicBezTo>
                  <a:cubicBezTo>
                    <a:pt x="17" y="105"/>
                    <a:pt x="24" y="128"/>
                    <a:pt x="24" y="128"/>
                  </a:cubicBezTo>
                  <a:cubicBezTo>
                    <a:pt x="48" y="168"/>
                    <a:pt x="48" y="168"/>
                    <a:pt x="48" y="168"/>
                  </a:cubicBezTo>
                  <a:cubicBezTo>
                    <a:pt x="128" y="168"/>
                    <a:pt x="128" y="168"/>
                    <a:pt x="128" y="168"/>
                  </a:cubicBezTo>
                  <a:cubicBezTo>
                    <a:pt x="144" y="128"/>
                    <a:pt x="144" y="128"/>
                    <a:pt x="144" y="128"/>
                  </a:cubicBezTo>
                  <a:cubicBezTo>
                    <a:pt x="144" y="84"/>
                    <a:pt x="144" y="84"/>
                    <a:pt x="144" y="84"/>
                  </a:cubicBezTo>
                  <a:cubicBezTo>
                    <a:pt x="144" y="77"/>
                    <a:pt x="139" y="72"/>
                    <a:pt x="132"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6680064" y="4305913"/>
              <a:ext cx="226695" cy="208025"/>
            </a:xfrm>
            <a:custGeom>
              <a:avLst/>
              <a:gdLst>
                <a:gd name="T0" fmla="*/ 16 w 72"/>
                <a:gd name="T1" fmla="*/ 66 h 66"/>
                <a:gd name="T2" fmla="*/ 16 w 72"/>
                <a:gd name="T3" fmla="*/ 51 h 66"/>
                <a:gd name="T4" fmla="*/ 11 w 72"/>
                <a:gd name="T5" fmla="*/ 36 h 66"/>
                <a:gd name="T6" fmla="*/ 36 w 72"/>
                <a:gd name="T7" fmla="*/ 11 h 66"/>
                <a:gd name="T8" fmla="*/ 61 w 72"/>
                <a:gd name="T9" fmla="*/ 36 h 66"/>
                <a:gd name="T10" fmla="*/ 56 w 72"/>
                <a:gd name="T11" fmla="*/ 51 h 66"/>
                <a:gd name="T12" fmla="*/ 56 w 72"/>
                <a:gd name="T13" fmla="*/ 66 h 66"/>
                <a:gd name="T14" fmla="*/ 72 w 72"/>
                <a:gd name="T15" fmla="*/ 36 h 66"/>
                <a:gd name="T16" fmla="*/ 36 w 72"/>
                <a:gd name="T17" fmla="*/ 0 h 66"/>
                <a:gd name="T18" fmla="*/ 0 w 72"/>
                <a:gd name="T19" fmla="*/ 36 h 66"/>
                <a:gd name="T20" fmla="*/ 16 w 72"/>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6">
                  <a:moveTo>
                    <a:pt x="16" y="66"/>
                  </a:moveTo>
                  <a:cubicBezTo>
                    <a:pt x="16" y="51"/>
                    <a:pt x="16" y="51"/>
                    <a:pt x="16" y="51"/>
                  </a:cubicBezTo>
                  <a:cubicBezTo>
                    <a:pt x="13" y="47"/>
                    <a:pt x="11" y="42"/>
                    <a:pt x="11" y="36"/>
                  </a:cubicBezTo>
                  <a:cubicBezTo>
                    <a:pt x="11" y="22"/>
                    <a:pt x="22" y="11"/>
                    <a:pt x="36" y="11"/>
                  </a:cubicBezTo>
                  <a:cubicBezTo>
                    <a:pt x="50" y="11"/>
                    <a:pt x="61" y="22"/>
                    <a:pt x="61" y="36"/>
                  </a:cubicBezTo>
                  <a:cubicBezTo>
                    <a:pt x="61" y="42"/>
                    <a:pt x="59" y="47"/>
                    <a:pt x="56" y="51"/>
                  </a:cubicBezTo>
                  <a:cubicBezTo>
                    <a:pt x="56" y="66"/>
                    <a:pt x="56" y="66"/>
                    <a:pt x="56" y="66"/>
                  </a:cubicBezTo>
                  <a:cubicBezTo>
                    <a:pt x="66" y="59"/>
                    <a:pt x="72" y="48"/>
                    <a:pt x="72" y="36"/>
                  </a:cubicBezTo>
                  <a:cubicBezTo>
                    <a:pt x="72" y="16"/>
                    <a:pt x="56" y="0"/>
                    <a:pt x="36" y="0"/>
                  </a:cubicBezTo>
                  <a:cubicBezTo>
                    <a:pt x="16" y="0"/>
                    <a:pt x="0" y="16"/>
                    <a:pt x="0" y="36"/>
                  </a:cubicBezTo>
                  <a:cubicBezTo>
                    <a:pt x="0" y="48"/>
                    <a:pt x="6" y="59"/>
                    <a:pt x="1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6154344" y="1957494"/>
            <a:ext cx="1061236" cy="1061236"/>
            <a:chOff x="-3813175" y="5148263"/>
            <a:chExt cx="2001838" cy="2001838"/>
          </a:xfrm>
          <a:solidFill>
            <a:schemeClr val="accent1"/>
          </a:solidFill>
        </p:grpSpPr>
        <p:sp>
          <p:nvSpPr>
            <p:cNvPr id="49" name="Freeform 24"/>
            <p:cNvSpPr>
              <a:spLocks noEditPoints="1"/>
            </p:cNvSpPr>
            <p:nvPr/>
          </p:nvSpPr>
          <p:spPr bwMode="auto">
            <a:xfrm>
              <a:off x="-3813175" y="5148263"/>
              <a:ext cx="2001838" cy="2001838"/>
            </a:xfrm>
            <a:custGeom>
              <a:avLst/>
              <a:gdLst>
                <a:gd name="T0" fmla="*/ 436 w 1136"/>
                <a:gd name="T1" fmla="*/ 1063 h 1136"/>
                <a:gd name="T2" fmla="*/ 700 w 1136"/>
                <a:gd name="T3" fmla="*/ 73 h 1136"/>
                <a:gd name="T4" fmla="*/ 171 w 1136"/>
                <a:gd name="T5" fmla="*/ 568 h 1136"/>
                <a:gd name="T6" fmla="*/ 267 w 1136"/>
                <a:gd name="T7" fmla="*/ 568 h 1136"/>
                <a:gd name="T8" fmla="*/ 171 w 1136"/>
                <a:gd name="T9" fmla="*/ 568 h 1136"/>
                <a:gd name="T10" fmla="*/ 520 w 1136"/>
                <a:gd name="T11" fmla="*/ 219 h 1136"/>
                <a:gd name="T12" fmla="*/ 616 w 1136"/>
                <a:gd name="T13" fmla="*/ 219 h 1136"/>
                <a:gd name="T14" fmla="*/ 912 w 1136"/>
                <a:gd name="T15" fmla="*/ 369 h 1136"/>
                <a:gd name="T16" fmla="*/ 870 w 1136"/>
                <a:gd name="T17" fmla="*/ 393 h 1136"/>
                <a:gd name="T18" fmla="*/ 912 w 1136"/>
                <a:gd name="T19" fmla="*/ 369 h 1136"/>
                <a:gd name="T20" fmla="*/ 903 w 1136"/>
                <a:gd name="T21" fmla="*/ 734 h 1136"/>
                <a:gd name="T22" fmla="*/ 879 w 1136"/>
                <a:gd name="T23" fmla="*/ 775 h 1136"/>
                <a:gd name="T24" fmla="*/ 965 w 1136"/>
                <a:gd name="T25" fmla="*/ 568 h 1136"/>
                <a:gd name="T26" fmla="*/ 869 w 1136"/>
                <a:gd name="T27" fmla="*/ 568 h 1136"/>
                <a:gd name="T28" fmla="*/ 965 w 1136"/>
                <a:gd name="T29" fmla="*/ 568 h 1136"/>
                <a:gd name="T30" fmla="*/ 361 w 1136"/>
                <a:gd name="T31" fmla="*/ 257 h 1136"/>
                <a:gd name="T32" fmla="*/ 402 w 1136"/>
                <a:gd name="T33" fmla="*/ 233 h 1136"/>
                <a:gd name="T34" fmla="*/ 369 w 1136"/>
                <a:gd name="T35" fmla="*/ 912 h 1136"/>
                <a:gd name="T36" fmla="*/ 394 w 1136"/>
                <a:gd name="T37" fmla="*/ 870 h 1136"/>
                <a:gd name="T38" fmla="*/ 369 w 1136"/>
                <a:gd name="T39" fmla="*/ 912 h 1136"/>
                <a:gd name="T40" fmla="*/ 233 w 1136"/>
                <a:gd name="T41" fmla="*/ 402 h 1136"/>
                <a:gd name="T42" fmla="*/ 257 w 1136"/>
                <a:gd name="T43" fmla="*/ 361 h 1136"/>
                <a:gd name="T44" fmla="*/ 224 w 1136"/>
                <a:gd name="T45" fmla="*/ 767 h 1136"/>
                <a:gd name="T46" fmla="*/ 266 w 1136"/>
                <a:gd name="T47" fmla="*/ 743 h 1136"/>
                <a:gd name="T48" fmla="*/ 224 w 1136"/>
                <a:gd name="T49" fmla="*/ 767 h 1136"/>
                <a:gd name="T50" fmla="*/ 520 w 1136"/>
                <a:gd name="T51" fmla="*/ 917 h 1136"/>
                <a:gd name="T52" fmla="*/ 616 w 1136"/>
                <a:gd name="T53" fmla="*/ 917 h 1136"/>
                <a:gd name="T54" fmla="*/ 767 w 1136"/>
                <a:gd name="T55" fmla="*/ 912 h 1136"/>
                <a:gd name="T56" fmla="*/ 743 w 1136"/>
                <a:gd name="T57" fmla="*/ 870 h 1136"/>
                <a:gd name="T58" fmla="*/ 767 w 1136"/>
                <a:gd name="T59" fmla="*/ 912 h 1136"/>
                <a:gd name="T60" fmla="*/ 684 w 1136"/>
                <a:gd name="T61" fmla="*/ 135 h 1136"/>
                <a:gd name="T62" fmla="*/ 452 w 1136"/>
                <a:gd name="T63" fmla="*/ 1001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136">
                  <a:moveTo>
                    <a:pt x="1063" y="700"/>
                  </a:moveTo>
                  <a:cubicBezTo>
                    <a:pt x="989" y="973"/>
                    <a:pt x="708" y="1136"/>
                    <a:pt x="436" y="1063"/>
                  </a:cubicBezTo>
                  <a:cubicBezTo>
                    <a:pt x="163" y="989"/>
                    <a:pt x="0" y="708"/>
                    <a:pt x="73" y="436"/>
                  </a:cubicBezTo>
                  <a:cubicBezTo>
                    <a:pt x="147" y="163"/>
                    <a:pt x="428" y="0"/>
                    <a:pt x="700" y="73"/>
                  </a:cubicBezTo>
                  <a:cubicBezTo>
                    <a:pt x="973" y="147"/>
                    <a:pt x="1136" y="428"/>
                    <a:pt x="1063" y="700"/>
                  </a:cubicBezTo>
                  <a:close/>
                  <a:moveTo>
                    <a:pt x="171" y="568"/>
                  </a:moveTo>
                  <a:cubicBezTo>
                    <a:pt x="171" y="541"/>
                    <a:pt x="193" y="520"/>
                    <a:pt x="219" y="520"/>
                  </a:cubicBezTo>
                  <a:cubicBezTo>
                    <a:pt x="246" y="520"/>
                    <a:pt x="267" y="541"/>
                    <a:pt x="267" y="568"/>
                  </a:cubicBezTo>
                  <a:cubicBezTo>
                    <a:pt x="267" y="595"/>
                    <a:pt x="246" y="616"/>
                    <a:pt x="219" y="616"/>
                  </a:cubicBezTo>
                  <a:cubicBezTo>
                    <a:pt x="193" y="616"/>
                    <a:pt x="171" y="595"/>
                    <a:pt x="171" y="568"/>
                  </a:cubicBezTo>
                  <a:close/>
                  <a:moveTo>
                    <a:pt x="568" y="171"/>
                  </a:moveTo>
                  <a:cubicBezTo>
                    <a:pt x="542" y="171"/>
                    <a:pt x="520" y="193"/>
                    <a:pt x="520" y="219"/>
                  </a:cubicBezTo>
                  <a:cubicBezTo>
                    <a:pt x="520" y="246"/>
                    <a:pt x="542" y="267"/>
                    <a:pt x="568" y="267"/>
                  </a:cubicBezTo>
                  <a:cubicBezTo>
                    <a:pt x="595" y="267"/>
                    <a:pt x="616" y="246"/>
                    <a:pt x="616" y="219"/>
                  </a:cubicBezTo>
                  <a:cubicBezTo>
                    <a:pt x="616" y="193"/>
                    <a:pt x="595" y="171"/>
                    <a:pt x="568" y="171"/>
                  </a:cubicBezTo>
                  <a:close/>
                  <a:moveTo>
                    <a:pt x="912" y="369"/>
                  </a:moveTo>
                  <a:cubicBezTo>
                    <a:pt x="919" y="381"/>
                    <a:pt x="914" y="396"/>
                    <a:pt x="903" y="402"/>
                  </a:cubicBezTo>
                  <a:cubicBezTo>
                    <a:pt x="892" y="409"/>
                    <a:pt x="877" y="405"/>
                    <a:pt x="870" y="393"/>
                  </a:cubicBezTo>
                  <a:cubicBezTo>
                    <a:pt x="864" y="382"/>
                    <a:pt x="868" y="367"/>
                    <a:pt x="879" y="361"/>
                  </a:cubicBezTo>
                  <a:cubicBezTo>
                    <a:pt x="890" y="354"/>
                    <a:pt x="905" y="358"/>
                    <a:pt x="912" y="369"/>
                  </a:cubicBezTo>
                  <a:close/>
                  <a:moveTo>
                    <a:pt x="912" y="767"/>
                  </a:moveTo>
                  <a:cubicBezTo>
                    <a:pt x="919" y="755"/>
                    <a:pt x="914" y="740"/>
                    <a:pt x="903" y="734"/>
                  </a:cubicBezTo>
                  <a:cubicBezTo>
                    <a:pt x="892" y="727"/>
                    <a:pt x="877" y="731"/>
                    <a:pt x="870" y="743"/>
                  </a:cubicBezTo>
                  <a:cubicBezTo>
                    <a:pt x="864" y="754"/>
                    <a:pt x="868" y="769"/>
                    <a:pt x="879" y="775"/>
                  </a:cubicBezTo>
                  <a:cubicBezTo>
                    <a:pt x="890" y="782"/>
                    <a:pt x="905" y="778"/>
                    <a:pt x="912" y="767"/>
                  </a:cubicBezTo>
                  <a:close/>
                  <a:moveTo>
                    <a:pt x="965" y="568"/>
                  </a:moveTo>
                  <a:cubicBezTo>
                    <a:pt x="965" y="541"/>
                    <a:pt x="943" y="520"/>
                    <a:pt x="917" y="520"/>
                  </a:cubicBezTo>
                  <a:cubicBezTo>
                    <a:pt x="890" y="520"/>
                    <a:pt x="869" y="541"/>
                    <a:pt x="869" y="568"/>
                  </a:cubicBezTo>
                  <a:cubicBezTo>
                    <a:pt x="869" y="595"/>
                    <a:pt x="890" y="616"/>
                    <a:pt x="917" y="616"/>
                  </a:cubicBezTo>
                  <a:cubicBezTo>
                    <a:pt x="943" y="616"/>
                    <a:pt x="965" y="595"/>
                    <a:pt x="965" y="568"/>
                  </a:cubicBezTo>
                  <a:close/>
                  <a:moveTo>
                    <a:pt x="369" y="224"/>
                  </a:moveTo>
                  <a:cubicBezTo>
                    <a:pt x="358" y="231"/>
                    <a:pt x="354" y="246"/>
                    <a:pt x="361" y="257"/>
                  </a:cubicBezTo>
                  <a:cubicBezTo>
                    <a:pt x="367" y="268"/>
                    <a:pt x="382" y="272"/>
                    <a:pt x="394" y="266"/>
                  </a:cubicBezTo>
                  <a:cubicBezTo>
                    <a:pt x="405" y="259"/>
                    <a:pt x="409" y="244"/>
                    <a:pt x="402" y="233"/>
                  </a:cubicBezTo>
                  <a:cubicBezTo>
                    <a:pt x="396" y="222"/>
                    <a:pt x="381" y="217"/>
                    <a:pt x="369" y="224"/>
                  </a:cubicBezTo>
                  <a:close/>
                  <a:moveTo>
                    <a:pt x="369" y="912"/>
                  </a:moveTo>
                  <a:cubicBezTo>
                    <a:pt x="358" y="905"/>
                    <a:pt x="354" y="890"/>
                    <a:pt x="361" y="879"/>
                  </a:cubicBezTo>
                  <a:cubicBezTo>
                    <a:pt x="367" y="868"/>
                    <a:pt x="382" y="864"/>
                    <a:pt x="394" y="870"/>
                  </a:cubicBezTo>
                  <a:cubicBezTo>
                    <a:pt x="405" y="877"/>
                    <a:pt x="409" y="892"/>
                    <a:pt x="402" y="903"/>
                  </a:cubicBezTo>
                  <a:cubicBezTo>
                    <a:pt x="396" y="914"/>
                    <a:pt x="381" y="919"/>
                    <a:pt x="369" y="912"/>
                  </a:cubicBezTo>
                  <a:close/>
                  <a:moveTo>
                    <a:pt x="224" y="369"/>
                  </a:moveTo>
                  <a:cubicBezTo>
                    <a:pt x="217" y="381"/>
                    <a:pt x="222" y="396"/>
                    <a:pt x="233" y="402"/>
                  </a:cubicBezTo>
                  <a:cubicBezTo>
                    <a:pt x="244" y="409"/>
                    <a:pt x="259" y="405"/>
                    <a:pt x="266" y="393"/>
                  </a:cubicBezTo>
                  <a:cubicBezTo>
                    <a:pt x="272" y="382"/>
                    <a:pt x="268" y="367"/>
                    <a:pt x="257" y="361"/>
                  </a:cubicBezTo>
                  <a:cubicBezTo>
                    <a:pt x="246" y="354"/>
                    <a:pt x="231" y="358"/>
                    <a:pt x="224" y="369"/>
                  </a:cubicBezTo>
                  <a:close/>
                  <a:moveTo>
                    <a:pt x="224" y="767"/>
                  </a:moveTo>
                  <a:cubicBezTo>
                    <a:pt x="217" y="755"/>
                    <a:pt x="222" y="740"/>
                    <a:pt x="233" y="734"/>
                  </a:cubicBezTo>
                  <a:cubicBezTo>
                    <a:pt x="244" y="727"/>
                    <a:pt x="259" y="731"/>
                    <a:pt x="266" y="743"/>
                  </a:cubicBezTo>
                  <a:cubicBezTo>
                    <a:pt x="272" y="754"/>
                    <a:pt x="268" y="769"/>
                    <a:pt x="257" y="775"/>
                  </a:cubicBezTo>
                  <a:cubicBezTo>
                    <a:pt x="246" y="782"/>
                    <a:pt x="231" y="778"/>
                    <a:pt x="224" y="767"/>
                  </a:cubicBezTo>
                  <a:close/>
                  <a:moveTo>
                    <a:pt x="568" y="965"/>
                  </a:moveTo>
                  <a:cubicBezTo>
                    <a:pt x="542" y="965"/>
                    <a:pt x="520" y="943"/>
                    <a:pt x="520" y="917"/>
                  </a:cubicBezTo>
                  <a:cubicBezTo>
                    <a:pt x="520" y="890"/>
                    <a:pt x="542" y="869"/>
                    <a:pt x="568" y="869"/>
                  </a:cubicBezTo>
                  <a:cubicBezTo>
                    <a:pt x="595" y="869"/>
                    <a:pt x="616" y="890"/>
                    <a:pt x="616" y="917"/>
                  </a:cubicBezTo>
                  <a:cubicBezTo>
                    <a:pt x="616" y="943"/>
                    <a:pt x="595" y="965"/>
                    <a:pt x="568" y="965"/>
                  </a:cubicBezTo>
                  <a:close/>
                  <a:moveTo>
                    <a:pt x="767" y="912"/>
                  </a:moveTo>
                  <a:cubicBezTo>
                    <a:pt x="778" y="905"/>
                    <a:pt x="782" y="890"/>
                    <a:pt x="775" y="879"/>
                  </a:cubicBezTo>
                  <a:cubicBezTo>
                    <a:pt x="769" y="868"/>
                    <a:pt x="754" y="864"/>
                    <a:pt x="743" y="870"/>
                  </a:cubicBezTo>
                  <a:cubicBezTo>
                    <a:pt x="731" y="877"/>
                    <a:pt x="727" y="892"/>
                    <a:pt x="734" y="903"/>
                  </a:cubicBezTo>
                  <a:cubicBezTo>
                    <a:pt x="740" y="914"/>
                    <a:pt x="755" y="919"/>
                    <a:pt x="767" y="912"/>
                  </a:cubicBezTo>
                  <a:close/>
                  <a:moveTo>
                    <a:pt x="1001" y="684"/>
                  </a:moveTo>
                  <a:cubicBezTo>
                    <a:pt x="1065" y="445"/>
                    <a:pt x="923" y="199"/>
                    <a:pt x="684" y="135"/>
                  </a:cubicBezTo>
                  <a:cubicBezTo>
                    <a:pt x="445" y="71"/>
                    <a:pt x="199" y="213"/>
                    <a:pt x="135" y="452"/>
                  </a:cubicBezTo>
                  <a:cubicBezTo>
                    <a:pt x="71" y="691"/>
                    <a:pt x="213" y="937"/>
                    <a:pt x="452" y="1001"/>
                  </a:cubicBezTo>
                  <a:cubicBezTo>
                    <a:pt x="691" y="1065"/>
                    <a:pt x="937" y="923"/>
                    <a:pt x="1001" y="6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25"/>
            <p:cNvSpPr>
              <a:spLocks noEditPoints="1"/>
            </p:cNvSpPr>
            <p:nvPr/>
          </p:nvSpPr>
          <p:spPr bwMode="auto">
            <a:xfrm>
              <a:off x="-2925763" y="5548313"/>
              <a:ext cx="530225" cy="1036638"/>
            </a:xfrm>
            <a:custGeom>
              <a:avLst/>
              <a:gdLst>
                <a:gd name="T0" fmla="*/ 128 w 301"/>
                <a:gd name="T1" fmla="*/ 339 h 588"/>
                <a:gd name="T2" fmla="*/ 282 w 301"/>
                <a:gd name="T3" fmla="*/ 502 h 588"/>
                <a:gd name="T4" fmla="*/ 280 w 301"/>
                <a:gd name="T5" fmla="*/ 570 h 588"/>
                <a:gd name="T6" fmla="*/ 213 w 301"/>
                <a:gd name="T7" fmla="*/ 568 h 588"/>
                <a:gd name="T8" fmla="*/ 58 w 301"/>
                <a:gd name="T9" fmla="*/ 405 h 588"/>
                <a:gd name="T10" fmla="*/ 0 w 301"/>
                <a:gd name="T11" fmla="*/ 342 h 588"/>
                <a:gd name="T12" fmla="*/ 64 w 301"/>
                <a:gd name="T13" fmla="*/ 277 h 588"/>
                <a:gd name="T14" fmla="*/ 65 w 301"/>
                <a:gd name="T15" fmla="*/ 277 h 588"/>
                <a:gd name="T16" fmla="*/ 216 w 301"/>
                <a:gd name="T17" fmla="*/ 21 h 588"/>
                <a:gd name="T18" fmla="*/ 260 w 301"/>
                <a:gd name="T19" fmla="*/ 9 h 588"/>
                <a:gd name="T20" fmla="*/ 271 w 301"/>
                <a:gd name="T21" fmla="*/ 53 h 588"/>
                <a:gd name="T22" fmla="*/ 120 w 301"/>
                <a:gd name="T23" fmla="*/ 310 h 588"/>
                <a:gd name="T24" fmla="*/ 128 w 301"/>
                <a:gd name="T25" fmla="*/ 339 h 588"/>
                <a:gd name="T26" fmla="*/ 64 w 301"/>
                <a:gd name="T27" fmla="*/ 309 h 588"/>
                <a:gd name="T28" fmla="*/ 32 w 301"/>
                <a:gd name="T29" fmla="*/ 341 h 588"/>
                <a:gd name="T30" fmla="*/ 64 w 301"/>
                <a:gd name="T31" fmla="*/ 373 h 588"/>
                <a:gd name="T32" fmla="*/ 96 w 301"/>
                <a:gd name="T33" fmla="*/ 341 h 588"/>
                <a:gd name="T34" fmla="*/ 64 w 301"/>
                <a:gd name="T35" fmla="*/ 309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588">
                  <a:moveTo>
                    <a:pt x="128" y="339"/>
                  </a:moveTo>
                  <a:cubicBezTo>
                    <a:pt x="282" y="502"/>
                    <a:pt x="282" y="502"/>
                    <a:pt x="282" y="502"/>
                  </a:cubicBezTo>
                  <a:cubicBezTo>
                    <a:pt x="301" y="522"/>
                    <a:pt x="300" y="552"/>
                    <a:pt x="280" y="570"/>
                  </a:cubicBezTo>
                  <a:cubicBezTo>
                    <a:pt x="261" y="588"/>
                    <a:pt x="231" y="587"/>
                    <a:pt x="213" y="568"/>
                  </a:cubicBezTo>
                  <a:cubicBezTo>
                    <a:pt x="58" y="405"/>
                    <a:pt x="58" y="405"/>
                    <a:pt x="58" y="405"/>
                  </a:cubicBezTo>
                  <a:cubicBezTo>
                    <a:pt x="26" y="402"/>
                    <a:pt x="0" y="375"/>
                    <a:pt x="0" y="342"/>
                  </a:cubicBezTo>
                  <a:cubicBezTo>
                    <a:pt x="0" y="307"/>
                    <a:pt x="29" y="277"/>
                    <a:pt x="64" y="277"/>
                  </a:cubicBezTo>
                  <a:cubicBezTo>
                    <a:pt x="65" y="277"/>
                    <a:pt x="65" y="277"/>
                    <a:pt x="65" y="277"/>
                  </a:cubicBezTo>
                  <a:cubicBezTo>
                    <a:pt x="216" y="21"/>
                    <a:pt x="216" y="21"/>
                    <a:pt x="216" y="21"/>
                  </a:cubicBezTo>
                  <a:cubicBezTo>
                    <a:pt x="225" y="6"/>
                    <a:pt x="245" y="0"/>
                    <a:pt x="260" y="9"/>
                  </a:cubicBezTo>
                  <a:cubicBezTo>
                    <a:pt x="275" y="18"/>
                    <a:pt x="280" y="38"/>
                    <a:pt x="271" y="53"/>
                  </a:cubicBezTo>
                  <a:cubicBezTo>
                    <a:pt x="120" y="310"/>
                    <a:pt x="120" y="310"/>
                    <a:pt x="120" y="310"/>
                  </a:cubicBezTo>
                  <a:cubicBezTo>
                    <a:pt x="125" y="319"/>
                    <a:pt x="128" y="328"/>
                    <a:pt x="128" y="339"/>
                  </a:cubicBezTo>
                  <a:close/>
                  <a:moveTo>
                    <a:pt x="64" y="309"/>
                  </a:moveTo>
                  <a:cubicBezTo>
                    <a:pt x="46" y="309"/>
                    <a:pt x="32" y="324"/>
                    <a:pt x="32" y="341"/>
                  </a:cubicBezTo>
                  <a:cubicBezTo>
                    <a:pt x="32" y="359"/>
                    <a:pt x="46" y="373"/>
                    <a:pt x="64" y="373"/>
                  </a:cubicBezTo>
                  <a:cubicBezTo>
                    <a:pt x="82" y="373"/>
                    <a:pt x="96" y="359"/>
                    <a:pt x="96" y="341"/>
                  </a:cubicBezTo>
                  <a:cubicBezTo>
                    <a:pt x="96" y="324"/>
                    <a:pt x="82" y="309"/>
                    <a:pt x="6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01484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18" name="Rectangle 17"/>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p:txBody>
          <a:bodyPr/>
          <a:lstStyle/>
          <a:p>
            <a:r>
              <a:rPr lang="en-US" altLang="en-US"/>
              <a:t>DO THE LAB!</a:t>
            </a:r>
            <a:endParaRPr lang="en-US" dirty="0"/>
          </a:p>
        </p:txBody>
      </p:sp>
      <p:sp>
        <p:nvSpPr>
          <p:cNvPr id="2" name="Slide Number Placeholder 1"/>
          <p:cNvSpPr>
            <a:spLocks noGrp="1"/>
          </p:cNvSpPr>
          <p:nvPr>
            <p:ph type="sldNum" sz="quarter" idx="11"/>
          </p:nvPr>
        </p:nvSpPr>
        <p:spPr/>
        <p:txBody>
          <a:bodyPr/>
          <a:lstStyle/>
          <a:p>
            <a:r>
              <a:rPr lang="en-US"/>
              <a:t>Page </a:t>
            </a:r>
            <a:fld id="{90CBDC3A-D49F-4631-A8C7-55D59B33E5FA}" type="slidenum">
              <a:rPr lang="en-US" smtClean="0"/>
              <a:pPr/>
              <a:t>44</a:t>
            </a:fld>
            <a:endParaRPr lang="en-US" dirty="0"/>
          </a:p>
        </p:txBody>
      </p:sp>
      <p:sp>
        <p:nvSpPr>
          <p:cNvPr id="5" name="Footer Placeholder 4"/>
          <p:cNvSpPr>
            <a:spLocks noGrp="1"/>
          </p:cNvSpPr>
          <p:nvPr>
            <p:ph type="ftr" sz="quarter" idx="12"/>
          </p:nvPr>
        </p:nvSpPr>
        <p:spPr/>
        <p:txBody>
          <a:bodyPr/>
          <a:lstStyle/>
          <a:p>
            <a:r>
              <a:rPr lang="en-AU" dirty="0"/>
              <a:t>Copyright © 2016 Accenture  All rights reserved.</a:t>
            </a:r>
          </a:p>
        </p:txBody>
      </p:sp>
      <p:sp>
        <p:nvSpPr>
          <p:cNvPr id="11" name="Oval 10"/>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p:nvGrpSpPr>
        <p:grpSpPr>
          <a:xfrm>
            <a:off x="733750" y="2257697"/>
            <a:ext cx="427372" cy="520823"/>
            <a:chOff x="10712074" y="-391459"/>
            <a:chExt cx="1139825" cy="1389063"/>
          </a:xfrm>
          <a:solidFill>
            <a:schemeClr val="accent4">
              <a:lumMod val="10000"/>
            </a:schemeClr>
          </a:solidFill>
        </p:grpSpPr>
        <p:sp>
          <p:nvSpPr>
            <p:cNvPr id="16" name="Freeform 15"/>
            <p:cNvSpPr>
              <a:spLocks noEditPoints="1"/>
            </p:cNvSpPr>
            <p:nvPr/>
          </p:nvSpPr>
          <p:spPr bwMode="auto">
            <a:xfrm>
              <a:off x="10712074" y="-391459"/>
              <a:ext cx="1139825" cy="1389063"/>
            </a:xfrm>
            <a:custGeom>
              <a:avLst/>
              <a:gdLst>
                <a:gd name="T0" fmla="*/ 286 w 304"/>
                <a:gd name="T1" fmla="*/ 286 h 370"/>
                <a:gd name="T2" fmla="*/ 206 w 304"/>
                <a:gd name="T3" fmla="*/ 142 h 370"/>
                <a:gd name="T4" fmla="*/ 206 w 304"/>
                <a:gd name="T5" fmla="*/ 21 h 370"/>
                <a:gd name="T6" fmla="*/ 217 w 304"/>
                <a:gd name="T7" fmla="*/ 11 h 370"/>
                <a:gd name="T8" fmla="*/ 206 w 304"/>
                <a:gd name="T9" fmla="*/ 0 h 370"/>
                <a:gd name="T10" fmla="*/ 196 w 304"/>
                <a:gd name="T11" fmla="*/ 0 h 370"/>
                <a:gd name="T12" fmla="*/ 154 w 304"/>
                <a:gd name="T13" fmla="*/ 0 h 370"/>
                <a:gd name="T14" fmla="*/ 150 w 304"/>
                <a:gd name="T15" fmla="*/ 0 h 370"/>
                <a:gd name="T16" fmla="*/ 108 w 304"/>
                <a:gd name="T17" fmla="*/ 0 h 370"/>
                <a:gd name="T18" fmla="*/ 98 w 304"/>
                <a:gd name="T19" fmla="*/ 0 h 370"/>
                <a:gd name="T20" fmla="*/ 88 w 304"/>
                <a:gd name="T21" fmla="*/ 11 h 370"/>
                <a:gd name="T22" fmla="*/ 98 w 304"/>
                <a:gd name="T23" fmla="*/ 21 h 370"/>
                <a:gd name="T24" fmla="*/ 98 w 304"/>
                <a:gd name="T25" fmla="*/ 142 h 370"/>
                <a:gd name="T26" fmla="*/ 18 w 304"/>
                <a:gd name="T27" fmla="*/ 286 h 370"/>
                <a:gd name="T28" fmla="*/ 9 w 304"/>
                <a:gd name="T29" fmla="*/ 348 h 370"/>
                <a:gd name="T30" fmla="*/ 63 w 304"/>
                <a:gd name="T31" fmla="*/ 370 h 370"/>
                <a:gd name="T32" fmla="*/ 152 w 304"/>
                <a:gd name="T33" fmla="*/ 370 h 370"/>
                <a:gd name="T34" fmla="*/ 242 w 304"/>
                <a:gd name="T35" fmla="*/ 370 h 370"/>
                <a:gd name="T36" fmla="*/ 295 w 304"/>
                <a:gd name="T37" fmla="*/ 348 h 370"/>
                <a:gd name="T38" fmla="*/ 286 w 304"/>
                <a:gd name="T39" fmla="*/ 286 h 370"/>
                <a:gd name="T40" fmla="*/ 278 w 304"/>
                <a:gd name="T41" fmla="*/ 338 h 370"/>
                <a:gd name="T42" fmla="*/ 242 w 304"/>
                <a:gd name="T43" fmla="*/ 350 h 370"/>
                <a:gd name="T44" fmla="*/ 156 w 304"/>
                <a:gd name="T45" fmla="*/ 349 h 370"/>
                <a:gd name="T46" fmla="*/ 156 w 304"/>
                <a:gd name="T47" fmla="*/ 349 h 370"/>
                <a:gd name="T48" fmla="*/ 155 w 304"/>
                <a:gd name="T49" fmla="*/ 349 h 370"/>
                <a:gd name="T50" fmla="*/ 152 w 304"/>
                <a:gd name="T51" fmla="*/ 349 h 370"/>
                <a:gd name="T52" fmla="*/ 149 w 304"/>
                <a:gd name="T53" fmla="*/ 349 h 370"/>
                <a:gd name="T54" fmla="*/ 149 w 304"/>
                <a:gd name="T55" fmla="*/ 349 h 370"/>
                <a:gd name="T56" fmla="*/ 148 w 304"/>
                <a:gd name="T57" fmla="*/ 349 h 370"/>
                <a:gd name="T58" fmla="*/ 63 w 304"/>
                <a:gd name="T59" fmla="*/ 350 h 370"/>
                <a:gd name="T60" fmla="*/ 27 w 304"/>
                <a:gd name="T61" fmla="*/ 338 h 370"/>
                <a:gd name="T62" fmla="*/ 36 w 304"/>
                <a:gd name="T63" fmla="*/ 296 h 370"/>
                <a:gd name="T64" fmla="*/ 117 w 304"/>
                <a:gd name="T65" fmla="*/ 150 h 370"/>
                <a:gd name="T66" fmla="*/ 119 w 304"/>
                <a:gd name="T67" fmla="*/ 145 h 370"/>
                <a:gd name="T68" fmla="*/ 119 w 304"/>
                <a:gd name="T69" fmla="*/ 21 h 370"/>
                <a:gd name="T70" fmla="*/ 186 w 304"/>
                <a:gd name="T71" fmla="*/ 21 h 370"/>
                <a:gd name="T72" fmla="*/ 186 w 304"/>
                <a:gd name="T73" fmla="*/ 145 h 370"/>
                <a:gd name="T74" fmla="*/ 187 w 304"/>
                <a:gd name="T75" fmla="*/ 150 h 370"/>
                <a:gd name="T76" fmla="*/ 269 w 304"/>
                <a:gd name="T77" fmla="*/ 296 h 370"/>
                <a:gd name="T78" fmla="*/ 278 w 304"/>
                <a:gd name="T79" fmla="*/ 33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4" h="370">
                  <a:moveTo>
                    <a:pt x="286" y="286"/>
                  </a:moveTo>
                  <a:cubicBezTo>
                    <a:pt x="256" y="232"/>
                    <a:pt x="214" y="156"/>
                    <a:pt x="206" y="142"/>
                  </a:cubicBezTo>
                  <a:cubicBezTo>
                    <a:pt x="206" y="21"/>
                    <a:pt x="206" y="21"/>
                    <a:pt x="206" y="21"/>
                  </a:cubicBezTo>
                  <a:cubicBezTo>
                    <a:pt x="212" y="21"/>
                    <a:pt x="217" y="16"/>
                    <a:pt x="217" y="11"/>
                  </a:cubicBezTo>
                  <a:cubicBezTo>
                    <a:pt x="217" y="5"/>
                    <a:pt x="212" y="0"/>
                    <a:pt x="206" y="0"/>
                  </a:cubicBezTo>
                  <a:cubicBezTo>
                    <a:pt x="196" y="0"/>
                    <a:pt x="196" y="0"/>
                    <a:pt x="196" y="0"/>
                  </a:cubicBezTo>
                  <a:cubicBezTo>
                    <a:pt x="154" y="0"/>
                    <a:pt x="154" y="0"/>
                    <a:pt x="154" y="0"/>
                  </a:cubicBezTo>
                  <a:cubicBezTo>
                    <a:pt x="150" y="0"/>
                    <a:pt x="150" y="0"/>
                    <a:pt x="150" y="0"/>
                  </a:cubicBezTo>
                  <a:cubicBezTo>
                    <a:pt x="108" y="0"/>
                    <a:pt x="108" y="0"/>
                    <a:pt x="108" y="0"/>
                  </a:cubicBezTo>
                  <a:cubicBezTo>
                    <a:pt x="98" y="0"/>
                    <a:pt x="98" y="0"/>
                    <a:pt x="98" y="0"/>
                  </a:cubicBezTo>
                  <a:cubicBezTo>
                    <a:pt x="93" y="0"/>
                    <a:pt x="88" y="5"/>
                    <a:pt x="88" y="11"/>
                  </a:cubicBezTo>
                  <a:cubicBezTo>
                    <a:pt x="88" y="16"/>
                    <a:pt x="92" y="21"/>
                    <a:pt x="98" y="21"/>
                  </a:cubicBezTo>
                  <a:cubicBezTo>
                    <a:pt x="98" y="142"/>
                    <a:pt x="98" y="142"/>
                    <a:pt x="98" y="142"/>
                  </a:cubicBezTo>
                  <a:cubicBezTo>
                    <a:pt x="90" y="156"/>
                    <a:pt x="48" y="232"/>
                    <a:pt x="18" y="286"/>
                  </a:cubicBezTo>
                  <a:cubicBezTo>
                    <a:pt x="3" y="312"/>
                    <a:pt x="0" y="333"/>
                    <a:pt x="9" y="348"/>
                  </a:cubicBezTo>
                  <a:cubicBezTo>
                    <a:pt x="18" y="363"/>
                    <a:pt x="36" y="370"/>
                    <a:pt x="63" y="370"/>
                  </a:cubicBezTo>
                  <a:cubicBezTo>
                    <a:pt x="86" y="370"/>
                    <a:pt x="139" y="370"/>
                    <a:pt x="152" y="370"/>
                  </a:cubicBezTo>
                  <a:cubicBezTo>
                    <a:pt x="166" y="370"/>
                    <a:pt x="218" y="370"/>
                    <a:pt x="242" y="370"/>
                  </a:cubicBezTo>
                  <a:cubicBezTo>
                    <a:pt x="268" y="370"/>
                    <a:pt x="287" y="363"/>
                    <a:pt x="295" y="348"/>
                  </a:cubicBezTo>
                  <a:cubicBezTo>
                    <a:pt x="304" y="333"/>
                    <a:pt x="301" y="312"/>
                    <a:pt x="286" y="286"/>
                  </a:cubicBezTo>
                  <a:close/>
                  <a:moveTo>
                    <a:pt x="278" y="338"/>
                  </a:moveTo>
                  <a:cubicBezTo>
                    <a:pt x="273" y="345"/>
                    <a:pt x="260" y="350"/>
                    <a:pt x="242" y="350"/>
                  </a:cubicBezTo>
                  <a:cubicBezTo>
                    <a:pt x="220" y="350"/>
                    <a:pt x="174" y="350"/>
                    <a:pt x="156" y="349"/>
                  </a:cubicBezTo>
                  <a:cubicBezTo>
                    <a:pt x="156" y="349"/>
                    <a:pt x="156" y="349"/>
                    <a:pt x="156" y="349"/>
                  </a:cubicBezTo>
                  <a:cubicBezTo>
                    <a:pt x="156" y="349"/>
                    <a:pt x="156" y="349"/>
                    <a:pt x="155" y="349"/>
                  </a:cubicBezTo>
                  <a:cubicBezTo>
                    <a:pt x="155" y="349"/>
                    <a:pt x="154" y="349"/>
                    <a:pt x="152" y="349"/>
                  </a:cubicBezTo>
                  <a:cubicBezTo>
                    <a:pt x="150" y="349"/>
                    <a:pt x="149" y="349"/>
                    <a:pt x="149" y="349"/>
                  </a:cubicBezTo>
                  <a:cubicBezTo>
                    <a:pt x="149" y="349"/>
                    <a:pt x="149" y="349"/>
                    <a:pt x="149" y="349"/>
                  </a:cubicBezTo>
                  <a:cubicBezTo>
                    <a:pt x="149" y="349"/>
                    <a:pt x="148" y="349"/>
                    <a:pt x="148" y="349"/>
                  </a:cubicBezTo>
                  <a:cubicBezTo>
                    <a:pt x="130" y="350"/>
                    <a:pt x="84" y="350"/>
                    <a:pt x="63" y="350"/>
                  </a:cubicBezTo>
                  <a:cubicBezTo>
                    <a:pt x="44" y="350"/>
                    <a:pt x="31" y="345"/>
                    <a:pt x="27" y="338"/>
                  </a:cubicBezTo>
                  <a:cubicBezTo>
                    <a:pt x="22" y="330"/>
                    <a:pt x="25" y="315"/>
                    <a:pt x="36" y="296"/>
                  </a:cubicBezTo>
                  <a:cubicBezTo>
                    <a:pt x="69" y="236"/>
                    <a:pt x="117" y="151"/>
                    <a:pt x="117" y="150"/>
                  </a:cubicBezTo>
                  <a:cubicBezTo>
                    <a:pt x="118" y="148"/>
                    <a:pt x="119" y="147"/>
                    <a:pt x="119" y="145"/>
                  </a:cubicBezTo>
                  <a:cubicBezTo>
                    <a:pt x="119" y="21"/>
                    <a:pt x="119" y="21"/>
                    <a:pt x="119" y="21"/>
                  </a:cubicBezTo>
                  <a:cubicBezTo>
                    <a:pt x="186" y="21"/>
                    <a:pt x="186" y="21"/>
                    <a:pt x="186" y="21"/>
                  </a:cubicBezTo>
                  <a:cubicBezTo>
                    <a:pt x="186" y="145"/>
                    <a:pt x="186" y="145"/>
                    <a:pt x="186" y="145"/>
                  </a:cubicBezTo>
                  <a:cubicBezTo>
                    <a:pt x="186" y="147"/>
                    <a:pt x="186" y="148"/>
                    <a:pt x="187" y="150"/>
                  </a:cubicBezTo>
                  <a:cubicBezTo>
                    <a:pt x="188" y="151"/>
                    <a:pt x="235" y="236"/>
                    <a:pt x="269" y="296"/>
                  </a:cubicBezTo>
                  <a:cubicBezTo>
                    <a:pt x="279" y="315"/>
                    <a:pt x="283" y="330"/>
                    <a:pt x="278"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7"/>
            <p:cNvSpPr>
              <a:spLocks noEditPoints="1"/>
            </p:cNvSpPr>
            <p:nvPr/>
          </p:nvSpPr>
          <p:spPr bwMode="auto">
            <a:xfrm>
              <a:off x="10839074" y="389591"/>
              <a:ext cx="885825" cy="473075"/>
            </a:xfrm>
            <a:custGeom>
              <a:avLst/>
              <a:gdLst>
                <a:gd name="T0" fmla="*/ 169 w 236"/>
                <a:gd name="T1" fmla="*/ 0 h 126"/>
                <a:gd name="T2" fmla="*/ 138 w 236"/>
                <a:gd name="T3" fmla="*/ 0 h 126"/>
                <a:gd name="T4" fmla="*/ 99 w 236"/>
                <a:gd name="T5" fmla="*/ 0 h 126"/>
                <a:gd name="T6" fmla="*/ 68 w 236"/>
                <a:gd name="T7" fmla="*/ 0 h 126"/>
                <a:gd name="T8" fmla="*/ 17 w 236"/>
                <a:gd name="T9" fmla="*/ 91 h 126"/>
                <a:gd name="T10" fmla="*/ 9 w 236"/>
                <a:gd name="T11" fmla="*/ 122 h 126"/>
                <a:gd name="T12" fmla="*/ 31 w 236"/>
                <a:gd name="T13" fmla="*/ 126 h 126"/>
                <a:gd name="T14" fmla="*/ 118 w 236"/>
                <a:gd name="T15" fmla="*/ 126 h 126"/>
                <a:gd name="T16" fmla="*/ 205 w 236"/>
                <a:gd name="T17" fmla="*/ 126 h 126"/>
                <a:gd name="T18" fmla="*/ 228 w 236"/>
                <a:gd name="T19" fmla="*/ 122 h 126"/>
                <a:gd name="T20" fmla="*/ 220 w 236"/>
                <a:gd name="T21" fmla="*/ 91 h 126"/>
                <a:gd name="T22" fmla="*/ 169 w 236"/>
                <a:gd name="T23" fmla="*/ 0 h 126"/>
                <a:gd name="T24" fmla="*/ 96 w 236"/>
                <a:gd name="T25" fmla="*/ 72 h 126"/>
                <a:gd name="T26" fmla="*/ 71 w 236"/>
                <a:gd name="T27" fmla="*/ 47 h 126"/>
                <a:gd name="T28" fmla="*/ 96 w 236"/>
                <a:gd name="T29" fmla="*/ 22 h 126"/>
                <a:gd name="T30" fmla="*/ 121 w 236"/>
                <a:gd name="T31" fmla="*/ 47 h 126"/>
                <a:gd name="T32" fmla="*/ 96 w 236"/>
                <a:gd name="T33" fmla="*/ 72 h 126"/>
                <a:gd name="T34" fmla="*/ 152 w 236"/>
                <a:gd name="T35" fmla="*/ 100 h 126"/>
                <a:gd name="T36" fmla="*/ 138 w 236"/>
                <a:gd name="T37" fmla="*/ 86 h 126"/>
                <a:gd name="T38" fmla="*/ 152 w 236"/>
                <a:gd name="T39" fmla="*/ 72 h 126"/>
                <a:gd name="T40" fmla="*/ 166 w 236"/>
                <a:gd name="T41" fmla="*/ 86 h 126"/>
                <a:gd name="T42" fmla="*/ 152 w 236"/>
                <a:gd name="T43" fmla="*/ 10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126">
                  <a:moveTo>
                    <a:pt x="169" y="0"/>
                  </a:moveTo>
                  <a:cubicBezTo>
                    <a:pt x="138" y="0"/>
                    <a:pt x="138" y="0"/>
                    <a:pt x="138" y="0"/>
                  </a:cubicBezTo>
                  <a:cubicBezTo>
                    <a:pt x="99" y="0"/>
                    <a:pt x="99" y="0"/>
                    <a:pt x="99" y="0"/>
                  </a:cubicBezTo>
                  <a:cubicBezTo>
                    <a:pt x="68" y="0"/>
                    <a:pt x="68" y="0"/>
                    <a:pt x="68" y="0"/>
                  </a:cubicBezTo>
                  <a:cubicBezTo>
                    <a:pt x="52" y="29"/>
                    <a:pt x="33" y="63"/>
                    <a:pt x="17" y="91"/>
                  </a:cubicBezTo>
                  <a:cubicBezTo>
                    <a:pt x="0" y="121"/>
                    <a:pt x="9" y="122"/>
                    <a:pt x="9" y="122"/>
                  </a:cubicBezTo>
                  <a:cubicBezTo>
                    <a:pt x="10" y="123"/>
                    <a:pt x="8" y="126"/>
                    <a:pt x="31" y="126"/>
                  </a:cubicBezTo>
                  <a:cubicBezTo>
                    <a:pt x="53" y="126"/>
                    <a:pt x="93" y="126"/>
                    <a:pt x="118" y="126"/>
                  </a:cubicBezTo>
                  <a:cubicBezTo>
                    <a:pt x="143" y="126"/>
                    <a:pt x="184" y="126"/>
                    <a:pt x="205" y="126"/>
                  </a:cubicBezTo>
                  <a:cubicBezTo>
                    <a:pt x="228" y="126"/>
                    <a:pt x="227" y="123"/>
                    <a:pt x="228" y="122"/>
                  </a:cubicBezTo>
                  <a:cubicBezTo>
                    <a:pt x="228" y="122"/>
                    <a:pt x="236" y="121"/>
                    <a:pt x="220" y="91"/>
                  </a:cubicBezTo>
                  <a:cubicBezTo>
                    <a:pt x="204" y="63"/>
                    <a:pt x="185" y="29"/>
                    <a:pt x="169" y="0"/>
                  </a:cubicBezTo>
                  <a:close/>
                  <a:moveTo>
                    <a:pt x="96" y="72"/>
                  </a:moveTo>
                  <a:cubicBezTo>
                    <a:pt x="83" y="72"/>
                    <a:pt x="71" y="61"/>
                    <a:pt x="71" y="47"/>
                  </a:cubicBezTo>
                  <a:cubicBezTo>
                    <a:pt x="71" y="33"/>
                    <a:pt x="83" y="22"/>
                    <a:pt x="96" y="22"/>
                  </a:cubicBezTo>
                  <a:cubicBezTo>
                    <a:pt x="110" y="22"/>
                    <a:pt x="121" y="33"/>
                    <a:pt x="121" y="47"/>
                  </a:cubicBezTo>
                  <a:cubicBezTo>
                    <a:pt x="121" y="61"/>
                    <a:pt x="110" y="72"/>
                    <a:pt x="96" y="72"/>
                  </a:cubicBezTo>
                  <a:close/>
                  <a:moveTo>
                    <a:pt x="152" y="100"/>
                  </a:moveTo>
                  <a:cubicBezTo>
                    <a:pt x="145" y="100"/>
                    <a:pt x="138" y="94"/>
                    <a:pt x="138" y="86"/>
                  </a:cubicBezTo>
                  <a:cubicBezTo>
                    <a:pt x="138" y="78"/>
                    <a:pt x="145" y="72"/>
                    <a:pt x="152" y="72"/>
                  </a:cubicBezTo>
                  <a:cubicBezTo>
                    <a:pt x="160" y="72"/>
                    <a:pt x="166" y="78"/>
                    <a:pt x="166" y="86"/>
                  </a:cubicBezTo>
                  <a:cubicBezTo>
                    <a:pt x="166" y="94"/>
                    <a:pt x="160" y="100"/>
                    <a:pt x="15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Oval 8"/>
            <p:cNvSpPr>
              <a:spLocks noChangeArrowheads="1"/>
            </p:cNvSpPr>
            <p:nvPr/>
          </p:nvSpPr>
          <p:spPr bwMode="auto">
            <a:xfrm>
              <a:off x="11240711" y="197504"/>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66431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Freeform 16"/>
          <p:cNvSpPr>
            <a:spLocks/>
          </p:cNvSpPr>
          <p:nvPr/>
        </p:nvSpPr>
        <p:spPr bwMode="auto">
          <a:xfrm>
            <a:off x="455613"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FACULTY</a:t>
            </a:r>
            <a:endParaRPr lang="en-US" sz="1400" dirty="0"/>
          </a:p>
          <a:p>
            <a:pPr marL="152400" indent="-152400">
              <a:spcAft>
                <a:spcPts val="300"/>
              </a:spcAft>
              <a:buFont typeface="Arial" panose="020B0604020202020204" pitchFamily="34" charset="0"/>
              <a:buChar char="•"/>
            </a:pPr>
            <a:r>
              <a:rPr lang="en-US" sz="1400" dirty="0">
                <a:solidFill>
                  <a:schemeClr val="tx2"/>
                </a:solidFill>
              </a:rPr>
              <a:t>Present slides</a:t>
            </a:r>
          </a:p>
          <a:p>
            <a:pPr marL="152400" indent="-152400">
              <a:spcAft>
                <a:spcPts val="300"/>
              </a:spcAft>
              <a:buFont typeface="Arial" panose="020B0604020202020204" pitchFamily="34" charset="0"/>
              <a:buChar char="•"/>
            </a:pPr>
            <a:r>
              <a:rPr lang="en-US" sz="1400" dirty="0">
                <a:solidFill>
                  <a:schemeClr val="tx2"/>
                </a:solidFill>
              </a:rPr>
              <a:t>Help in the labs</a:t>
            </a:r>
          </a:p>
          <a:p>
            <a:pPr marL="152400" indent="-152400">
              <a:spcAft>
                <a:spcPts val="300"/>
              </a:spcAft>
              <a:buFont typeface="Arial" panose="020B0604020202020204" pitchFamily="34" charset="0"/>
              <a:buChar char="•"/>
            </a:pPr>
            <a:r>
              <a:rPr lang="en-US" sz="1400" dirty="0">
                <a:solidFill>
                  <a:schemeClr val="tx2"/>
                </a:solidFill>
              </a:rPr>
              <a:t>Lead discussions</a:t>
            </a:r>
          </a:p>
        </p:txBody>
      </p:sp>
      <p:sp>
        <p:nvSpPr>
          <p:cNvPr id="3" name="Title 2"/>
          <p:cNvSpPr>
            <a:spLocks noGrp="1"/>
          </p:cNvSpPr>
          <p:nvPr>
            <p:ph type="title"/>
          </p:nvPr>
        </p:nvSpPr>
        <p:spPr/>
        <p:txBody>
          <a:bodyPr/>
          <a:lstStyle/>
          <a:p>
            <a:r>
              <a:rPr lang="en-US"/>
              <a:t>Roles and Responsibilities</a:t>
            </a:r>
            <a:endParaRPr lang="en-US" dirty="0"/>
          </a:p>
        </p:txBody>
      </p:sp>
      <p:sp>
        <p:nvSpPr>
          <p:cNvPr id="4" name="Text Placeholder 3"/>
          <p:cNvSpPr>
            <a:spLocks noGrp="1"/>
          </p:cNvSpPr>
          <p:nvPr>
            <p:ph type="body" sz="quarter" idx="10"/>
          </p:nvPr>
        </p:nvSpPr>
        <p:spPr/>
        <p:txBody>
          <a:bodyPr/>
          <a:lstStyle/>
          <a:p>
            <a:r>
              <a:rPr lang="en-GB"/>
              <a:t>Do this please and we’ll all be happy</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29" name="Oval 28"/>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075" name="Group 2074"/>
          <p:cNvGrpSpPr/>
          <p:nvPr/>
        </p:nvGrpSpPr>
        <p:grpSpPr>
          <a:xfrm>
            <a:off x="2093200" y="2089863"/>
            <a:ext cx="733711" cy="771734"/>
            <a:chOff x="-15682913" y="700087"/>
            <a:chExt cx="5268913" cy="5541963"/>
          </a:xfrm>
          <a:solidFill>
            <a:schemeClr val="accent1"/>
          </a:solidFill>
        </p:grpSpPr>
        <p:sp>
          <p:nvSpPr>
            <p:cNvPr id="2059" name="Freeform 22"/>
            <p:cNvSpPr>
              <a:spLocks/>
            </p:cNvSpPr>
            <p:nvPr/>
          </p:nvSpPr>
          <p:spPr bwMode="auto">
            <a:xfrm>
              <a:off x="-11679238" y="3621087"/>
              <a:ext cx="1265238" cy="2613025"/>
            </a:xfrm>
            <a:custGeom>
              <a:avLst/>
              <a:gdLst>
                <a:gd name="T0" fmla="*/ 288 w 337"/>
                <a:gd name="T1" fmla="*/ 0 h 697"/>
                <a:gd name="T2" fmla="*/ 287 w 337"/>
                <a:gd name="T3" fmla="*/ 0 h 697"/>
                <a:gd name="T4" fmla="*/ 287 w 337"/>
                <a:gd name="T5" fmla="*/ 0 h 697"/>
                <a:gd name="T6" fmla="*/ 226 w 337"/>
                <a:gd name="T7" fmla="*/ 0 h 697"/>
                <a:gd name="T8" fmla="*/ 195 w 337"/>
                <a:gd name="T9" fmla="*/ 40 h 697"/>
                <a:gd name="T10" fmla="*/ 168 w 337"/>
                <a:gd name="T11" fmla="*/ 5 h 697"/>
                <a:gd name="T12" fmla="*/ 142 w 337"/>
                <a:gd name="T13" fmla="*/ 40 h 697"/>
                <a:gd name="T14" fmla="*/ 111 w 337"/>
                <a:gd name="T15" fmla="*/ 0 h 697"/>
                <a:gd name="T16" fmla="*/ 61 w 337"/>
                <a:gd name="T17" fmla="*/ 0 h 697"/>
                <a:gd name="T18" fmla="*/ 61 w 337"/>
                <a:gd name="T19" fmla="*/ 3 h 697"/>
                <a:gd name="T20" fmla="*/ 61 w 337"/>
                <a:gd name="T21" fmla="*/ 110 h 697"/>
                <a:gd name="T22" fmla="*/ 61 w 337"/>
                <a:gd name="T23" fmla="*/ 168 h 697"/>
                <a:gd name="T24" fmla="*/ 14 w 337"/>
                <a:gd name="T25" fmla="*/ 248 h 697"/>
                <a:gd name="T26" fmla="*/ 0 w 337"/>
                <a:gd name="T27" fmla="*/ 254 h 697"/>
                <a:gd name="T28" fmla="*/ 0 w 337"/>
                <a:gd name="T29" fmla="*/ 287 h 697"/>
                <a:gd name="T30" fmla="*/ 49 w 337"/>
                <a:gd name="T31" fmla="*/ 337 h 697"/>
                <a:gd name="T32" fmla="*/ 49 w 337"/>
                <a:gd name="T33" fmla="*/ 337 h 697"/>
                <a:gd name="T34" fmla="*/ 49 w 337"/>
                <a:gd name="T35" fmla="*/ 643 h 697"/>
                <a:gd name="T36" fmla="*/ 104 w 337"/>
                <a:gd name="T37" fmla="*/ 697 h 697"/>
                <a:gd name="T38" fmla="*/ 158 w 337"/>
                <a:gd name="T39" fmla="*/ 643 h 697"/>
                <a:gd name="T40" fmla="*/ 158 w 337"/>
                <a:gd name="T41" fmla="*/ 337 h 697"/>
                <a:gd name="T42" fmla="*/ 178 w 337"/>
                <a:gd name="T43" fmla="*/ 337 h 697"/>
                <a:gd name="T44" fmla="*/ 178 w 337"/>
                <a:gd name="T45" fmla="*/ 643 h 697"/>
                <a:gd name="T46" fmla="*/ 232 w 337"/>
                <a:gd name="T47" fmla="*/ 697 h 697"/>
                <a:gd name="T48" fmla="*/ 286 w 337"/>
                <a:gd name="T49" fmla="*/ 643 h 697"/>
                <a:gd name="T50" fmla="*/ 286 w 337"/>
                <a:gd name="T51" fmla="*/ 337 h 697"/>
                <a:gd name="T52" fmla="*/ 287 w 337"/>
                <a:gd name="T53" fmla="*/ 337 h 697"/>
                <a:gd name="T54" fmla="*/ 287 w 337"/>
                <a:gd name="T55" fmla="*/ 337 h 697"/>
                <a:gd name="T56" fmla="*/ 288 w 337"/>
                <a:gd name="T57" fmla="*/ 337 h 697"/>
                <a:gd name="T58" fmla="*/ 337 w 337"/>
                <a:gd name="T59" fmla="*/ 287 h 697"/>
                <a:gd name="T60" fmla="*/ 337 w 337"/>
                <a:gd name="T61" fmla="*/ 242 h 697"/>
                <a:gd name="T62" fmla="*/ 337 w 337"/>
                <a:gd name="T63" fmla="*/ 94 h 697"/>
                <a:gd name="T64" fmla="*/ 337 w 337"/>
                <a:gd name="T65" fmla="*/ 49 h 697"/>
                <a:gd name="T66" fmla="*/ 288 w 337"/>
                <a:gd name="T67"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697">
                  <a:moveTo>
                    <a:pt x="288" y="0"/>
                  </a:moveTo>
                  <a:cubicBezTo>
                    <a:pt x="287" y="0"/>
                    <a:pt x="287" y="0"/>
                    <a:pt x="287" y="0"/>
                  </a:cubicBezTo>
                  <a:cubicBezTo>
                    <a:pt x="287" y="0"/>
                    <a:pt x="287" y="0"/>
                    <a:pt x="287" y="0"/>
                  </a:cubicBezTo>
                  <a:cubicBezTo>
                    <a:pt x="226" y="0"/>
                    <a:pt x="226" y="0"/>
                    <a:pt x="226" y="0"/>
                  </a:cubicBezTo>
                  <a:cubicBezTo>
                    <a:pt x="195" y="40"/>
                    <a:pt x="195" y="40"/>
                    <a:pt x="195" y="40"/>
                  </a:cubicBezTo>
                  <a:cubicBezTo>
                    <a:pt x="168" y="5"/>
                    <a:pt x="168" y="5"/>
                    <a:pt x="168" y="5"/>
                  </a:cubicBezTo>
                  <a:cubicBezTo>
                    <a:pt x="142" y="40"/>
                    <a:pt x="142" y="40"/>
                    <a:pt x="142" y="40"/>
                  </a:cubicBezTo>
                  <a:cubicBezTo>
                    <a:pt x="111" y="0"/>
                    <a:pt x="111" y="0"/>
                    <a:pt x="111" y="0"/>
                  </a:cubicBezTo>
                  <a:cubicBezTo>
                    <a:pt x="61" y="0"/>
                    <a:pt x="61" y="0"/>
                    <a:pt x="61" y="0"/>
                  </a:cubicBezTo>
                  <a:cubicBezTo>
                    <a:pt x="61" y="3"/>
                    <a:pt x="61" y="3"/>
                    <a:pt x="61" y="3"/>
                  </a:cubicBezTo>
                  <a:cubicBezTo>
                    <a:pt x="61" y="110"/>
                    <a:pt x="61" y="110"/>
                    <a:pt x="61" y="110"/>
                  </a:cubicBezTo>
                  <a:cubicBezTo>
                    <a:pt x="61" y="168"/>
                    <a:pt x="61" y="168"/>
                    <a:pt x="61" y="168"/>
                  </a:cubicBezTo>
                  <a:cubicBezTo>
                    <a:pt x="61" y="201"/>
                    <a:pt x="43" y="232"/>
                    <a:pt x="14" y="248"/>
                  </a:cubicBezTo>
                  <a:cubicBezTo>
                    <a:pt x="9" y="251"/>
                    <a:pt x="5" y="253"/>
                    <a:pt x="0" y="254"/>
                  </a:cubicBezTo>
                  <a:cubicBezTo>
                    <a:pt x="0" y="287"/>
                    <a:pt x="0" y="287"/>
                    <a:pt x="0" y="287"/>
                  </a:cubicBezTo>
                  <a:cubicBezTo>
                    <a:pt x="0" y="315"/>
                    <a:pt x="22" y="337"/>
                    <a:pt x="49" y="337"/>
                  </a:cubicBezTo>
                  <a:cubicBezTo>
                    <a:pt x="49" y="337"/>
                    <a:pt x="49" y="337"/>
                    <a:pt x="49" y="337"/>
                  </a:cubicBezTo>
                  <a:cubicBezTo>
                    <a:pt x="49" y="643"/>
                    <a:pt x="49" y="643"/>
                    <a:pt x="49" y="643"/>
                  </a:cubicBezTo>
                  <a:cubicBezTo>
                    <a:pt x="49" y="673"/>
                    <a:pt x="74" y="697"/>
                    <a:pt x="104" y="697"/>
                  </a:cubicBezTo>
                  <a:cubicBezTo>
                    <a:pt x="134" y="697"/>
                    <a:pt x="158" y="673"/>
                    <a:pt x="158" y="643"/>
                  </a:cubicBezTo>
                  <a:cubicBezTo>
                    <a:pt x="158" y="337"/>
                    <a:pt x="158" y="337"/>
                    <a:pt x="158" y="337"/>
                  </a:cubicBezTo>
                  <a:cubicBezTo>
                    <a:pt x="178" y="337"/>
                    <a:pt x="178" y="337"/>
                    <a:pt x="178" y="337"/>
                  </a:cubicBezTo>
                  <a:cubicBezTo>
                    <a:pt x="178" y="643"/>
                    <a:pt x="178" y="643"/>
                    <a:pt x="178" y="643"/>
                  </a:cubicBezTo>
                  <a:cubicBezTo>
                    <a:pt x="178" y="673"/>
                    <a:pt x="202" y="697"/>
                    <a:pt x="232" y="697"/>
                  </a:cubicBezTo>
                  <a:cubicBezTo>
                    <a:pt x="262" y="697"/>
                    <a:pt x="286" y="673"/>
                    <a:pt x="286" y="643"/>
                  </a:cubicBezTo>
                  <a:cubicBezTo>
                    <a:pt x="286" y="337"/>
                    <a:pt x="286" y="337"/>
                    <a:pt x="286" y="337"/>
                  </a:cubicBezTo>
                  <a:cubicBezTo>
                    <a:pt x="287" y="337"/>
                    <a:pt x="287" y="337"/>
                    <a:pt x="287" y="337"/>
                  </a:cubicBezTo>
                  <a:cubicBezTo>
                    <a:pt x="287" y="337"/>
                    <a:pt x="287" y="337"/>
                    <a:pt x="287" y="337"/>
                  </a:cubicBezTo>
                  <a:cubicBezTo>
                    <a:pt x="287" y="337"/>
                    <a:pt x="287" y="337"/>
                    <a:pt x="288" y="337"/>
                  </a:cubicBezTo>
                  <a:cubicBezTo>
                    <a:pt x="315" y="337"/>
                    <a:pt x="337" y="315"/>
                    <a:pt x="337" y="287"/>
                  </a:cubicBezTo>
                  <a:cubicBezTo>
                    <a:pt x="337" y="242"/>
                    <a:pt x="337" y="242"/>
                    <a:pt x="337" y="242"/>
                  </a:cubicBezTo>
                  <a:cubicBezTo>
                    <a:pt x="337" y="94"/>
                    <a:pt x="337" y="94"/>
                    <a:pt x="337" y="94"/>
                  </a:cubicBezTo>
                  <a:cubicBezTo>
                    <a:pt x="337" y="49"/>
                    <a:pt x="337" y="49"/>
                    <a:pt x="337" y="49"/>
                  </a:cubicBezTo>
                  <a:cubicBezTo>
                    <a:pt x="337" y="22"/>
                    <a:pt x="315" y="0"/>
                    <a:pt x="2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Oval 23"/>
            <p:cNvSpPr>
              <a:spLocks noChangeArrowheads="1"/>
            </p:cNvSpPr>
            <p:nvPr/>
          </p:nvSpPr>
          <p:spPr bwMode="auto">
            <a:xfrm>
              <a:off x="-11407775" y="2863850"/>
              <a:ext cx="722313" cy="723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Freeform 24"/>
            <p:cNvSpPr>
              <a:spLocks/>
            </p:cNvSpPr>
            <p:nvPr/>
          </p:nvSpPr>
          <p:spPr bwMode="auto">
            <a:xfrm>
              <a:off x="-13166725" y="2855912"/>
              <a:ext cx="1611313" cy="3386138"/>
            </a:xfrm>
            <a:custGeom>
              <a:avLst/>
              <a:gdLst>
                <a:gd name="T0" fmla="*/ 430 w 430"/>
                <a:gd name="T1" fmla="*/ 372 h 903"/>
                <a:gd name="T2" fmla="*/ 430 w 430"/>
                <a:gd name="T3" fmla="*/ 314 h 903"/>
                <a:gd name="T4" fmla="*/ 430 w 430"/>
                <a:gd name="T5" fmla="*/ 207 h 903"/>
                <a:gd name="T6" fmla="*/ 430 w 430"/>
                <a:gd name="T7" fmla="*/ 123 h 903"/>
                <a:gd name="T8" fmla="*/ 430 w 430"/>
                <a:gd name="T9" fmla="*/ 64 h 903"/>
                <a:gd name="T10" fmla="*/ 366 w 430"/>
                <a:gd name="T11" fmla="*/ 0 h 903"/>
                <a:gd name="T12" fmla="*/ 365 w 430"/>
                <a:gd name="T13" fmla="*/ 0 h 903"/>
                <a:gd name="T14" fmla="*/ 365 w 430"/>
                <a:gd name="T15" fmla="*/ 0 h 903"/>
                <a:gd name="T16" fmla="*/ 286 w 430"/>
                <a:gd name="T17" fmla="*/ 0 h 903"/>
                <a:gd name="T18" fmla="*/ 247 w 430"/>
                <a:gd name="T19" fmla="*/ 53 h 903"/>
                <a:gd name="T20" fmla="*/ 219 w 430"/>
                <a:gd name="T21" fmla="*/ 16 h 903"/>
                <a:gd name="T22" fmla="*/ 212 w 430"/>
                <a:gd name="T23" fmla="*/ 16 h 903"/>
                <a:gd name="T24" fmla="*/ 205 w 430"/>
                <a:gd name="T25" fmla="*/ 16 h 903"/>
                <a:gd name="T26" fmla="*/ 177 w 430"/>
                <a:gd name="T27" fmla="*/ 53 h 903"/>
                <a:gd name="T28" fmla="*/ 137 w 430"/>
                <a:gd name="T29" fmla="*/ 0 h 903"/>
                <a:gd name="T30" fmla="*/ 84 w 430"/>
                <a:gd name="T31" fmla="*/ 0 h 903"/>
                <a:gd name="T32" fmla="*/ 84 w 430"/>
                <a:gd name="T33" fmla="*/ 0 h 903"/>
                <a:gd name="T34" fmla="*/ 84 w 430"/>
                <a:gd name="T35" fmla="*/ 143 h 903"/>
                <a:gd name="T36" fmla="*/ 84 w 430"/>
                <a:gd name="T37" fmla="*/ 219 h 903"/>
                <a:gd name="T38" fmla="*/ 1 w 430"/>
                <a:gd name="T39" fmla="*/ 326 h 903"/>
                <a:gd name="T40" fmla="*/ 1 w 430"/>
                <a:gd name="T41" fmla="*/ 326 h 903"/>
                <a:gd name="T42" fmla="*/ 1 w 430"/>
                <a:gd name="T43" fmla="*/ 329 h 903"/>
                <a:gd name="T44" fmla="*/ 0 w 430"/>
                <a:gd name="T45" fmla="*/ 329 h 903"/>
                <a:gd name="T46" fmla="*/ 0 w 430"/>
                <a:gd name="T47" fmla="*/ 398 h 903"/>
                <a:gd name="T48" fmla="*/ 58 w 430"/>
                <a:gd name="T49" fmla="*/ 436 h 903"/>
                <a:gd name="T50" fmla="*/ 58 w 430"/>
                <a:gd name="T51" fmla="*/ 436 h 903"/>
                <a:gd name="T52" fmla="*/ 58 w 430"/>
                <a:gd name="T53" fmla="*/ 832 h 903"/>
                <a:gd name="T54" fmla="*/ 128 w 430"/>
                <a:gd name="T55" fmla="*/ 903 h 903"/>
                <a:gd name="T56" fmla="*/ 199 w 430"/>
                <a:gd name="T57" fmla="*/ 832 h 903"/>
                <a:gd name="T58" fmla="*/ 199 w 430"/>
                <a:gd name="T59" fmla="*/ 436 h 903"/>
                <a:gd name="T60" fmla="*/ 224 w 430"/>
                <a:gd name="T61" fmla="*/ 436 h 903"/>
                <a:gd name="T62" fmla="*/ 224 w 430"/>
                <a:gd name="T63" fmla="*/ 832 h 903"/>
                <a:gd name="T64" fmla="*/ 294 w 430"/>
                <a:gd name="T65" fmla="*/ 902 h 903"/>
                <a:gd name="T66" fmla="*/ 365 w 430"/>
                <a:gd name="T67" fmla="*/ 832 h 903"/>
                <a:gd name="T68" fmla="*/ 365 w 430"/>
                <a:gd name="T69" fmla="*/ 436 h 903"/>
                <a:gd name="T70" fmla="*/ 365 w 430"/>
                <a:gd name="T71" fmla="*/ 436 h 903"/>
                <a:gd name="T72" fmla="*/ 365 w 430"/>
                <a:gd name="T73" fmla="*/ 436 h 903"/>
                <a:gd name="T74" fmla="*/ 366 w 430"/>
                <a:gd name="T75" fmla="*/ 436 h 903"/>
                <a:gd name="T76" fmla="*/ 397 w 430"/>
                <a:gd name="T77" fmla="*/ 428 h 903"/>
                <a:gd name="T78" fmla="*/ 430 w 430"/>
                <a:gd name="T79" fmla="*/ 37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0" h="903">
                  <a:moveTo>
                    <a:pt x="430" y="372"/>
                  </a:moveTo>
                  <a:cubicBezTo>
                    <a:pt x="430" y="314"/>
                    <a:pt x="430" y="314"/>
                    <a:pt x="430" y="314"/>
                  </a:cubicBezTo>
                  <a:cubicBezTo>
                    <a:pt x="430" y="207"/>
                    <a:pt x="430" y="207"/>
                    <a:pt x="430" y="207"/>
                  </a:cubicBezTo>
                  <a:cubicBezTo>
                    <a:pt x="430" y="123"/>
                    <a:pt x="430" y="123"/>
                    <a:pt x="430" y="123"/>
                  </a:cubicBezTo>
                  <a:cubicBezTo>
                    <a:pt x="430" y="64"/>
                    <a:pt x="430" y="64"/>
                    <a:pt x="430" y="64"/>
                  </a:cubicBezTo>
                  <a:cubicBezTo>
                    <a:pt x="430" y="29"/>
                    <a:pt x="401" y="0"/>
                    <a:pt x="366" y="0"/>
                  </a:cubicBezTo>
                  <a:cubicBezTo>
                    <a:pt x="366" y="0"/>
                    <a:pt x="366" y="0"/>
                    <a:pt x="365" y="0"/>
                  </a:cubicBezTo>
                  <a:cubicBezTo>
                    <a:pt x="365" y="0"/>
                    <a:pt x="365" y="0"/>
                    <a:pt x="365" y="0"/>
                  </a:cubicBezTo>
                  <a:cubicBezTo>
                    <a:pt x="286" y="0"/>
                    <a:pt x="286" y="0"/>
                    <a:pt x="286" y="0"/>
                  </a:cubicBezTo>
                  <a:cubicBezTo>
                    <a:pt x="247" y="53"/>
                    <a:pt x="247" y="53"/>
                    <a:pt x="247" y="53"/>
                  </a:cubicBezTo>
                  <a:cubicBezTo>
                    <a:pt x="219" y="16"/>
                    <a:pt x="219" y="16"/>
                    <a:pt x="219" y="16"/>
                  </a:cubicBezTo>
                  <a:cubicBezTo>
                    <a:pt x="216" y="16"/>
                    <a:pt x="214" y="16"/>
                    <a:pt x="212" y="16"/>
                  </a:cubicBezTo>
                  <a:cubicBezTo>
                    <a:pt x="210" y="16"/>
                    <a:pt x="207" y="16"/>
                    <a:pt x="205" y="16"/>
                  </a:cubicBezTo>
                  <a:cubicBezTo>
                    <a:pt x="177" y="53"/>
                    <a:pt x="177" y="53"/>
                    <a:pt x="177" y="53"/>
                  </a:cubicBezTo>
                  <a:cubicBezTo>
                    <a:pt x="137" y="0"/>
                    <a:pt x="137" y="0"/>
                    <a:pt x="137" y="0"/>
                  </a:cubicBezTo>
                  <a:cubicBezTo>
                    <a:pt x="84" y="0"/>
                    <a:pt x="84" y="0"/>
                    <a:pt x="84" y="0"/>
                  </a:cubicBezTo>
                  <a:cubicBezTo>
                    <a:pt x="84" y="0"/>
                    <a:pt x="84" y="0"/>
                    <a:pt x="84" y="0"/>
                  </a:cubicBezTo>
                  <a:cubicBezTo>
                    <a:pt x="84" y="143"/>
                    <a:pt x="84" y="143"/>
                    <a:pt x="84" y="143"/>
                  </a:cubicBezTo>
                  <a:cubicBezTo>
                    <a:pt x="84" y="219"/>
                    <a:pt x="84" y="219"/>
                    <a:pt x="84" y="219"/>
                  </a:cubicBezTo>
                  <a:cubicBezTo>
                    <a:pt x="84" y="269"/>
                    <a:pt x="50" y="313"/>
                    <a:pt x="1" y="326"/>
                  </a:cubicBezTo>
                  <a:cubicBezTo>
                    <a:pt x="1" y="326"/>
                    <a:pt x="1" y="326"/>
                    <a:pt x="1" y="326"/>
                  </a:cubicBezTo>
                  <a:cubicBezTo>
                    <a:pt x="1" y="329"/>
                    <a:pt x="1" y="329"/>
                    <a:pt x="1" y="329"/>
                  </a:cubicBezTo>
                  <a:cubicBezTo>
                    <a:pt x="0" y="329"/>
                    <a:pt x="0" y="329"/>
                    <a:pt x="0" y="329"/>
                  </a:cubicBezTo>
                  <a:cubicBezTo>
                    <a:pt x="0" y="398"/>
                    <a:pt x="0" y="398"/>
                    <a:pt x="0" y="398"/>
                  </a:cubicBezTo>
                  <a:cubicBezTo>
                    <a:pt x="10" y="421"/>
                    <a:pt x="32" y="436"/>
                    <a:pt x="58" y="436"/>
                  </a:cubicBezTo>
                  <a:cubicBezTo>
                    <a:pt x="58" y="436"/>
                    <a:pt x="58" y="436"/>
                    <a:pt x="58" y="436"/>
                  </a:cubicBezTo>
                  <a:cubicBezTo>
                    <a:pt x="58" y="832"/>
                    <a:pt x="58" y="832"/>
                    <a:pt x="58" y="832"/>
                  </a:cubicBezTo>
                  <a:cubicBezTo>
                    <a:pt x="58" y="871"/>
                    <a:pt x="89" y="903"/>
                    <a:pt x="128" y="903"/>
                  </a:cubicBezTo>
                  <a:cubicBezTo>
                    <a:pt x="167" y="903"/>
                    <a:pt x="199" y="871"/>
                    <a:pt x="199" y="832"/>
                  </a:cubicBezTo>
                  <a:cubicBezTo>
                    <a:pt x="199" y="436"/>
                    <a:pt x="199" y="436"/>
                    <a:pt x="199" y="436"/>
                  </a:cubicBezTo>
                  <a:cubicBezTo>
                    <a:pt x="224" y="436"/>
                    <a:pt x="224" y="436"/>
                    <a:pt x="224" y="436"/>
                  </a:cubicBezTo>
                  <a:cubicBezTo>
                    <a:pt x="224" y="832"/>
                    <a:pt x="224" y="832"/>
                    <a:pt x="224" y="832"/>
                  </a:cubicBezTo>
                  <a:cubicBezTo>
                    <a:pt x="224" y="871"/>
                    <a:pt x="255" y="902"/>
                    <a:pt x="294" y="902"/>
                  </a:cubicBezTo>
                  <a:cubicBezTo>
                    <a:pt x="333" y="902"/>
                    <a:pt x="365" y="871"/>
                    <a:pt x="365" y="832"/>
                  </a:cubicBezTo>
                  <a:cubicBezTo>
                    <a:pt x="365" y="436"/>
                    <a:pt x="365" y="436"/>
                    <a:pt x="365" y="436"/>
                  </a:cubicBezTo>
                  <a:cubicBezTo>
                    <a:pt x="365" y="436"/>
                    <a:pt x="365" y="436"/>
                    <a:pt x="365" y="436"/>
                  </a:cubicBezTo>
                  <a:cubicBezTo>
                    <a:pt x="365" y="436"/>
                    <a:pt x="365" y="436"/>
                    <a:pt x="365" y="436"/>
                  </a:cubicBezTo>
                  <a:cubicBezTo>
                    <a:pt x="366" y="436"/>
                    <a:pt x="366" y="436"/>
                    <a:pt x="366" y="436"/>
                  </a:cubicBezTo>
                  <a:cubicBezTo>
                    <a:pt x="377" y="436"/>
                    <a:pt x="388" y="433"/>
                    <a:pt x="397" y="428"/>
                  </a:cubicBezTo>
                  <a:cubicBezTo>
                    <a:pt x="416" y="417"/>
                    <a:pt x="430" y="396"/>
                    <a:pt x="430"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Oval 25"/>
            <p:cNvSpPr>
              <a:spLocks noChangeArrowheads="1"/>
            </p:cNvSpPr>
            <p:nvPr/>
          </p:nvSpPr>
          <p:spPr bwMode="auto">
            <a:xfrm>
              <a:off x="-12841288" y="1876425"/>
              <a:ext cx="938213" cy="935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Freeform 26"/>
            <p:cNvSpPr>
              <a:spLocks/>
            </p:cNvSpPr>
            <p:nvPr/>
          </p:nvSpPr>
          <p:spPr bwMode="auto">
            <a:xfrm>
              <a:off x="-15682913" y="1231900"/>
              <a:ext cx="2725738" cy="5010150"/>
            </a:xfrm>
            <a:custGeom>
              <a:avLst/>
              <a:gdLst>
                <a:gd name="T0" fmla="*/ 643 w 727"/>
                <a:gd name="T1" fmla="*/ 734 h 1336"/>
                <a:gd name="T2" fmla="*/ 644 w 727"/>
                <a:gd name="T3" fmla="*/ 734 h 1336"/>
                <a:gd name="T4" fmla="*/ 644 w 727"/>
                <a:gd name="T5" fmla="*/ 734 h 1336"/>
                <a:gd name="T6" fmla="*/ 645 w 727"/>
                <a:gd name="T7" fmla="*/ 734 h 1336"/>
                <a:gd name="T8" fmla="*/ 665 w 727"/>
                <a:gd name="T9" fmla="*/ 731 h 1336"/>
                <a:gd name="T10" fmla="*/ 727 w 727"/>
                <a:gd name="T11" fmla="*/ 652 h 1336"/>
                <a:gd name="T12" fmla="*/ 727 w 727"/>
                <a:gd name="T13" fmla="*/ 576 h 1336"/>
                <a:gd name="T14" fmla="*/ 727 w 727"/>
                <a:gd name="T15" fmla="*/ 433 h 1336"/>
                <a:gd name="T16" fmla="*/ 727 w 727"/>
                <a:gd name="T17" fmla="*/ 330 h 1336"/>
                <a:gd name="T18" fmla="*/ 727 w 727"/>
                <a:gd name="T19" fmla="*/ 254 h 1336"/>
                <a:gd name="T20" fmla="*/ 645 w 727"/>
                <a:gd name="T21" fmla="*/ 172 h 1336"/>
                <a:gd name="T22" fmla="*/ 644 w 727"/>
                <a:gd name="T23" fmla="*/ 173 h 1336"/>
                <a:gd name="T24" fmla="*/ 644 w 727"/>
                <a:gd name="T25" fmla="*/ 172 h 1336"/>
                <a:gd name="T26" fmla="*/ 542 w 727"/>
                <a:gd name="T27" fmla="*/ 172 h 1336"/>
                <a:gd name="T28" fmla="*/ 490 w 727"/>
                <a:gd name="T29" fmla="*/ 240 h 1336"/>
                <a:gd name="T30" fmla="*/ 446 w 727"/>
                <a:gd name="T31" fmla="*/ 182 h 1336"/>
                <a:gd name="T32" fmla="*/ 401 w 727"/>
                <a:gd name="T33" fmla="*/ 240 h 1336"/>
                <a:gd name="T34" fmla="*/ 350 w 727"/>
                <a:gd name="T35" fmla="*/ 172 h 1336"/>
                <a:gd name="T36" fmla="*/ 262 w 727"/>
                <a:gd name="T37" fmla="*/ 172 h 1336"/>
                <a:gd name="T38" fmla="*/ 254 w 727"/>
                <a:gd name="T39" fmla="*/ 172 h 1336"/>
                <a:gd name="T40" fmla="*/ 164 w 727"/>
                <a:gd name="T41" fmla="*/ 172 h 1336"/>
                <a:gd name="T42" fmla="*/ 164 w 727"/>
                <a:gd name="T43" fmla="*/ 141 h 1336"/>
                <a:gd name="T44" fmla="*/ 164 w 727"/>
                <a:gd name="T45" fmla="*/ 158 h 1336"/>
                <a:gd name="T46" fmla="*/ 164 w 727"/>
                <a:gd name="T47" fmla="*/ 82 h 1336"/>
                <a:gd name="T48" fmla="*/ 82 w 727"/>
                <a:gd name="T49" fmla="*/ 0 h 1336"/>
                <a:gd name="T50" fmla="*/ 82 w 727"/>
                <a:gd name="T51" fmla="*/ 0 h 1336"/>
                <a:gd name="T52" fmla="*/ 82 w 727"/>
                <a:gd name="T53" fmla="*/ 0 h 1336"/>
                <a:gd name="T54" fmla="*/ 0 w 727"/>
                <a:gd name="T55" fmla="*/ 82 h 1336"/>
                <a:gd name="T56" fmla="*/ 0 w 727"/>
                <a:gd name="T57" fmla="*/ 158 h 1336"/>
                <a:gd name="T58" fmla="*/ 0 w 727"/>
                <a:gd name="T59" fmla="*/ 254 h 1336"/>
                <a:gd name="T60" fmla="*/ 82 w 727"/>
                <a:gd name="T61" fmla="*/ 336 h 1336"/>
                <a:gd name="T62" fmla="*/ 158 w 727"/>
                <a:gd name="T63" fmla="*/ 336 h 1336"/>
                <a:gd name="T64" fmla="*/ 247 w 727"/>
                <a:gd name="T65" fmla="*/ 336 h 1336"/>
                <a:gd name="T66" fmla="*/ 247 w 727"/>
                <a:gd name="T67" fmla="*/ 633 h 1336"/>
                <a:gd name="T68" fmla="*/ 247 w 727"/>
                <a:gd name="T69" fmla="*/ 635 h 1336"/>
                <a:gd name="T70" fmla="*/ 247 w 727"/>
                <a:gd name="T71" fmla="*/ 1245 h 1336"/>
                <a:gd name="T72" fmla="*/ 338 w 727"/>
                <a:gd name="T73" fmla="*/ 1336 h 1336"/>
                <a:gd name="T74" fmla="*/ 429 w 727"/>
                <a:gd name="T75" fmla="*/ 1245 h 1336"/>
                <a:gd name="T76" fmla="*/ 429 w 727"/>
                <a:gd name="T77" fmla="*/ 734 h 1336"/>
                <a:gd name="T78" fmla="*/ 461 w 727"/>
                <a:gd name="T79" fmla="*/ 734 h 1336"/>
                <a:gd name="T80" fmla="*/ 461 w 727"/>
                <a:gd name="T81" fmla="*/ 1245 h 1336"/>
                <a:gd name="T82" fmla="*/ 552 w 727"/>
                <a:gd name="T83" fmla="*/ 1335 h 1336"/>
                <a:gd name="T84" fmla="*/ 643 w 727"/>
                <a:gd name="T85" fmla="*/ 1245 h 1336"/>
                <a:gd name="T86" fmla="*/ 643 w 727"/>
                <a:gd name="T87" fmla="*/ 7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7" h="1336">
                  <a:moveTo>
                    <a:pt x="643" y="734"/>
                  </a:moveTo>
                  <a:cubicBezTo>
                    <a:pt x="644" y="734"/>
                    <a:pt x="644" y="734"/>
                    <a:pt x="644" y="734"/>
                  </a:cubicBezTo>
                  <a:cubicBezTo>
                    <a:pt x="644" y="734"/>
                    <a:pt x="644" y="734"/>
                    <a:pt x="644" y="734"/>
                  </a:cubicBezTo>
                  <a:cubicBezTo>
                    <a:pt x="644" y="734"/>
                    <a:pt x="644" y="734"/>
                    <a:pt x="645" y="734"/>
                  </a:cubicBezTo>
                  <a:cubicBezTo>
                    <a:pt x="652" y="734"/>
                    <a:pt x="659" y="733"/>
                    <a:pt x="665" y="731"/>
                  </a:cubicBezTo>
                  <a:cubicBezTo>
                    <a:pt x="700" y="722"/>
                    <a:pt x="727" y="690"/>
                    <a:pt x="727" y="652"/>
                  </a:cubicBezTo>
                  <a:cubicBezTo>
                    <a:pt x="727" y="576"/>
                    <a:pt x="727" y="576"/>
                    <a:pt x="727" y="576"/>
                  </a:cubicBezTo>
                  <a:cubicBezTo>
                    <a:pt x="727" y="433"/>
                    <a:pt x="727" y="433"/>
                    <a:pt x="727" y="433"/>
                  </a:cubicBezTo>
                  <a:cubicBezTo>
                    <a:pt x="727" y="330"/>
                    <a:pt x="727" y="330"/>
                    <a:pt x="727" y="330"/>
                  </a:cubicBezTo>
                  <a:cubicBezTo>
                    <a:pt x="727" y="254"/>
                    <a:pt x="727" y="254"/>
                    <a:pt x="727" y="254"/>
                  </a:cubicBezTo>
                  <a:cubicBezTo>
                    <a:pt x="727" y="209"/>
                    <a:pt x="690" y="172"/>
                    <a:pt x="645" y="172"/>
                  </a:cubicBezTo>
                  <a:cubicBezTo>
                    <a:pt x="644" y="172"/>
                    <a:pt x="644" y="173"/>
                    <a:pt x="644" y="173"/>
                  </a:cubicBezTo>
                  <a:cubicBezTo>
                    <a:pt x="644" y="172"/>
                    <a:pt x="644" y="172"/>
                    <a:pt x="644" y="172"/>
                  </a:cubicBezTo>
                  <a:cubicBezTo>
                    <a:pt x="542" y="172"/>
                    <a:pt x="542" y="172"/>
                    <a:pt x="542" y="172"/>
                  </a:cubicBezTo>
                  <a:cubicBezTo>
                    <a:pt x="490" y="240"/>
                    <a:pt x="490" y="240"/>
                    <a:pt x="490" y="240"/>
                  </a:cubicBezTo>
                  <a:cubicBezTo>
                    <a:pt x="446" y="182"/>
                    <a:pt x="446" y="182"/>
                    <a:pt x="446" y="182"/>
                  </a:cubicBezTo>
                  <a:cubicBezTo>
                    <a:pt x="401" y="240"/>
                    <a:pt x="401" y="240"/>
                    <a:pt x="401" y="240"/>
                  </a:cubicBezTo>
                  <a:cubicBezTo>
                    <a:pt x="350" y="172"/>
                    <a:pt x="350" y="172"/>
                    <a:pt x="350" y="172"/>
                  </a:cubicBezTo>
                  <a:cubicBezTo>
                    <a:pt x="262" y="172"/>
                    <a:pt x="262" y="172"/>
                    <a:pt x="262" y="172"/>
                  </a:cubicBezTo>
                  <a:cubicBezTo>
                    <a:pt x="260" y="172"/>
                    <a:pt x="257" y="172"/>
                    <a:pt x="254" y="172"/>
                  </a:cubicBezTo>
                  <a:cubicBezTo>
                    <a:pt x="164" y="172"/>
                    <a:pt x="164" y="172"/>
                    <a:pt x="164" y="172"/>
                  </a:cubicBezTo>
                  <a:cubicBezTo>
                    <a:pt x="164" y="141"/>
                    <a:pt x="164" y="141"/>
                    <a:pt x="164" y="141"/>
                  </a:cubicBezTo>
                  <a:cubicBezTo>
                    <a:pt x="164" y="158"/>
                    <a:pt x="164" y="158"/>
                    <a:pt x="164" y="158"/>
                  </a:cubicBezTo>
                  <a:cubicBezTo>
                    <a:pt x="164" y="82"/>
                    <a:pt x="164" y="82"/>
                    <a:pt x="164" y="82"/>
                  </a:cubicBezTo>
                  <a:cubicBezTo>
                    <a:pt x="164" y="37"/>
                    <a:pt x="127" y="0"/>
                    <a:pt x="82" y="0"/>
                  </a:cubicBezTo>
                  <a:cubicBezTo>
                    <a:pt x="82" y="0"/>
                    <a:pt x="82" y="0"/>
                    <a:pt x="82" y="0"/>
                  </a:cubicBezTo>
                  <a:cubicBezTo>
                    <a:pt x="82" y="0"/>
                    <a:pt x="82" y="0"/>
                    <a:pt x="82" y="0"/>
                  </a:cubicBezTo>
                  <a:cubicBezTo>
                    <a:pt x="37" y="0"/>
                    <a:pt x="0" y="37"/>
                    <a:pt x="0" y="82"/>
                  </a:cubicBezTo>
                  <a:cubicBezTo>
                    <a:pt x="0" y="158"/>
                    <a:pt x="0" y="158"/>
                    <a:pt x="0" y="158"/>
                  </a:cubicBezTo>
                  <a:cubicBezTo>
                    <a:pt x="0" y="254"/>
                    <a:pt x="0" y="254"/>
                    <a:pt x="0" y="254"/>
                  </a:cubicBezTo>
                  <a:cubicBezTo>
                    <a:pt x="0" y="299"/>
                    <a:pt x="37" y="336"/>
                    <a:pt x="82" y="336"/>
                  </a:cubicBezTo>
                  <a:cubicBezTo>
                    <a:pt x="158" y="336"/>
                    <a:pt x="158" y="336"/>
                    <a:pt x="158" y="336"/>
                  </a:cubicBezTo>
                  <a:cubicBezTo>
                    <a:pt x="247" y="336"/>
                    <a:pt x="247" y="336"/>
                    <a:pt x="247" y="336"/>
                  </a:cubicBezTo>
                  <a:cubicBezTo>
                    <a:pt x="247" y="633"/>
                    <a:pt x="247" y="633"/>
                    <a:pt x="247" y="633"/>
                  </a:cubicBezTo>
                  <a:cubicBezTo>
                    <a:pt x="247" y="633"/>
                    <a:pt x="247" y="634"/>
                    <a:pt x="247" y="635"/>
                  </a:cubicBezTo>
                  <a:cubicBezTo>
                    <a:pt x="247" y="1245"/>
                    <a:pt x="247" y="1245"/>
                    <a:pt x="247" y="1245"/>
                  </a:cubicBezTo>
                  <a:cubicBezTo>
                    <a:pt x="247" y="1295"/>
                    <a:pt x="288" y="1336"/>
                    <a:pt x="338" y="1336"/>
                  </a:cubicBezTo>
                  <a:cubicBezTo>
                    <a:pt x="388" y="1336"/>
                    <a:pt x="429" y="1295"/>
                    <a:pt x="429" y="1245"/>
                  </a:cubicBezTo>
                  <a:cubicBezTo>
                    <a:pt x="429" y="734"/>
                    <a:pt x="429" y="734"/>
                    <a:pt x="429" y="734"/>
                  </a:cubicBezTo>
                  <a:cubicBezTo>
                    <a:pt x="461" y="734"/>
                    <a:pt x="461" y="734"/>
                    <a:pt x="461" y="734"/>
                  </a:cubicBezTo>
                  <a:cubicBezTo>
                    <a:pt x="461" y="1245"/>
                    <a:pt x="461" y="1245"/>
                    <a:pt x="461" y="1245"/>
                  </a:cubicBezTo>
                  <a:cubicBezTo>
                    <a:pt x="461" y="1295"/>
                    <a:pt x="502" y="1335"/>
                    <a:pt x="552" y="1335"/>
                  </a:cubicBezTo>
                  <a:cubicBezTo>
                    <a:pt x="602" y="1335"/>
                    <a:pt x="643" y="1295"/>
                    <a:pt x="643" y="1245"/>
                  </a:cubicBezTo>
                  <a:lnTo>
                    <a:pt x="643" y="7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Oval 27"/>
            <p:cNvSpPr>
              <a:spLocks noChangeArrowheads="1"/>
            </p:cNvSpPr>
            <p:nvPr/>
          </p:nvSpPr>
          <p:spPr bwMode="auto">
            <a:xfrm>
              <a:off x="-14558963" y="700087"/>
              <a:ext cx="1092200" cy="1090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4679950" y="1878013"/>
            <a:ext cx="4010025" cy="4121197"/>
            <a:chOff x="4679950" y="1878013"/>
            <a:chExt cx="4010025" cy="4121197"/>
          </a:xfrm>
        </p:grpSpPr>
        <p:sp>
          <p:nvSpPr>
            <p:cNvPr id="45" name="Oval 44"/>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4679950" y="2173995"/>
              <a:ext cx="4010025" cy="3825215"/>
              <a:chOff x="4679950" y="2173995"/>
              <a:chExt cx="4010025" cy="3825215"/>
            </a:xfrm>
          </p:grpSpPr>
          <p:sp>
            <p:nvSpPr>
              <p:cNvPr id="44"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PARTICIPANTS</a:t>
                </a:r>
                <a:endParaRPr lang="en-US" sz="1400" dirty="0"/>
              </a:p>
              <a:p>
                <a:pPr marL="152400" indent="-152400">
                  <a:spcAft>
                    <a:spcPts val="300"/>
                  </a:spcAft>
                  <a:buFont typeface="Arial" panose="020B0604020202020204" pitchFamily="34" charset="0"/>
                  <a:buChar char="•"/>
                </a:pPr>
                <a:r>
                  <a:rPr lang="en-US" sz="1400" dirty="0">
                    <a:solidFill>
                      <a:schemeClr val="tx2"/>
                    </a:solidFill>
                  </a:rPr>
                  <a:t>Ask questions throughout </a:t>
                </a:r>
              </a:p>
              <a:p>
                <a:pPr marL="152400" indent="-152400">
                  <a:spcAft>
                    <a:spcPts val="300"/>
                  </a:spcAft>
                  <a:buFont typeface="Arial" panose="020B0604020202020204" pitchFamily="34" charset="0"/>
                  <a:buChar char="•"/>
                </a:pPr>
                <a:r>
                  <a:rPr lang="en-US" sz="1400" dirty="0">
                    <a:solidFill>
                      <a:schemeClr val="tx2"/>
                    </a:solidFill>
                  </a:rPr>
                  <a:t>Contribute your experiences </a:t>
                </a:r>
              </a:p>
              <a:p>
                <a:pPr marL="152400" indent="-152400">
                  <a:spcAft>
                    <a:spcPts val="300"/>
                  </a:spcAft>
                  <a:buFont typeface="Arial" panose="020B0604020202020204" pitchFamily="34" charset="0"/>
                  <a:buChar char="•"/>
                </a:pPr>
                <a:r>
                  <a:rPr lang="en-US" sz="1400" dirty="0">
                    <a:solidFill>
                      <a:schemeClr val="tx2"/>
                    </a:solidFill>
                  </a:rPr>
                  <a:t>Constructively challenge</a:t>
                </a:r>
              </a:p>
              <a:p>
                <a:pPr marL="152400" indent="-152400">
                  <a:spcAft>
                    <a:spcPts val="300"/>
                  </a:spcAft>
                  <a:buFont typeface="Arial" panose="020B0604020202020204" pitchFamily="34" charset="0"/>
                  <a:buChar char="•"/>
                </a:pPr>
                <a:r>
                  <a:rPr lang="en-US" sz="1400" dirty="0">
                    <a:solidFill>
                      <a:schemeClr val="tx2"/>
                    </a:solidFill>
                  </a:rPr>
                  <a:t>Kindly limit “digital wandering off”</a:t>
                </a:r>
              </a:p>
              <a:p>
                <a:pPr marL="152400" indent="-152400">
                  <a:spcAft>
                    <a:spcPts val="300"/>
                  </a:spcAft>
                  <a:buFont typeface="Arial" panose="020B0604020202020204" pitchFamily="34" charset="0"/>
                  <a:buChar char="•"/>
                </a:pPr>
                <a:r>
                  <a:rPr lang="en-US" sz="1400" dirty="0">
                    <a:solidFill>
                      <a:schemeClr val="tx2"/>
                    </a:solidFill>
                  </a:rPr>
                  <a:t>Make notes of things to correct </a:t>
                </a:r>
                <a:br>
                  <a:rPr lang="en-US" sz="1400" dirty="0">
                    <a:solidFill>
                      <a:schemeClr val="tx2"/>
                    </a:solidFill>
                  </a:rPr>
                </a:br>
                <a:r>
                  <a:rPr lang="en-US" sz="1400" dirty="0">
                    <a:solidFill>
                      <a:schemeClr val="tx2"/>
                    </a:solidFill>
                  </a:rPr>
                  <a:t>or add for next time</a:t>
                </a:r>
              </a:p>
              <a:p>
                <a:pPr marL="152400" indent="-152400">
                  <a:spcAft>
                    <a:spcPts val="300"/>
                  </a:spcAft>
                  <a:buFont typeface="Arial" panose="020B0604020202020204" pitchFamily="34" charset="0"/>
                  <a:buChar char="•"/>
                </a:pPr>
                <a:r>
                  <a:rPr lang="en-US" sz="1400" dirty="0">
                    <a:solidFill>
                      <a:schemeClr val="tx2"/>
                    </a:solidFill>
                  </a:rPr>
                  <a:t>Share on Yammer</a:t>
                </a:r>
                <a:r>
                  <a:rPr lang="en-US" sz="1400" dirty="0">
                    <a:solidFill>
                      <a:schemeClr val="accent5"/>
                    </a:solidFill>
                  </a:rPr>
                  <a:t> #</a:t>
                </a:r>
                <a:r>
                  <a:rPr lang="en-US" sz="1400" dirty="0" err="1">
                    <a:solidFill>
                      <a:schemeClr val="accent5"/>
                    </a:solidFill>
                  </a:rPr>
                  <a:t>DevOpsAcademy</a:t>
                </a:r>
                <a:endParaRPr lang="en-US" sz="1400" dirty="0">
                  <a:solidFill>
                    <a:schemeClr val="accent5"/>
                  </a:solidFill>
                </a:endParaRPr>
              </a:p>
            </p:txBody>
          </p:sp>
          <p:grpSp>
            <p:nvGrpSpPr>
              <p:cNvPr id="2074" name="Group 2073"/>
              <p:cNvGrpSpPr/>
              <p:nvPr/>
            </p:nvGrpSpPr>
            <p:grpSpPr>
              <a:xfrm>
                <a:off x="6262941" y="2173995"/>
                <a:ext cx="818158" cy="645507"/>
                <a:chOff x="19199225" y="1160462"/>
                <a:chExt cx="5875338" cy="4635500"/>
              </a:xfrm>
              <a:solidFill>
                <a:schemeClr val="accent1"/>
              </a:solidFill>
            </p:grpSpPr>
            <p:sp>
              <p:nvSpPr>
                <p:cNvPr id="2067" name="Freeform 29"/>
                <p:cNvSpPr>
                  <a:spLocks noEditPoints="1"/>
                </p:cNvSpPr>
                <p:nvPr/>
              </p:nvSpPr>
              <p:spPr bwMode="auto">
                <a:xfrm>
                  <a:off x="21823363" y="2082800"/>
                  <a:ext cx="2516188" cy="2146300"/>
                </a:xfrm>
                <a:custGeom>
                  <a:avLst/>
                  <a:gdLst>
                    <a:gd name="T0" fmla="*/ 531 w 671"/>
                    <a:gd name="T1" fmla="*/ 38 h 572"/>
                    <a:gd name="T2" fmla="*/ 569 w 671"/>
                    <a:gd name="T3" fmla="*/ 0 h 572"/>
                    <a:gd name="T4" fmla="*/ 633 w 671"/>
                    <a:gd name="T5" fmla="*/ 0 h 572"/>
                    <a:gd name="T6" fmla="*/ 671 w 671"/>
                    <a:gd name="T7" fmla="*/ 38 h 572"/>
                    <a:gd name="T8" fmla="*/ 671 w 671"/>
                    <a:gd name="T9" fmla="*/ 534 h 572"/>
                    <a:gd name="T10" fmla="*/ 633 w 671"/>
                    <a:gd name="T11" fmla="*/ 572 h 572"/>
                    <a:gd name="T12" fmla="*/ 569 w 671"/>
                    <a:gd name="T13" fmla="*/ 572 h 572"/>
                    <a:gd name="T14" fmla="*/ 531 w 671"/>
                    <a:gd name="T15" fmla="*/ 534 h 572"/>
                    <a:gd name="T16" fmla="*/ 531 w 671"/>
                    <a:gd name="T17" fmla="*/ 38 h 572"/>
                    <a:gd name="T18" fmla="*/ 265 w 671"/>
                    <a:gd name="T19" fmla="*/ 161 h 572"/>
                    <a:gd name="T20" fmla="*/ 303 w 671"/>
                    <a:gd name="T21" fmla="*/ 123 h 572"/>
                    <a:gd name="T22" fmla="*/ 367 w 671"/>
                    <a:gd name="T23" fmla="*/ 123 h 572"/>
                    <a:gd name="T24" fmla="*/ 405 w 671"/>
                    <a:gd name="T25" fmla="*/ 161 h 572"/>
                    <a:gd name="T26" fmla="*/ 405 w 671"/>
                    <a:gd name="T27" fmla="*/ 534 h 572"/>
                    <a:gd name="T28" fmla="*/ 367 w 671"/>
                    <a:gd name="T29" fmla="*/ 572 h 572"/>
                    <a:gd name="T30" fmla="*/ 303 w 671"/>
                    <a:gd name="T31" fmla="*/ 572 h 572"/>
                    <a:gd name="T32" fmla="*/ 265 w 671"/>
                    <a:gd name="T33" fmla="*/ 534 h 572"/>
                    <a:gd name="T34" fmla="*/ 265 w 671"/>
                    <a:gd name="T35" fmla="*/ 161 h 572"/>
                    <a:gd name="T36" fmla="*/ 140 w 671"/>
                    <a:gd name="T37" fmla="*/ 280 h 572"/>
                    <a:gd name="T38" fmla="*/ 140 w 671"/>
                    <a:gd name="T39" fmla="*/ 534 h 572"/>
                    <a:gd name="T40" fmla="*/ 102 w 671"/>
                    <a:gd name="T41" fmla="*/ 572 h 572"/>
                    <a:gd name="T42" fmla="*/ 38 w 671"/>
                    <a:gd name="T43" fmla="*/ 572 h 572"/>
                    <a:gd name="T44" fmla="*/ 0 w 671"/>
                    <a:gd name="T45" fmla="*/ 534 h 572"/>
                    <a:gd name="T46" fmla="*/ 0 w 671"/>
                    <a:gd name="T47" fmla="*/ 280 h 572"/>
                    <a:gd name="T48" fmla="*/ 38 w 671"/>
                    <a:gd name="T49" fmla="*/ 242 h 572"/>
                    <a:gd name="T50" fmla="*/ 102 w 671"/>
                    <a:gd name="T51" fmla="*/ 242 h 572"/>
                    <a:gd name="T52" fmla="*/ 140 w 671"/>
                    <a:gd name="T53" fmla="*/ 28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1" h="572">
                      <a:moveTo>
                        <a:pt x="531" y="38"/>
                      </a:moveTo>
                      <a:cubicBezTo>
                        <a:pt x="531" y="17"/>
                        <a:pt x="548" y="0"/>
                        <a:pt x="569" y="0"/>
                      </a:cubicBezTo>
                      <a:cubicBezTo>
                        <a:pt x="633" y="0"/>
                        <a:pt x="633" y="0"/>
                        <a:pt x="633" y="0"/>
                      </a:cubicBezTo>
                      <a:cubicBezTo>
                        <a:pt x="654" y="0"/>
                        <a:pt x="671" y="17"/>
                        <a:pt x="671" y="38"/>
                      </a:cubicBezTo>
                      <a:cubicBezTo>
                        <a:pt x="671" y="534"/>
                        <a:pt x="671" y="534"/>
                        <a:pt x="671" y="534"/>
                      </a:cubicBezTo>
                      <a:cubicBezTo>
                        <a:pt x="671" y="555"/>
                        <a:pt x="654" y="572"/>
                        <a:pt x="633" y="572"/>
                      </a:cubicBezTo>
                      <a:cubicBezTo>
                        <a:pt x="569" y="572"/>
                        <a:pt x="569" y="572"/>
                        <a:pt x="569" y="572"/>
                      </a:cubicBezTo>
                      <a:cubicBezTo>
                        <a:pt x="548" y="572"/>
                        <a:pt x="531" y="555"/>
                        <a:pt x="531" y="534"/>
                      </a:cubicBezTo>
                      <a:lnTo>
                        <a:pt x="531" y="38"/>
                      </a:lnTo>
                      <a:close/>
                      <a:moveTo>
                        <a:pt x="265" y="161"/>
                      </a:moveTo>
                      <a:cubicBezTo>
                        <a:pt x="265" y="140"/>
                        <a:pt x="282" y="123"/>
                        <a:pt x="303" y="123"/>
                      </a:cubicBezTo>
                      <a:cubicBezTo>
                        <a:pt x="367" y="123"/>
                        <a:pt x="367" y="123"/>
                        <a:pt x="367" y="123"/>
                      </a:cubicBezTo>
                      <a:cubicBezTo>
                        <a:pt x="388" y="123"/>
                        <a:pt x="405" y="140"/>
                        <a:pt x="405" y="161"/>
                      </a:cubicBezTo>
                      <a:cubicBezTo>
                        <a:pt x="405" y="534"/>
                        <a:pt x="405" y="534"/>
                        <a:pt x="405" y="534"/>
                      </a:cubicBezTo>
                      <a:cubicBezTo>
                        <a:pt x="405" y="555"/>
                        <a:pt x="388" y="572"/>
                        <a:pt x="367" y="572"/>
                      </a:cubicBezTo>
                      <a:cubicBezTo>
                        <a:pt x="303" y="572"/>
                        <a:pt x="303" y="572"/>
                        <a:pt x="303" y="572"/>
                      </a:cubicBezTo>
                      <a:cubicBezTo>
                        <a:pt x="282" y="572"/>
                        <a:pt x="265" y="555"/>
                        <a:pt x="265" y="534"/>
                      </a:cubicBezTo>
                      <a:lnTo>
                        <a:pt x="265" y="161"/>
                      </a:lnTo>
                      <a:close/>
                      <a:moveTo>
                        <a:pt x="140" y="280"/>
                      </a:moveTo>
                      <a:cubicBezTo>
                        <a:pt x="140" y="534"/>
                        <a:pt x="140" y="534"/>
                        <a:pt x="140" y="534"/>
                      </a:cubicBezTo>
                      <a:cubicBezTo>
                        <a:pt x="140" y="555"/>
                        <a:pt x="123" y="572"/>
                        <a:pt x="102" y="572"/>
                      </a:cubicBezTo>
                      <a:cubicBezTo>
                        <a:pt x="38" y="572"/>
                        <a:pt x="38" y="572"/>
                        <a:pt x="38" y="572"/>
                      </a:cubicBezTo>
                      <a:cubicBezTo>
                        <a:pt x="17" y="572"/>
                        <a:pt x="0" y="555"/>
                        <a:pt x="0" y="534"/>
                      </a:cubicBezTo>
                      <a:cubicBezTo>
                        <a:pt x="0" y="280"/>
                        <a:pt x="0" y="280"/>
                        <a:pt x="0" y="280"/>
                      </a:cubicBezTo>
                      <a:cubicBezTo>
                        <a:pt x="0" y="259"/>
                        <a:pt x="17" y="242"/>
                        <a:pt x="38" y="242"/>
                      </a:cubicBezTo>
                      <a:cubicBezTo>
                        <a:pt x="102" y="242"/>
                        <a:pt x="102" y="242"/>
                        <a:pt x="102" y="242"/>
                      </a:cubicBezTo>
                      <a:cubicBezTo>
                        <a:pt x="123" y="242"/>
                        <a:pt x="140" y="259"/>
                        <a:pt x="140"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68" name="Freeform 30"/>
                <p:cNvSpPr>
                  <a:spLocks/>
                </p:cNvSpPr>
                <p:nvPr/>
              </p:nvSpPr>
              <p:spPr bwMode="auto">
                <a:xfrm>
                  <a:off x="21096288" y="1265237"/>
                  <a:ext cx="3978275" cy="4530725"/>
                </a:xfrm>
                <a:custGeom>
                  <a:avLst/>
                  <a:gdLst>
                    <a:gd name="T0" fmla="*/ 973 w 1061"/>
                    <a:gd name="T1" fmla="*/ 31 h 1208"/>
                    <a:gd name="T2" fmla="*/ 661 w 1061"/>
                    <a:gd name="T3" fmla="*/ 31 h 1208"/>
                    <a:gd name="T4" fmla="*/ 661 w 1061"/>
                    <a:gd name="T5" fmla="*/ 10 h 1208"/>
                    <a:gd name="T6" fmla="*/ 650 w 1061"/>
                    <a:gd name="T7" fmla="*/ 0 h 1208"/>
                    <a:gd name="T8" fmla="*/ 411 w 1061"/>
                    <a:gd name="T9" fmla="*/ 0 h 1208"/>
                    <a:gd name="T10" fmla="*/ 400 w 1061"/>
                    <a:gd name="T11" fmla="*/ 10 h 1208"/>
                    <a:gd name="T12" fmla="*/ 400 w 1061"/>
                    <a:gd name="T13" fmla="*/ 31 h 1208"/>
                    <a:gd name="T14" fmla="*/ 88 w 1061"/>
                    <a:gd name="T15" fmla="*/ 31 h 1208"/>
                    <a:gd name="T16" fmla="*/ 0 w 1061"/>
                    <a:gd name="T17" fmla="*/ 127 h 1208"/>
                    <a:gd name="T18" fmla="*/ 0 w 1061"/>
                    <a:gd name="T19" fmla="*/ 197 h 1208"/>
                    <a:gd name="T20" fmla="*/ 70 w 1061"/>
                    <a:gd name="T21" fmla="*/ 197 h 1208"/>
                    <a:gd name="T22" fmla="*/ 70 w 1061"/>
                    <a:gd name="T23" fmla="*/ 127 h 1208"/>
                    <a:gd name="T24" fmla="*/ 88 w 1061"/>
                    <a:gd name="T25" fmla="*/ 100 h 1208"/>
                    <a:gd name="T26" fmla="*/ 973 w 1061"/>
                    <a:gd name="T27" fmla="*/ 100 h 1208"/>
                    <a:gd name="T28" fmla="*/ 991 w 1061"/>
                    <a:gd name="T29" fmla="*/ 127 h 1208"/>
                    <a:gd name="T30" fmla="*/ 991 w 1061"/>
                    <a:gd name="T31" fmla="*/ 882 h 1208"/>
                    <a:gd name="T32" fmla="*/ 973 w 1061"/>
                    <a:gd name="T33" fmla="*/ 908 h 1208"/>
                    <a:gd name="T34" fmla="*/ 88 w 1061"/>
                    <a:gd name="T35" fmla="*/ 908 h 1208"/>
                    <a:gd name="T36" fmla="*/ 70 w 1061"/>
                    <a:gd name="T37" fmla="*/ 882 h 1208"/>
                    <a:gd name="T38" fmla="*/ 70 w 1061"/>
                    <a:gd name="T39" fmla="*/ 402 h 1208"/>
                    <a:gd name="T40" fmla="*/ 0 w 1061"/>
                    <a:gd name="T41" fmla="*/ 402 h 1208"/>
                    <a:gd name="T42" fmla="*/ 0 w 1061"/>
                    <a:gd name="T43" fmla="*/ 882 h 1208"/>
                    <a:gd name="T44" fmla="*/ 88 w 1061"/>
                    <a:gd name="T45" fmla="*/ 978 h 1208"/>
                    <a:gd name="T46" fmla="*/ 292 w 1061"/>
                    <a:gd name="T47" fmla="*/ 978 h 1208"/>
                    <a:gd name="T48" fmla="*/ 181 w 1061"/>
                    <a:gd name="T49" fmla="*/ 1170 h 1208"/>
                    <a:gd name="T50" fmla="*/ 189 w 1061"/>
                    <a:gd name="T51" fmla="*/ 1201 h 1208"/>
                    <a:gd name="T52" fmla="*/ 220 w 1061"/>
                    <a:gd name="T53" fmla="*/ 1193 h 1208"/>
                    <a:gd name="T54" fmla="*/ 345 w 1061"/>
                    <a:gd name="T55" fmla="*/ 978 h 1208"/>
                    <a:gd name="T56" fmla="*/ 716 w 1061"/>
                    <a:gd name="T57" fmla="*/ 978 h 1208"/>
                    <a:gd name="T58" fmla="*/ 841 w 1061"/>
                    <a:gd name="T59" fmla="*/ 1193 h 1208"/>
                    <a:gd name="T60" fmla="*/ 872 w 1061"/>
                    <a:gd name="T61" fmla="*/ 1201 h 1208"/>
                    <a:gd name="T62" fmla="*/ 880 w 1061"/>
                    <a:gd name="T63" fmla="*/ 1170 h 1208"/>
                    <a:gd name="T64" fmla="*/ 769 w 1061"/>
                    <a:gd name="T65" fmla="*/ 978 h 1208"/>
                    <a:gd name="T66" fmla="*/ 973 w 1061"/>
                    <a:gd name="T67" fmla="*/ 978 h 1208"/>
                    <a:gd name="T68" fmla="*/ 1061 w 1061"/>
                    <a:gd name="T69" fmla="*/ 882 h 1208"/>
                    <a:gd name="T70" fmla="*/ 1061 w 1061"/>
                    <a:gd name="T71" fmla="*/ 127 h 1208"/>
                    <a:gd name="T72" fmla="*/ 973 w 1061"/>
                    <a:gd name="T73" fmla="*/ 31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1" h="1208">
                      <a:moveTo>
                        <a:pt x="973" y="31"/>
                      </a:moveTo>
                      <a:cubicBezTo>
                        <a:pt x="661" y="31"/>
                        <a:pt x="661" y="31"/>
                        <a:pt x="661" y="31"/>
                      </a:cubicBezTo>
                      <a:cubicBezTo>
                        <a:pt x="661" y="10"/>
                        <a:pt x="661" y="10"/>
                        <a:pt x="661" y="10"/>
                      </a:cubicBezTo>
                      <a:cubicBezTo>
                        <a:pt x="661" y="4"/>
                        <a:pt x="656" y="0"/>
                        <a:pt x="650" y="0"/>
                      </a:cubicBezTo>
                      <a:cubicBezTo>
                        <a:pt x="411" y="0"/>
                        <a:pt x="411" y="0"/>
                        <a:pt x="411" y="0"/>
                      </a:cubicBezTo>
                      <a:cubicBezTo>
                        <a:pt x="405" y="0"/>
                        <a:pt x="400" y="4"/>
                        <a:pt x="400" y="10"/>
                      </a:cubicBezTo>
                      <a:cubicBezTo>
                        <a:pt x="400" y="31"/>
                        <a:pt x="400" y="31"/>
                        <a:pt x="400" y="31"/>
                      </a:cubicBezTo>
                      <a:cubicBezTo>
                        <a:pt x="88" y="31"/>
                        <a:pt x="88" y="31"/>
                        <a:pt x="88" y="31"/>
                      </a:cubicBezTo>
                      <a:cubicBezTo>
                        <a:pt x="39" y="31"/>
                        <a:pt x="0" y="74"/>
                        <a:pt x="0" y="127"/>
                      </a:cubicBezTo>
                      <a:cubicBezTo>
                        <a:pt x="0" y="197"/>
                        <a:pt x="0" y="197"/>
                        <a:pt x="0" y="197"/>
                      </a:cubicBezTo>
                      <a:cubicBezTo>
                        <a:pt x="70" y="197"/>
                        <a:pt x="70" y="197"/>
                        <a:pt x="70" y="197"/>
                      </a:cubicBezTo>
                      <a:cubicBezTo>
                        <a:pt x="70" y="127"/>
                        <a:pt x="70" y="127"/>
                        <a:pt x="70" y="127"/>
                      </a:cubicBezTo>
                      <a:cubicBezTo>
                        <a:pt x="70" y="111"/>
                        <a:pt x="79" y="100"/>
                        <a:pt x="88" y="100"/>
                      </a:cubicBezTo>
                      <a:cubicBezTo>
                        <a:pt x="973" y="100"/>
                        <a:pt x="973" y="100"/>
                        <a:pt x="973" y="100"/>
                      </a:cubicBezTo>
                      <a:cubicBezTo>
                        <a:pt x="982" y="100"/>
                        <a:pt x="991" y="111"/>
                        <a:pt x="991" y="127"/>
                      </a:cubicBezTo>
                      <a:cubicBezTo>
                        <a:pt x="991" y="882"/>
                        <a:pt x="991" y="882"/>
                        <a:pt x="991" y="882"/>
                      </a:cubicBezTo>
                      <a:cubicBezTo>
                        <a:pt x="991" y="897"/>
                        <a:pt x="982" y="908"/>
                        <a:pt x="973" y="908"/>
                      </a:cubicBezTo>
                      <a:cubicBezTo>
                        <a:pt x="88" y="908"/>
                        <a:pt x="88" y="908"/>
                        <a:pt x="88" y="908"/>
                      </a:cubicBezTo>
                      <a:cubicBezTo>
                        <a:pt x="79" y="908"/>
                        <a:pt x="70" y="897"/>
                        <a:pt x="70" y="882"/>
                      </a:cubicBezTo>
                      <a:cubicBezTo>
                        <a:pt x="70" y="402"/>
                        <a:pt x="70" y="402"/>
                        <a:pt x="70" y="402"/>
                      </a:cubicBezTo>
                      <a:cubicBezTo>
                        <a:pt x="0" y="402"/>
                        <a:pt x="0" y="402"/>
                        <a:pt x="0" y="402"/>
                      </a:cubicBezTo>
                      <a:cubicBezTo>
                        <a:pt x="0" y="882"/>
                        <a:pt x="0" y="882"/>
                        <a:pt x="0" y="882"/>
                      </a:cubicBezTo>
                      <a:cubicBezTo>
                        <a:pt x="0" y="935"/>
                        <a:pt x="39" y="978"/>
                        <a:pt x="88" y="978"/>
                      </a:cubicBezTo>
                      <a:cubicBezTo>
                        <a:pt x="292" y="978"/>
                        <a:pt x="292" y="978"/>
                        <a:pt x="292" y="978"/>
                      </a:cubicBezTo>
                      <a:cubicBezTo>
                        <a:pt x="181" y="1170"/>
                        <a:pt x="181" y="1170"/>
                        <a:pt x="181" y="1170"/>
                      </a:cubicBezTo>
                      <a:cubicBezTo>
                        <a:pt x="174" y="1181"/>
                        <a:pt x="178" y="1195"/>
                        <a:pt x="189" y="1201"/>
                      </a:cubicBezTo>
                      <a:cubicBezTo>
                        <a:pt x="200" y="1208"/>
                        <a:pt x="214" y="1204"/>
                        <a:pt x="220" y="1193"/>
                      </a:cubicBezTo>
                      <a:cubicBezTo>
                        <a:pt x="345" y="978"/>
                        <a:pt x="345" y="978"/>
                        <a:pt x="345" y="978"/>
                      </a:cubicBezTo>
                      <a:cubicBezTo>
                        <a:pt x="716" y="978"/>
                        <a:pt x="716" y="978"/>
                        <a:pt x="716" y="978"/>
                      </a:cubicBezTo>
                      <a:cubicBezTo>
                        <a:pt x="841" y="1193"/>
                        <a:pt x="841" y="1193"/>
                        <a:pt x="841" y="1193"/>
                      </a:cubicBezTo>
                      <a:cubicBezTo>
                        <a:pt x="847" y="1204"/>
                        <a:pt x="861" y="1208"/>
                        <a:pt x="872" y="1201"/>
                      </a:cubicBezTo>
                      <a:cubicBezTo>
                        <a:pt x="883" y="1195"/>
                        <a:pt x="887" y="1181"/>
                        <a:pt x="880" y="1170"/>
                      </a:cubicBezTo>
                      <a:cubicBezTo>
                        <a:pt x="769" y="978"/>
                        <a:pt x="769" y="978"/>
                        <a:pt x="769" y="978"/>
                      </a:cubicBezTo>
                      <a:cubicBezTo>
                        <a:pt x="973" y="978"/>
                        <a:pt x="973" y="978"/>
                        <a:pt x="973" y="978"/>
                      </a:cubicBezTo>
                      <a:cubicBezTo>
                        <a:pt x="1021" y="978"/>
                        <a:pt x="1061" y="935"/>
                        <a:pt x="1061" y="882"/>
                      </a:cubicBezTo>
                      <a:cubicBezTo>
                        <a:pt x="1061" y="127"/>
                        <a:pt x="1061" y="127"/>
                        <a:pt x="1061" y="127"/>
                      </a:cubicBezTo>
                      <a:cubicBezTo>
                        <a:pt x="1061" y="74"/>
                        <a:pt x="1021" y="31"/>
                        <a:pt x="97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69" name="Freeform 31"/>
                <p:cNvSpPr>
                  <a:spLocks/>
                </p:cNvSpPr>
                <p:nvPr/>
              </p:nvSpPr>
              <p:spPr bwMode="auto">
                <a:xfrm>
                  <a:off x="21823363" y="2990850"/>
                  <a:ext cx="525463" cy="1238250"/>
                </a:xfrm>
                <a:custGeom>
                  <a:avLst/>
                  <a:gdLst>
                    <a:gd name="T0" fmla="*/ 0 w 140"/>
                    <a:gd name="T1" fmla="*/ 38 h 330"/>
                    <a:gd name="T2" fmla="*/ 0 w 140"/>
                    <a:gd name="T3" fmla="*/ 292 h 330"/>
                    <a:gd name="T4" fmla="*/ 38 w 140"/>
                    <a:gd name="T5" fmla="*/ 330 h 330"/>
                    <a:gd name="T6" fmla="*/ 102 w 140"/>
                    <a:gd name="T7" fmla="*/ 330 h 330"/>
                    <a:gd name="T8" fmla="*/ 140 w 140"/>
                    <a:gd name="T9" fmla="*/ 292 h 330"/>
                    <a:gd name="T10" fmla="*/ 140 w 140"/>
                    <a:gd name="T11" fmla="*/ 38 h 330"/>
                    <a:gd name="T12" fmla="*/ 102 w 140"/>
                    <a:gd name="T13" fmla="*/ 0 h 330"/>
                    <a:gd name="T14" fmla="*/ 38 w 140"/>
                    <a:gd name="T15" fmla="*/ 0 h 330"/>
                    <a:gd name="T16" fmla="*/ 0 w 140"/>
                    <a:gd name="T17" fmla="*/ 3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330">
                      <a:moveTo>
                        <a:pt x="0" y="38"/>
                      </a:moveTo>
                      <a:cubicBezTo>
                        <a:pt x="0" y="292"/>
                        <a:pt x="0" y="292"/>
                        <a:pt x="0" y="292"/>
                      </a:cubicBezTo>
                      <a:cubicBezTo>
                        <a:pt x="0" y="313"/>
                        <a:pt x="17" y="330"/>
                        <a:pt x="38" y="330"/>
                      </a:cubicBezTo>
                      <a:cubicBezTo>
                        <a:pt x="102" y="330"/>
                        <a:pt x="102" y="330"/>
                        <a:pt x="102" y="330"/>
                      </a:cubicBezTo>
                      <a:cubicBezTo>
                        <a:pt x="123" y="330"/>
                        <a:pt x="140" y="313"/>
                        <a:pt x="140" y="292"/>
                      </a:cubicBezTo>
                      <a:cubicBezTo>
                        <a:pt x="140" y="38"/>
                        <a:pt x="140" y="38"/>
                        <a:pt x="140" y="38"/>
                      </a:cubicBezTo>
                      <a:cubicBezTo>
                        <a:pt x="140" y="17"/>
                        <a:pt x="123" y="0"/>
                        <a:pt x="102" y="0"/>
                      </a:cubicBezTo>
                      <a:cubicBezTo>
                        <a:pt x="38" y="0"/>
                        <a:pt x="38" y="0"/>
                        <a:pt x="38" y="0"/>
                      </a:cubicBezTo>
                      <a:cubicBezTo>
                        <a:pt x="17" y="0"/>
                        <a:pt x="0" y="17"/>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70" name="Freeform 32"/>
                <p:cNvSpPr>
                  <a:spLocks/>
                </p:cNvSpPr>
                <p:nvPr/>
              </p:nvSpPr>
              <p:spPr bwMode="auto">
                <a:xfrm>
                  <a:off x="22817138" y="2544762"/>
                  <a:ext cx="525463" cy="1684338"/>
                </a:xfrm>
                <a:custGeom>
                  <a:avLst/>
                  <a:gdLst>
                    <a:gd name="T0" fmla="*/ 38 w 140"/>
                    <a:gd name="T1" fmla="*/ 449 h 449"/>
                    <a:gd name="T2" fmla="*/ 102 w 140"/>
                    <a:gd name="T3" fmla="*/ 449 h 449"/>
                    <a:gd name="T4" fmla="*/ 140 w 140"/>
                    <a:gd name="T5" fmla="*/ 411 h 449"/>
                    <a:gd name="T6" fmla="*/ 140 w 140"/>
                    <a:gd name="T7" fmla="*/ 38 h 449"/>
                    <a:gd name="T8" fmla="*/ 102 w 140"/>
                    <a:gd name="T9" fmla="*/ 0 h 449"/>
                    <a:gd name="T10" fmla="*/ 38 w 140"/>
                    <a:gd name="T11" fmla="*/ 0 h 449"/>
                    <a:gd name="T12" fmla="*/ 0 w 140"/>
                    <a:gd name="T13" fmla="*/ 38 h 449"/>
                    <a:gd name="T14" fmla="*/ 0 w 140"/>
                    <a:gd name="T15" fmla="*/ 411 h 449"/>
                    <a:gd name="T16" fmla="*/ 38 w 140"/>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449">
                      <a:moveTo>
                        <a:pt x="38" y="449"/>
                      </a:moveTo>
                      <a:cubicBezTo>
                        <a:pt x="102" y="449"/>
                        <a:pt x="102" y="449"/>
                        <a:pt x="102" y="449"/>
                      </a:cubicBezTo>
                      <a:cubicBezTo>
                        <a:pt x="123" y="449"/>
                        <a:pt x="140" y="432"/>
                        <a:pt x="140" y="411"/>
                      </a:cubicBezTo>
                      <a:cubicBezTo>
                        <a:pt x="140" y="38"/>
                        <a:pt x="140" y="38"/>
                        <a:pt x="140" y="38"/>
                      </a:cubicBezTo>
                      <a:cubicBezTo>
                        <a:pt x="140" y="17"/>
                        <a:pt x="123" y="0"/>
                        <a:pt x="102" y="0"/>
                      </a:cubicBezTo>
                      <a:cubicBezTo>
                        <a:pt x="38" y="0"/>
                        <a:pt x="38" y="0"/>
                        <a:pt x="38" y="0"/>
                      </a:cubicBezTo>
                      <a:cubicBezTo>
                        <a:pt x="17" y="0"/>
                        <a:pt x="0" y="17"/>
                        <a:pt x="0" y="38"/>
                      </a:cubicBezTo>
                      <a:cubicBezTo>
                        <a:pt x="0" y="411"/>
                        <a:pt x="0" y="411"/>
                        <a:pt x="0" y="411"/>
                      </a:cubicBezTo>
                      <a:cubicBezTo>
                        <a:pt x="0" y="432"/>
                        <a:pt x="17" y="449"/>
                        <a:pt x="38" y="4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71" name="Freeform 33"/>
                <p:cNvSpPr>
                  <a:spLocks/>
                </p:cNvSpPr>
                <p:nvPr/>
              </p:nvSpPr>
              <p:spPr bwMode="auto">
                <a:xfrm>
                  <a:off x="23815675" y="2082800"/>
                  <a:ext cx="523875" cy="2146300"/>
                </a:xfrm>
                <a:custGeom>
                  <a:avLst/>
                  <a:gdLst>
                    <a:gd name="T0" fmla="*/ 38 w 140"/>
                    <a:gd name="T1" fmla="*/ 572 h 572"/>
                    <a:gd name="T2" fmla="*/ 102 w 140"/>
                    <a:gd name="T3" fmla="*/ 572 h 572"/>
                    <a:gd name="T4" fmla="*/ 140 w 140"/>
                    <a:gd name="T5" fmla="*/ 534 h 572"/>
                    <a:gd name="T6" fmla="*/ 140 w 140"/>
                    <a:gd name="T7" fmla="*/ 38 h 572"/>
                    <a:gd name="T8" fmla="*/ 102 w 140"/>
                    <a:gd name="T9" fmla="*/ 0 h 572"/>
                    <a:gd name="T10" fmla="*/ 38 w 140"/>
                    <a:gd name="T11" fmla="*/ 0 h 572"/>
                    <a:gd name="T12" fmla="*/ 0 w 140"/>
                    <a:gd name="T13" fmla="*/ 38 h 572"/>
                    <a:gd name="T14" fmla="*/ 0 w 140"/>
                    <a:gd name="T15" fmla="*/ 534 h 572"/>
                    <a:gd name="T16" fmla="*/ 38 w 140"/>
                    <a:gd name="T17"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72">
                      <a:moveTo>
                        <a:pt x="38" y="572"/>
                      </a:moveTo>
                      <a:cubicBezTo>
                        <a:pt x="102" y="572"/>
                        <a:pt x="102" y="572"/>
                        <a:pt x="102" y="572"/>
                      </a:cubicBezTo>
                      <a:cubicBezTo>
                        <a:pt x="123" y="572"/>
                        <a:pt x="140" y="555"/>
                        <a:pt x="140" y="534"/>
                      </a:cubicBezTo>
                      <a:cubicBezTo>
                        <a:pt x="140" y="38"/>
                        <a:pt x="140" y="38"/>
                        <a:pt x="140" y="38"/>
                      </a:cubicBezTo>
                      <a:cubicBezTo>
                        <a:pt x="140" y="17"/>
                        <a:pt x="123" y="0"/>
                        <a:pt x="102" y="0"/>
                      </a:cubicBezTo>
                      <a:cubicBezTo>
                        <a:pt x="38" y="0"/>
                        <a:pt x="38" y="0"/>
                        <a:pt x="38" y="0"/>
                      </a:cubicBezTo>
                      <a:cubicBezTo>
                        <a:pt x="17" y="0"/>
                        <a:pt x="0" y="17"/>
                        <a:pt x="0" y="38"/>
                      </a:cubicBezTo>
                      <a:cubicBezTo>
                        <a:pt x="0" y="534"/>
                        <a:pt x="0" y="534"/>
                        <a:pt x="0" y="534"/>
                      </a:cubicBezTo>
                      <a:cubicBezTo>
                        <a:pt x="0" y="555"/>
                        <a:pt x="17" y="572"/>
                        <a:pt x="38"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72" name="Freeform 34"/>
                <p:cNvSpPr>
                  <a:spLocks/>
                </p:cNvSpPr>
                <p:nvPr/>
              </p:nvSpPr>
              <p:spPr bwMode="auto">
                <a:xfrm>
                  <a:off x="19199225" y="2135187"/>
                  <a:ext cx="2838450" cy="3611563"/>
                </a:xfrm>
                <a:custGeom>
                  <a:avLst/>
                  <a:gdLst>
                    <a:gd name="T0" fmla="*/ 627 w 757"/>
                    <a:gd name="T1" fmla="*/ 135 h 963"/>
                    <a:gd name="T2" fmla="*/ 690 w 757"/>
                    <a:gd name="T3" fmla="*/ 135 h 963"/>
                    <a:gd name="T4" fmla="*/ 757 w 757"/>
                    <a:gd name="T5" fmla="*/ 68 h 963"/>
                    <a:gd name="T6" fmla="*/ 690 w 757"/>
                    <a:gd name="T7" fmla="*/ 0 h 963"/>
                    <a:gd name="T8" fmla="*/ 627 w 757"/>
                    <a:gd name="T9" fmla="*/ 0 h 963"/>
                    <a:gd name="T10" fmla="*/ 423 w 757"/>
                    <a:gd name="T11" fmla="*/ 0 h 963"/>
                    <a:gd name="T12" fmla="*/ 397 w 757"/>
                    <a:gd name="T13" fmla="*/ 0 h 963"/>
                    <a:gd name="T14" fmla="*/ 360 w 757"/>
                    <a:gd name="T15" fmla="*/ 0 h 963"/>
                    <a:gd name="T16" fmla="*/ 312 w 757"/>
                    <a:gd name="T17" fmla="*/ 0 h 963"/>
                    <a:gd name="T18" fmla="*/ 269 w 757"/>
                    <a:gd name="T19" fmla="*/ 56 h 963"/>
                    <a:gd name="T20" fmla="*/ 233 w 757"/>
                    <a:gd name="T21" fmla="*/ 8 h 963"/>
                    <a:gd name="T22" fmla="*/ 196 w 757"/>
                    <a:gd name="T23" fmla="*/ 56 h 963"/>
                    <a:gd name="T24" fmla="*/ 153 w 757"/>
                    <a:gd name="T25" fmla="*/ 0 h 963"/>
                    <a:gd name="T26" fmla="*/ 69 w 757"/>
                    <a:gd name="T27" fmla="*/ 0 h 963"/>
                    <a:gd name="T28" fmla="*/ 69 w 757"/>
                    <a:gd name="T29" fmla="*/ 0 h 963"/>
                    <a:gd name="T30" fmla="*/ 68 w 757"/>
                    <a:gd name="T31" fmla="*/ 0 h 963"/>
                    <a:gd name="T32" fmla="*/ 0 w 757"/>
                    <a:gd name="T33" fmla="*/ 68 h 963"/>
                    <a:gd name="T34" fmla="*/ 0 w 757"/>
                    <a:gd name="T35" fmla="*/ 130 h 963"/>
                    <a:gd name="T36" fmla="*/ 0 w 757"/>
                    <a:gd name="T37" fmla="*/ 334 h 963"/>
                    <a:gd name="T38" fmla="*/ 0 w 757"/>
                    <a:gd name="T39" fmla="*/ 397 h 963"/>
                    <a:gd name="T40" fmla="*/ 68 w 757"/>
                    <a:gd name="T41" fmla="*/ 465 h 963"/>
                    <a:gd name="T42" fmla="*/ 69 w 757"/>
                    <a:gd name="T43" fmla="*/ 465 h 963"/>
                    <a:gd name="T44" fmla="*/ 69 w 757"/>
                    <a:gd name="T45" fmla="*/ 465 h 963"/>
                    <a:gd name="T46" fmla="*/ 69 w 757"/>
                    <a:gd name="T47" fmla="*/ 465 h 963"/>
                    <a:gd name="T48" fmla="*/ 69 w 757"/>
                    <a:gd name="T49" fmla="*/ 887 h 963"/>
                    <a:gd name="T50" fmla="*/ 145 w 757"/>
                    <a:gd name="T51" fmla="*/ 962 h 963"/>
                    <a:gd name="T52" fmla="*/ 220 w 757"/>
                    <a:gd name="T53" fmla="*/ 887 h 963"/>
                    <a:gd name="T54" fmla="*/ 220 w 757"/>
                    <a:gd name="T55" fmla="*/ 465 h 963"/>
                    <a:gd name="T56" fmla="*/ 247 w 757"/>
                    <a:gd name="T57" fmla="*/ 465 h 963"/>
                    <a:gd name="T58" fmla="*/ 247 w 757"/>
                    <a:gd name="T59" fmla="*/ 887 h 963"/>
                    <a:gd name="T60" fmla="*/ 322 w 757"/>
                    <a:gd name="T61" fmla="*/ 963 h 963"/>
                    <a:gd name="T62" fmla="*/ 397 w 757"/>
                    <a:gd name="T63" fmla="*/ 887 h 963"/>
                    <a:gd name="T64" fmla="*/ 397 w 757"/>
                    <a:gd name="T65" fmla="*/ 382 h 963"/>
                    <a:gd name="T66" fmla="*/ 397 w 757"/>
                    <a:gd name="T67" fmla="*/ 381 h 963"/>
                    <a:gd name="T68" fmla="*/ 397 w 757"/>
                    <a:gd name="T69" fmla="*/ 135 h 963"/>
                    <a:gd name="T70" fmla="*/ 423 w 757"/>
                    <a:gd name="T71" fmla="*/ 135 h 963"/>
                    <a:gd name="T72" fmla="*/ 627 w 757"/>
                    <a:gd name="T73" fmla="*/ 13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7" h="963">
                      <a:moveTo>
                        <a:pt x="627" y="135"/>
                      </a:moveTo>
                      <a:cubicBezTo>
                        <a:pt x="690" y="135"/>
                        <a:pt x="690" y="135"/>
                        <a:pt x="690" y="135"/>
                      </a:cubicBezTo>
                      <a:cubicBezTo>
                        <a:pt x="727" y="135"/>
                        <a:pt x="757" y="105"/>
                        <a:pt x="757" y="68"/>
                      </a:cubicBezTo>
                      <a:cubicBezTo>
                        <a:pt x="757" y="30"/>
                        <a:pt x="727" y="0"/>
                        <a:pt x="690" y="0"/>
                      </a:cubicBezTo>
                      <a:cubicBezTo>
                        <a:pt x="627" y="0"/>
                        <a:pt x="627" y="0"/>
                        <a:pt x="627" y="0"/>
                      </a:cubicBezTo>
                      <a:cubicBezTo>
                        <a:pt x="423" y="0"/>
                        <a:pt x="423" y="0"/>
                        <a:pt x="423" y="0"/>
                      </a:cubicBezTo>
                      <a:cubicBezTo>
                        <a:pt x="397" y="0"/>
                        <a:pt x="397" y="0"/>
                        <a:pt x="397" y="0"/>
                      </a:cubicBezTo>
                      <a:cubicBezTo>
                        <a:pt x="360" y="0"/>
                        <a:pt x="360" y="0"/>
                        <a:pt x="360" y="0"/>
                      </a:cubicBezTo>
                      <a:cubicBezTo>
                        <a:pt x="312" y="0"/>
                        <a:pt x="312" y="0"/>
                        <a:pt x="312" y="0"/>
                      </a:cubicBezTo>
                      <a:cubicBezTo>
                        <a:pt x="269" y="56"/>
                        <a:pt x="269" y="56"/>
                        <a:pt x="269" y="56"/>
                      </a:cubicBezTo>
                      <a:cubicBezTo>
                        <a:pt x="233" y="8"/>
                        <a:pt x="233" y="8"/>
                        <a:pt x="233" y="8"/>
                      </a:cubicBezTo>
                      <a:cubicBezTo>
                        <a:pt x="227" y="15"/>
                        <a:pt x="196" y="56"/>
                        <a:pt x="196" y="56"/>
                      </a:cubicBezTo>
                      <a:cubicBezTo>
                        <a:pt x="153" y="0"/>
                        <a:pt x="153" y="0"/>
                        <a:pt x="153" y="0"/>
                      </a:cubicBezTo>
                      <a:cubicBezTo>
                        <a:pt x="69" y="0"/>
                        <a:pt x="69" y="0"/>
                        <a:pt x="69" y="0"/>
                      </a:cubicBezTo>
                      <a:cubicBezTo>
                        <a:pt x="69" y="0"/>
                        <a:pt x="69" y="0"/>
                        <a:pt x="69" y="0"/>
                      </a:cubicBezTo>
                      <a:cubicBezTo>
                        <a:pt x="68" y="0"/>
                        <a:pt x="68" y="0"/>
                        <a:pt x="68" y="0"/>
                      </a:cubicBezTo>
                      <a:cubicBezTo>
                        <a:pt x="30" y="0"/>
                        <a:pt x="0" y="30"/>
                        <a:pt x="0" y="68"/>
                      </a:cubicBezTo>
                      <a:cubicBezTo>
                        <a:pt x="0" y="130"/>
                        <a:pt x="0" y="130"/>
                        <a:pt x="0" y="130"/>
                      </a:cubicBezTo>
                      <a:cubicBezTo>
                        <a:pt x="0" y="334"/>
                        <a:pt x="0" y="334"/>
                        <a:pt x="0" y="334"/>
                      </a:cubicBezTo>
                      <a:cubicBezTo>
                        <a:pt x="0" y="397"/>
                        <a:pt x="0" y="397"/>
                        <a:pt x="0" y="397"/>
                      </a:cubicBezTo>
                      <a:cubicBezTo>
                        <a:pt x="0" y="434"/>
                        <a:pt x="30" y="465"/>
                        <a:pt x="68" y="465"/>
                      </a:cubicBezTo>
                      <a:cubicBezTo>
                        <a:pt x="68" y="465"/>
                        <a:pt x="68" y="465"/>
                        <a:pt x="69" y="465"/>
                      </a:cubicBezTo>
                      <a:cubicBezTo>
                        <a:pt x="69" y="465"/>
                        <a:pt x="69" y="465"/>
                        <a:pt x="69" y="465"/>
                      </a:cubicBezTo>
                      <a:cubicBezTo>
                        <a:pt x="69" y="465"/>
                        <a:pt x="69" y="465"/>
                        <a:pt x="69" y="465"/>
                      </a:cubicBezTo>
                      <a:cubicBezTo>
                        <a:pt x="69" y="887"/>
                        <a:pt x="69" y="887"/>
                        <a:pt x="69" y="887"/>
                      </a:cubicBezTo>
                      <a:cubicBezTo>
                        <a:pt x="69" y="929"/>
                        <a:pt x="103" y="962"/>
                        <a:pt x="145" y="962"/>
                      </a:cubicBezTo>
                      <a:cubicBezTo>
                        <a:pt x="186" y="962"/>
                        <a:pt x="220" y="929"/>
                        <a:pt x="220" y="887"/>
                      </a:cubicBezTo>
                      <a:cubicBezTo>
                        <a:pt x="220" y="465"/>
                        <a:pt x="220" y="465"/>
                        <a:pt x="220" y="465"/>
                      </a:cubicBezTo>
                      <a:cubicBezTo>
                        <a:pt x="247" y="465"/>
                        <a:pt x="247" y="465"/>
                        <a:pt x="247" y="465"/>
                      </a:cubicBezTo>
                      <a:cubicBezTo>
                        <a:pt x="247" y="887"/>
                        <a:pt x="247" y="887"/>
                        <a:pt x="247" y="887"/>
                      </a:cubicBezTo>
                      <a:cubicBezTo>
                        <a:pt x="247" y="929"/>
                        <a:pt x="280" y="963"/>
                        <a:pt x="322" y="963"/>
                      </a:cubicBezTo>
                      <a:cubicBezTo>
                        <a:pt x="363" y="963"/>
                        <a:pt x="397" y="929"/>
                        <a:pt x="397" y="887"/>
                      </a:cubicBezTo>
                      <a:cubicBezTo>
                        <a:pt x="397" y="382"/>
                        <a:pt x="397" y="382"/>
                        <a:pt x="397" y="382"/>
                      </a:cubicBezTo>
                      <a:cubicBezTo>
                        <a:pt x="397" y="382"/>
                        <a:pt x="397" y="381"/>
                        <a:pt x="397" y="381"/>
                      </a:cubicBezTo>
                      <a:cubicBezTo>
                        <a:pt x="397" y="135"/>
                        <a:pt x="397" y="135"/>
                        <a:pt x="397" y="135"/>
                      </a:cubicBezTo>
                      <a:cubicBezTo>
                        <a:pt x="423" y="135"/>
                        <a:pt x="423" y="135"/>
                        <a:pt x="423" y="135"/>
                      </a:cubicBezTo>
                      <a:lnTo>
                        <a:pt x="62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73" name="Oval 35"/>
                <p:cNvSpPr>
                  <a:spLocks noChangeArrowheads="1"/>
                </p:cNvSpPr>
                <p:nvPr/>
              </p:nvSpPr>
              <p:spPr bwMode="auto">
                <a:xfrm>
                  <a:off x="19618325" y="1160462"/>
                  <a:ext cx="904875" cy="904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sp>
        <p:nvSpPr>
          <p:cNvPr id="6" name="Slide Number Placeholder 5"/>
          <p:cNvSpPr>
            <a:spLocks noGrp="1"/>
          </p:cNvSpPr>
          <p:nvPr>
            <p:ph type="sldNum" sz="quarter" idx="12"/>
          </p:nvPr>
        </p:nvSpPr>
        <p:spPr/>
        <p:txBody>
          <a:bodyPr/>
          <a:lstStyle/>
          <a:p>
            <a:pPr>
              <a:defRPr/>
            </a:pPr>
            <a:r>
              <a:rPr lang="en-US"/>
              <a:t>Page </a:t>
            </a:r>
            <a:fld id="{90CBDC3A-D49F-4631-A8C7-55D59B33E5FA}" type="slidenum">
              <a:rPr lang="en-US" smtClean="0"/>
              <a:pPr>
                <a:defRPr/>
              </a:pPr>
              <a:t>5</a:t>
            </a:fld>
            <a:endParaRPr lang="en-US" dirty="0"/>
          </a:p>
        </p:txBody>
      </p:sp>
    </p:spTree>
    <p:extLst>
      <p:ext uri="{BB962C8B-B14F-4D97-AF65-F5344CB8AC3E}">
        <p14:creationId xmlns:p14="http://schemas.microsoft.com/office/powerpoint/2010/main" val="21134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dirty="0">
                <a:solidFill>
                  <a:schemeClr val="bg1"/>
                </a:solidFill>
              </a:rPr>
              <a:t>DevOps Academy Training</a:t>
            </a:r>
            <a:endParaRPr lang="en-US" dirty="0"/>
          </a:p>
        </p:txBody>
      </p:sp>
      <p:sp>
        <p:nvSpPr>
          <p:cNvPr id="15" name="Text Placeholder 14"/>
          <p:cNvSpPr>
            <a:spLocks noGrp="1"/>
          </p:cNvSpPr>
          <p:nvPr>
            <p:ph type="body" sz="quarter" idx="10"/>
          </p:nvPr>
        </p:nvSpPr>
        <p:spPr/>
        <p:txBody>
          <a:bodyPr/>
          <a:lstStyle/>
          <a:p>
            <a:r>
              <a:rPr lang="en-GB" dirty="0">
                <a:solidFill>
                  <a:schemeClr val="accent4"/>
                </a:solidFill>
              </a:rPr>
              <a:t>Why are we here?</a:t>
            </a:r>
          </a:p>
          <a:p>
            <a:endParaRPr lang="en-US" dirty="0"/>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9" name="Title 2"/>
          <p:cNvSpPr txBox="1">
            <a:spLocks/>
          </p:cNvSpPr>
          <p:nvPr/>
        </p:nvSpPr>
        <p:spPr>
          <a:xfrm>
            <a:off x="455613" y="116205"/>
            <a:ext cx="8232775" cy="1002979"/>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endParaRPr lang="en-US" dirty="0">
              <a:solidFill>
                <a:schemeClr val="bg1"/>
              </a:solidFill>
            </a:endParaRPr>
          </a:p>
        </p:txBody>
      </p:sp>
      <p:sp>
        <p:nvSpPr>
          <p:cNvPr id="10" name="Text Placeholder 3"/>
          <p:cNvSpPr txBox="1">
            <a:spLocks/>
          </p:cNvSpPr>
          <p:nvPr/>
        </p:nvSpPr>
        <p:spPr>
          <a:xfrm>
            <a:off x="455613" y="1182021"/>
            <a:ext cx="8232775" cy="396000"/>
          </a:xfrm>
          <a:prstGeom prst="rect">
            <a:avLst/>
          </a:prstGeom>
        </p:spPr>
        <p:txBody>
          <a:bodyPr vert="horz" lIns="0" tIns="45720" rIns="0" bIns="0" rtlCol="0">
            <a:noAutofit/>
          </a:bodyPr>
          <a:lstStyle>
            <a:lvl1pPr marL="0" indent="0" algn="l" rtl="0" eaLnBrk="1" fontAlgn="base" hangingPunct="1">
              <a:spcBef>
                <a:spcPts val="600"/>
              </a:spcBef>
              <a:spcAft>
                <a:spcPct val="0"/>
              </a:spcAft>
              <a:buFont typeface="Arial" pitchFamily="34" charset="0"/>
              <a:buNone/>
              <a:defRPr sz="2000" kern="1200">
                <a:solidFill>
                  <a:schemeClr val="accent1"/>
                </a:solidFill>
                <a:latin typeface="+mj-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p:txBody>
      </p:sp>
      <p:sp>
        <p:nvSpPr>
          <p:cNvPr id="16" name="Content Placeholder 2"/>
          <p:cNvSpPr txBox="1">
            <a:spLocks/>
          </p:cNvSpPr>
          <p:nvPr/>
        </p:nvSpPr>
        <p:spPr>
          <a:xfrm>
            <a:off x="455613" y="3816931"/>
            <a:ext cx="3600000" cy="2413953"/>
          </a:xfrm>
          <a:prstGeom prst="rect">
            <a:avLst/>
          </a:prstGeom>
          <a:noFill/>
          <a:ln w="12700">
            <a:noFill/>
            <a:miter lim="800000"/>
            <a:headEnd/>
            <a:tailEnd/>
          </a:ln>
        </p:spPr>
        <p:txBody>
          <a:bodyPr lIns="0" tIns="0" rIns="0" bIns="0"/>
          <a:lstStyle>
            <a:defPPr>
              <a:defRPr lang="en-US"/>
            </a:defPPr>
            <a:lvl1pPr eaLnBrk="0" hangingPunct="0">
              <a:lnSpc>
                <a:spcPct val="90000"/>
              </a:lnSpc>
              <a:spcBef>
                <a:spcPct val="40000"/>
              </a:spcBef>
              <a:spcAft>
                <a:spcPct val="200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marL="0" lvl="1" indent="0">
              <a:spcAft>
                <a:spcPts val="1200"/>
              </a:spcAft>
              <a:buNone/>
            </a:pPr>
            <a:r>
              <a:rPr lang="en-GB" dirty="0">
                <a:solidFill>
                  <a:schemeClr val="accent4"/>
                </a:solidFill>
              </a:rPr>
              <a:t>What is DevOps and why is it relevant</a:t>
            </a:r>
          </a:p>
          <a:p>
            <a:pPr marL="0" lvl="1" indent="0">
              <a:spcAft>
                <a:spcPts val="1200"/>
              </a:spcAft>
              <a:buNone/>
            </a:pPr>
            <a:r>
              <a:rPr lang="en-GB" dirty="0">
                <a:solidFill>
                  <a:schemeClr val="accent4"/>
                </a:solidFill>
              </a:rPr>
              <a:t>What problem is DevOps trying to solve?</a:t>
            </a:r>
          </a:p>
          <a:p>
            <a:pPr marL="0" lvl="1" indent="0">
              <a:spcAft>
                <a:spcPts val="1200"/>
              </a:spcAft>
              <a:buNone/>
            </a:pPr>
            <a:r>
              <a:rPr lang="en-GB" dirty="0">
                <a:solidFill>
                  <a:schemeClr val="accent4"/>
                </a:solidFill>
              </a:rPr>
              <a:t>Some very important </a:t>
            </a:r>
            <a:br>
              <a:rPr lang="en-GB" dirty="0">
                <a:solidFill>
                  <a:schemeClr val="accent4"/>
                </a:solidFill>
              </a:rPr>
            </a:br>
            <a:r>
              <a:rPr lang="en-GB" dirty="0">
                <a:solidFill>
                  <a:schemeClr val="accent4"/>
                </a:solidFill>
              </a:rPr>
              <a:t>TECHNICAL concepts related to the DevOps Way of Working</a:t>
            </a:r>
          </a:p>
        </p:txBody>
      </p:sp>
      <p:sp>
        <p:nvSpPr>
          <p:cNvPr id="18" name="Content Placeholder 2"/>
          <p:cNvSpPr txBox="1">
            <a:spLocks/>
          </p:cNvSpPr>
          <p:nvPr/>
        </p:nvSpPr>
        <p:spPr>
          <a:xfrm>
            <a:off x="4161065" y="3839881"/>
            <a:ext cx="4816680" cy="1710614"/>
          </a:xfrm>
          <a:prstGeom prst="rect">
            <a:avLst/>
          </a:prstGeom>
          <a:noFill/>
          <a:ln w="12700">
            <a:noFill/>
            <a:miter lim="800000"/>
            <a:headEnd/>
            <a:tailEnd/>
          </a:ln>
        </p:spPr>
        <p:txBody>
          <a:bodyPr lIns="0" tIns="0" rIns="0" bIns="0"/>
          <a:lstStyle>
            <a:defPPr>
              <a:defRPr lang="en-US"/>
            </a:defPPr>
            <a:lvl1pPr eaLnBrk="0" hangingPunct="0">
              <a:lnSpc>
                <a:spcPct val="90000"/>
              </a:lnSpc>
              <a:spcBef>
                <a:spcPct val="40000"/>
              </a:spcBef>
              <a:spcAft>
                <a:spcPct val="200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marL="182563" lvl="1" indent="-182563">
              <a:spcAft>
                <a:spcPts val="600"/>
              </a:spcAft>
              <a:tabLst>
                <a:tab pos="182563" algn="l"/>
              </a:tabLst>
            </a:pPr>
            <a:r>
              <a:rPr lang="en-GB" sz="1600" dirty="0">
                <a:solidFill>
                  <a:schemeClr val="bg1"/>
                </a:solidFill>
              </a:rPr>
              <a:t>Infrastructure Automation / Infrastructure-as-Code</a:t>
            </a:r>
          </a:p>
          <a:p>
            <a:pPr marL="182563" lvl="1" indent="-182563">
              <a:spcAft>
                <a:spcPts val="600"/>
              </a:spcAft>
              <a:tabLst>
                <a:tab pos="182563" algn="l"/>
              </a:tabLst>
            </a:pPr>
            <a:r>
              <a:rPr lang="en-GB" sz="1600" dirty="0">
                <a:solidFill>
                  <a:schemeClr val="bg1"/>
                </a:solidFill>
              </a:rPr>
              <a:t>Continuous Integration &amp; Continuous Delivery </a:t>
            </a:r>
          </a:p>
          <a:p>
            <a:pPr marL="182563" lvl="1" indent="-182563">
              <a:spcAft>
                <a:spcPts val="600"/>
              </a:spcAft>
              <a:tabLst>
                <a:tab pos="182563" algn="l"/>
              </a:tabLst>
            </a:pPr>
            <a:r>
              <a:rPr lang="en-GB" sz="1600" dirty="0">
                <a:solidFill>
                  <a:schemeClr val="bg1"/>
                </a:solidFill>
              </a:rPr>
              <a:t>Release orchestration and automation</a:t>
            </a:r>
          </a:p>
          <a:p>
            <a:pPr marL="182563" lvl="1" indent="-182563">
              <a:spcAft>
                <a:spcPts val="600"/>
              </a:spcAft>
              <a:tabLst>
                <a:tab pos="182563" algn="l"/>
              </a:tabLst>
            </a:pPr>
            <a:r>
              <a:rPr lang="en-GB" sz="1600" dirty="0">
                <a:solidFill>
                  <a:schemeClr val="bg1"/>
                </a:solidFill>
              </a:rPr>
              <a:t>Computing in the cloud</a:t>
            </a:r>
          </a:p>
          <a:p>
            <a:pPr marL="182563" lvl="1" indent="-182563">
              <a:spcAft>
                <a:spcPts val="600"/>
              </a:spcAft>
              <a:tabLst>
                <a:tab pos="182563" algn="l"/>
              </a:tabLst>
            </a:pPr>
            <a:r>
              <a:rPr lang="en-GB" sz="1600" dirty="0">
                <a:solidFill>
                  <a:schemeClr val="bg1"/>
                </a:solidFill>
              </a:rPr>
              <a:t>IaaS, PaaS and SaaS</a:t>
            </a:r>
          </a:p>
          <a:p>
            <a:pPr marL="182563" lvl="1" indent="-182563">
              <a:spcAft>
                <a:spcPts val="600"/>
              </a:spcAft>
              <a:tabLst>
                <a:tab pos="182563" algn="l"/>
              </a:tabLst>
            </a:pPr>
            <a:r>
              <a:rPr lang="en-GB" sz="1600" dirty="0">
                <a:solidFill>
                  <a:schemeClr val="bg1"/>
                </a:solidFill>
              </a:rPr>
              <a:t>Monitoring and operation</a:t>
            </a:r>
          </a:p>
        </p:txBody>
      </p:sp>
      <p:grpSp>
        <p:nvGrpSpPr>
          <p:cNvPr id="1033" name="Group 1032"/>
          <p:cNvGrpSpPr/>
          <p:nvPr/>
        </p:nvGrpSpPr>
        <p:grpSpPr>
          <a:xfrm>
            <a:off x="5883375" y="2006600"/>
            <a:ext cx="495300" cy="984990"/>
            <a:chOff x="3638551" y="1884363"/>
            <a:chExt cx="495300" cy="1136650"/>
          </a:xfrm>
          <a:solidFill>
            <a:schemeClr val="accent2"/>
          </a:solidFill>
        </p:grpSpPr>
        <p:sp>
          <p:nvSpPr>
            <p:cNvPr id="21" name="Freeform 6"/>
            <p:cNvSpPr>
              <a:spLocks/>
            </p:cNvSpPr>
            <p:nvPr/>
          </p:nvSpPr>
          <p:spPr bwMode="auto">
            <a:xfrm>
              <a:off x="3811588" y="2955925"/>
              <a:ext cx="165100" cy="65088"/>
            </a:xfrm>
            <a:custGeom>
              <a:avLst/>
              <a:gdLst>
                <a:gd name="T0" fmla="*/ 44 w 44"/>
                <a:gd name="T1" fmla="*/ 0 h 17"/>
                <a:gd name="T2" fmla="*/ 1 w 44"/>
                <a:gd name="T3" fmla="*/ 0 h 17"/>
                <a:gd name="T4" fmla="*/ 0 w 44"/>
                <a:gd name="T5" fmla="*/ 1 h 17"/>
                <a:gd name="T6" fmla="*/ 0 w 44"/>
                <a:gd name="T7" fmla="*/ 1 h 17"/>
                <a:gd name="T8" fmla="*/ 1 w 44"/>
                <a:gd name="T9" fmla="*/ 1 h 17"/>
                <a:gd name="T10" fmla="*/ 4 w 44"/>
                <a:gd name="T11" fmla="*/ 6 h 17"/>
                <a:gd name="T12" fmla="*/ 19 w 44"/>
                <a:gd name="T13" fmla="*/ 17 h 17"/>
                <a:gd name="T14" fmla="*/ 25 w 44"/>
                <a:gd name="T15" fmla="*/ 17 h 17"/>
                <a:gd name="T16" fmla="*/ 40 w 44"/>
                <a:gd name="T17" fmla="*/ 6 h 17"/>
                <a:gd name="T18" fmla="*/ 44 w 44"/>
                <a:gd name="T19" fmla="*/ 1 h 17"/>
                <a:gd name="T20" fmla="*/ 44 w 44"/>
                <a:gd name="T21" fmla="*/ 1 h 17"/>
                <a:gd name="T22" fmla="*/ 44 w 44"/>
                <a:gd name="T23" fmla="*/ 1 h 17"/>
                <a:gd name="T24" fmla="*/ 44 w 44"/>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7">
                  <a:moveTo>
                    <a:pt x="44" y="0"/>
                  </a:moveTo>
                  <a:cubicBezTo>
                    <a:pt x="1" y="0"/>
                    <a:pt x="1" y="0"/>
                    <a:pt x="1" y="0"/>
                  </a:cubicBezTo>
                  <a:cubicBezTo>
                    <a:pt x="0" y="0"/>
                    <a:pt x="0" y="0"/>
                    <a:pt x="0" y="1"/>
                  </a:cubicBezTo>
                  <a:cubicBezTo>
                    <a:pt x="0" y="1"/>
                    <a:pt x="0" y="1"/>
                    <a:pt x="0" y="1"/>
                  </a:cubicBezTo>
                  <a:cubicBezTo>
                    <a:pt x="0" y="1"/>
                    <a:pt x="0" y="1"/>
                    <a:pt x="1" y="1"/>
                  </a:cubicBezTo>
                  <a:cubicBezTo>
                    <a:pt x="2" y="2"/>
                    <a:pt x="4" y="4"/>
                    <a:pt x="4" y="6"/>
                  </a:cubicBezTo>
                  <a:cubicBezTo>
                    <a:pt x="6" y="12"/>
                    <a:pt x="14" y="17"/>
                    <a:pt x="19" y="17"/>
                  </a:cubicBezTo>
                  <a:cubicBezTo>
                    <a:pt x="25" y="17"/>
                    <a:pt x="25" y="17"/>
                    <a:pt x="25" y="17"/>
                  </a:cubicBezTo>
                  <a:cubicBezTo>
                    <a:pt x="31" y="17"/>
                    <a:pt x="39" y="12"/>
                    <a:pt x="40" y="6"/>
                  </a:cubicBezTo>
                  <a:cubicBezTo>
                    <a:pt x="41" y="4"/>
                    <a:pt x="42" y="2"/>
                    <a:pt x="44" y="1"/>
                  </a:cubicBezTo>
                  <a:cubicBezTo>
                    <a:pt x="44" y="1"/>
                    <a:pt x="44" y="1"/>
                    <a:pt x="44" y="1"/>
                  </a:cubicBezTo>
                  <a:cubicBezTo>
                    <a:pt x="44" y="1"/>
                    <a:pt x="44" y="1"/>
                    <a:pt x="44" y="1"/>
                  </a:cubicBezTo>
                  <a:cubicBezTo>
                    <a:pt x="44" y="0"/>
                    <a:pt x="44" y="0"/>
                    <a:pt x="44"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a:off x="3770313" y="2870200"/>
              <a:ext cx="250825" cy="60325"/>
            </a:xfrm>
            <a:custGeom>
              <a:avLst/>
              <a:gdLst>
                <a:gd name="T0" fmla="*/ 59 w 67"/>
                <a:gd name="T1" fmla="*/ 0 h 16"/>
                <a:gd name="T2" fmla="*/ 8 w 67"/>
                <a:gd name="T3" fmla="*/ 0 h 16"/>
                <a:gd name="T4" fmla="*/ 0 w 67"/>
                <a:gd name="T5" fmla="*/ 8 h 16"/>
                <a:gd name="T6" fmla="*/ 8 w 67"/>
                <a:gd name="T7" fmla="*/ 16 h 16"/>
                <a:gd name="T8" fmla="*/ 59 w 67"/>
                <a:gd name="T9" fmla="*/ 16 h 16"/>
                <a:gd name="T10" fmla="*/ 67 w 67"/>
                <a:gd name="T11" fmla="*/ 8 h 16"/>
                <a:gd name="T12" fmla="*/ 59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59" y="0"/>
                  </a:moveTo>
                  <a:cubicBezTo>
                    <a:pt x="8" y="0"/>
                    <a:pt x="8" y="0"/>
                    <a:pt x="8" y="0"/>
                  </a:cubicBezTo>
                  <a:cubicBezTo>
                    <a:pt x="3" y="0"/>
                    <a:pt x="0" y="4"/>
                    <a:pt x="0" y="8"/>
                  </a:cubicBezTo>
                  <a:cubicBezTo>
                    <a:pt x="0" y="12"/>
                    <a:pt x="3" y="16"/>
                    <a:pt x="8" y="16"/>
                  </a:cubicBezTo>
                  <a:cubicBezTo>
                    <a:pt x="59" y="16"/>
                    <a:pt x="59" y="16"/>
                    <a:pt x="59" y="16"/>
                  </a:cubicBezTo>
                  <a:cubicBezTo>
                    <a:pt x="63" y="16"/>
                    <a:pt x="67" y="12"/>
                    <a:pt x="67" y="8"/>
                  </a:cubicBezTo>
                  <a:cubicBezTo>
                    <a:pt x="67" y="4"/>
                    <a:pt x="63" y="0"/>
                    <a:pt x="5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p:nvSpPr>
          <p:spPr bwMode="auto">
            <a:xfrm>
              <a:off x="3638551" y="1884363"/>
              <a:ext cx="368300" cy="204788"/>
            </a:xfrm>
            <a:custGeom>
              <a:avLst/>
              <a:gdLst>
                <a:gd name="T0" fmla="*/ 15 w 98"/>
                <a:gd name="T1" fmla="*/ 53 h 55"/>
                <a:gd name="T2" fmla="*/ 82 w 98"/>
                <a:gd name="T3" fmla="*/ 33 h 55"/>
                <a:gd name="T4" fmla="*/ 98 w 98"/>
                <a:gd name="T5" fmla="*/ 13 h 55"/>
                <a:gd name="T6" fmla="*/ 82 w 98"/>
                <a:gd name="T7" fmla="*/ 3 h 55"/>
                <a:gd name="T8" fmla="*/ 15 w 98"/>
                <a:gd name="T9" fmla="*/ 22 h 55"/>
                <a:gd name="T10" fmla="*/ 0 w 98"/>
                <a:gd name="T11" fmla="*/ 42 h 55"/>
                <a:gd name="T12" fmla="*/ 15 w 98"/>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98" h="55">
                  <a:moveTo>
                    <a:pt x="15" y="53"/>
                  </a:moveTo>
                  <a:cubicBezTo>
                    <a:pt x="82" y="33"/>
                    <a:pt x="82" y="33"/>
                    <a:pt x="82" y="33"/>
                  </a:cubicBezTo>
                  <a:cubicBezTo>
                    <a:pt x="91" y="31"/>
                    <a:pt x="98" y="22"/>
                    <a:pt x="98" y="13"/>
                  </a:cubicBezTo>
                  <a:cubicBezTo>
                    <a:pt x="98" y="5"/>
                    <a:pt x="91" y="0"/>
                    <a:pt x="82" y="3"/>
                  </a:cubicBezTo>
                  <a:cubicBezTo>
                    <a:pt x="15" y="22"/>
                    <a:pt x="15" y="22"/>
                    <a:pt x="15" y="22"/>
                  </a:cubicBezTo>
                  <a:cubicBezTo>
                    <a:pt x="7" y="25"/>
                    <a:pt x="0" y="34"/>
                    <a:pt x="0" y="42"/>
                  </a:cubicBezTo>
                  <a:cubicBezTo>
                    <a:pt x="0" y="51"/>
                    <a:pt x="7" y="55"/>
                    <a:pt x="1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p:nvSpPr>
          <p:spPr bwMode="auto">
            <a:xfrm>
              <a:off x="3638551" y="2168525"/>
              <a:ext cx="495300" cy="674688"/>
            </a:xfrm>
            <a:custGeom>
              <a:avLst/>
              <a:gdLst>
                <a:gd name="T0" fmla="*/ 132 w 132"/>
                <a:gd name="T1" fmla="*/ 14 h 180"/>
                <a:gd name="T2" fmla="*/ 116 w 132"/>
                <a:gd name="T3" fmla="*/ 2 h 180"/>
                <a:gd name="T4" fmla="*/ 16 w 132"/>
                <a:gd name="T5" fmla="*/ 29 h 180"/>
                <a:gd name="T6" fmla="*/ 0 w 132"/>
                <a:gd name="T7" fmla="*/ 49 h 180"/>
                <a:gd name="T8" fmla="*/ 8 w 132"/>
                <a:gd name="T9" fmla="*/ 61 h 180"/>
                <a:gd name="T10" fmla="*/ 14 w 132"/>
                <a:gd name="T11" fmla="*/ 64 h 180"/>
                <a:gd name="T12" fmla="*/ 28 w 132"/>
                <a:gd name="T13" fmla="*/ 74 h 180"/>
                <a:gd name="T14" fmla="*/ 35 w 132"/>
                <a:gd name="T15" fmla="*/ 81 h 180"/>
                <a:gd name="T16" fmla="*/ 38 w 132"/>
                <a:gd name="T17" fmla="*/ 89 h 180"/>
                <a:gd name="T18" fmla="*/ 32 w 132"/>
                <a:gd name="T19" fmla="*/ 98 h 180"/>
                <a:gd name="T20" fmla="*/ 19 w 132"/>
                <a:gd name="T21" fmla="*/ 98 h 180"/>
                <a:gd name="T22" fmla="*/ 11 w 132"/>
                <a:gd name="T23" fmla="*/ 107 h 180"/>
                <a:gd name="T24" fmla="*/ 11 w 132"/>
                <a:gd name="T25" fmla="*/ 123 h 180"/>
                <a:gd name="T26" fmla="*/ 11 w 132"/>
                <a:gd name="T27" fmla="*/ 141 h 180"/>
                <a:gd name="T28" fmla="*/ 34 w 132"/>
                <a:gd name="T29" fmla="*/ 173 h 180"/>
                <a:gd name="T30" fmla="*/ 40 w 132"/>
                <a:gd name="T31" fmla="*/ 180 h 180"/>
                <a:gd name="T32" fmla="*/ 60 w 132"/>
                <a:gd name="T33" fmla="*/ 180 h 180"/>
                <a:gd name="T34" fmla="*/ 75 w 132"/>
                <a:gd name="T35" fmla="*/ 180 h 180"/>
                <a:gd name="T36" fmla="*/ 95 w 132"/>
                <a:gd name="T37" fmla="*/ 180 h 180"/>
                <a:gd name="T38" fmla="*/ 100 w 132"/>
                <a:gd name="T39" fmla="*/ 173 h 180"/>
                <a:gd name="T40" fmla="*/ 124 w 132"/>
                <a:gd name="T41" fmla="*/ 141 h 180"/>
                <a:gd name="T42" fmla="*/ 124 w 132"/>
                <a:gd name="T43" fmla="*/ 107 h 180"/>
                <a:gd name="T44" fmla="*/ 115 w 132"/>
                <a:gd name="T45" fmla="*/ 98 h 180"/>
                <a:gd name="T46" fmla="*/ 102 w 132"/>
                <a:gd name="T47" fmla="*/ 98 h 180"/>
                <a:gd name="T48" fmla="*/ 96 w 132"/>
                <a:gd name="T49" fmla="*/ 89 h 180"/>
                <a:gd name="T50" fmla="*/ 96 w 132"/>
                <a:gd name="T51" fmla="*/ 81 h 180"/>
                <a:gd name="T52" fmla="*/ 115 w 132"/>
                <a:gd name="T53" fmla="*/ 65 h 180"/>
                <a:gd name="T54" fmla="*/ 127 w 132"/>
                <a:gd name="T55" fmla="*/ 60 h 180"/>
                <a:gd name="T56" fmla="*/ 115 w 132"/>
                <a:gd name="T57" fmla="*/ 43 h 180"/>
                <a:gd name="T58" fmla="*/ 84 w 132"/>
                <a:gd name="T59" fmla="*/ 56 h 180"/>
                <a:gd name="T60" fmla="*/ 74 w 132"/>
                <a:gd name="T61" fmla="*/ 87 h 180"/>
                <a:gd name="T62" fmla="*/ 62 w 132"/>
                <a:gd name="T63" fmla="*/ 87 h 180"/>
                <a:gd name="T64" fmla="*/ 60 w 132"/>
                <a:gd name="T65" fmla="*/ 77 h 180"/>
                <a:gd name="T66" fmla="*/ 52 w 132"/>
                <a:gd name="T67" fmla="*/ 64 h 180"/>
                <a:gd name="T68" fmla="*/ 41 w 132"/>
                <a:gd name="T69" fmla="*/ 54 h 180"/>
                <a:gd name="T70" fmla="*/ 116 w 132"/>
                <a:gd name="T71" fmla="*/ 34 h 180"/>
                <a:gd name="T72" fmla="*/ 132 w 132"/>
                <a:gd name="T73"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80">
                  <a:moveTo>
                    <a:pt x="132" y="14"/>
                  </a:moveTo>
                  <a:cubicBezTo>
                    <a:pt x="132" y="5"/>
                    <a:pt x="125" y="0"/>
                    <a:pt x="116" y="2"/>
                  </a:cubicBezTo>
                  <a:cubicBezTo>
                    <a:pt x="16" y="29"/>
                    <a:pt x="16" y="29"/>
                    <a:pt x="16" y="29"/>
                  </a:cubicBezTo>
                  <a:cubicBezTo>
                    <a:pt x="7" y="31"/>
                    <a:pt x="0" y="40"/>
                    <a:pt x="0" y="49"/>
                  </a:cubicBezTo>
                  <a:cubicBezTo>
                    <a:pt x="0" y="55"/>
                    <a:pt x="3" y="59"/>
                    <a:pt x="8" y="61"/>
                  </a:cubicBezTo>
                  <a:cubicBezTo>
                    <a:pt x="10" y="61"/>
                    <a:pt x="12" y="63"/>
                    <a:pt x="14" y="64"/>
                  </a:cubicBezTo>
                  <a:cubicBezTo>
                    <a:pt x="19" y="67"/>
                    <a:pt x="24" y="70"/>
                    <a:pt x="28" y="74"/>
                  </a:cubicBezTo>
                  <a:cubicBezTo>
                    <a:pt x="31" y="76"/>
                    <a:pt x="33" y="79"/>
                    <a:pt x="35" y="81"/>
                  </a:cubicBezTo>
                  <a:cubicBezTo>
                    <a:pt x="35" y="82"/>
                    <a:pt x="37" y="87"/>
                    <a:pt x="38" y="89"/>
                  </a:cubicBezTo>
                  <a:cubicBezTo>
                    <a:pt x="35" y="91"/>
                    <a:pt x="33" y="94"/>
                    <a:pt x="32" y="98"/>
                  </a:cubicBezTo>
                  <a:cubicBezTo>
                    <a:pt x="19" y="98"/>
                    <a:pt x="19" y="98"/>
                    <a:pt x="19" y="98"/>
                  </a:cubicBezTo>
                  <a:cubicBezTo>
                    <a:pt x="15" y="98"/>
                    <a:pt x="11" y="102"/>
                    <a:pt x="11" y="107"/>
                  </a:cubicBezTo>
                  <a:cubicBezTo>
                    <a:pt x="11" y="107"/>
                    <a:pt x="11" y="123"/>
                    <a:pt x="11" y="123"/>
                  </a:cubicBezTo>
                  <a:cubicBezTo>
                    <a:pt x="11" y="141"/>
                    <a:pt x="11" y="141"/>
                    <a:pt x="11" y="141"/>
                  </a:cubicBezTo>
                  <a:cubicBezTo>
                    <a:pt x="11" y="155"/>
                    <a:pt x="34" y="163"/>
                    <a:pt x="34" y="173"/>
                  </a:cubicBezTo>
                  <a:cubicBezTo>
                    <a:pt x="34" y="177"/>
                    <a:pt x="36" y="180"/>
                    <a:pt x="40" y="180"/>
                  </a:cubicBezTo>
                  <a:cubicBezTo>
                    <a:pt x="60" y="180"/>
                    <a:pt x="60" y="180"/>
                    <a:pt x="60" y="180"/>
                  </a:cubicBezTo>
                  <a:cubicBezTo>
                    <a:pt x="68" y="180"/>
                    <a:pt x="75" y="180"/>
                    <a:pt x="75" y="180"/>
                  </a:cubicBezTo>
                  <a:cubicBezTo>
                    <a:pt x="95" y="180"/>
                    <a:pt x="95" y="180"/>
                    <a:pt x="95" y="180"/>
                  </a:cubicBezTo>
                  <a:cubicBezTo>
                    <a:pt x="98" y="180"/>
                    <a:pt x="100" y="177"/>
                    <a:pt x="100" y="173"/>
                  </a:cubicBezTo>
                  <a:cubicBezTo>
                    <a:pt x="100" y="163"/>
                    <a:pt x="124" y="155"/>
                    <a:pt x="124" y="141"/>
                  </a:cubicBezTo>
                  <a:cubicBezTo>
                    <a:pt x="124" y="107"/>
                    <a:pt x="124" y="107"/>
                    <a:pt x="124" y="107"/>
                  </a:cubicBezTo>
                  <a:cubicBezTo>
                    <a:pt x="124" y="102"/>
                    <a:pt x="120" y="98"/>
                    <a:pt x="115" y="98"/>
                  </a:cubicBezTo>
                  <a:cubicBezTo>
                    <a:pt x="102" y="98"/>
                    <a:pt x="102" y="98"/>
                    <a:pt x="102" y="98"/>
                  </a:cubicBezTo>
                  <a:cubicBezTo>
                    <a:pt x="102" y="94"/>
                    <a:pt x="99" y="91"/>
                    <a:pt x="96" y="89"/>
                  </a:cubicBezTo>
                  <a:cubicBezTo>
                    <a:pt x="96" y="85"/>
                    <a:pt x="96" y="83"/>
                    <a:pt x="96" y="81"/>
                  </a:cubicBezTo>
                  <a:cubicBezTo>
                    <a:pt x="99" y="72"/>
                    <a:pt x="106" y="67"/>
                    <a:pt x="115" y="65"/>
                  </a:cubicBezTo>
                  <a:cubicBezTo>
                    <a:pt x="119" y="64"/>
                    <a:pt x="124" y="65"/>
                    <a:pt x="127" y="60"/>
                  </a:cubicBezTo>
                  <a:cubicBezTo>
                    <a:pt x="132" y="52"/>
                    <a:pt x="124" y="43"/>
                    <a:pt x="115" y="43"/>
                  </a:cubicBezTo>
                  <a:cubicBezTo>
                    <a:pt x="104" y="44"/>
                    <a:pt x="92" y="49"/>
                    <a:pt x="84" y="56"/>
                  </a:cubicBezTo>
                  <a:cubicBezTo>
                    <a:pt x="75" y="66"/>
                    <a:pt x="74" y="73"/>
                    <a:pt x="74" y="87"/>
                  </a:cubicBezTo>
                  <a:cubicBezTo>
                    <a:pt x="62" y="87"/>
                    <a:pt x="62" y="87"/>
                    <a:pt x="62" y="87"/>
                  </a:cubicBezTo>
                  <a:cubicBezTo>
                    <a:pt x="61" y="83"/>
                    <a:pt x="60" y="77"/>
                    <a:pt x="60" y="77"/>
                  </a:cubicBezTo>
                  <a:cubicBezTo>
                    <a:pt x="58" y="72"/>
                    <a:pt x="55" y="68"/>
                    <a:pt x="52" y="64"/>
                  </a:cubicBezTo>
                  <a:cubicBezTo>
                    <a:pt x="49" y="60"/>
                    <a:pt x="45" y="57"/>
                    <a:pt x="41" y="54"/>
                  </a:cubicBezTo>
                  <a:cubicBezTo>
                    <a:pt x="116" y="34"/>
                    <a:pt x="116" y="34"/>
                    <a:pt x="116" y="34"/>
                  </a:cubicBezTo>
                  <a:cubicBezTo>
                    <a:pt x="125" y="32"/>
                    <a:pt x="132" y="23"/>
                    <a:pt x="13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3638551" y="2011363"/>
              <a:ext cx="495300" cy="236538"/>
            </a:xfrm>
            <a:custGeom>
              <a:avLst/>
              <a:gdLst>
                <a:gd name="T0" fmla="*/ 116 w 132"/>
                <a:gd name="T1" fmla="*/ 2 h 63"/>
                <a:gd name="T2" fmla="*/ 16 w 132"/>
                <a:gd name="T3" fmla="*/ 29 h 63"/>
                <a:gd name="T4" fmla="*/ 0 w 132"/>
                <a:gd name="T5" fmla="*/ 49 h 63"/>
                <a:gd name="T6" fmla="*/ 16 w 132"/>
                <a:gd name="T7" fmla="*/ 60 h 63"/>
                <a:gd name="T8" fmla="*/ 116 w 132"/>
                <a:gd name="T9" fmla="*/ 34 h 63"/>
                <a:gd name="T10" fmla="*/ 132 w 132"/>
                <a:gd name="T11" fmla="*/ 14 h 63"/>
                <a:gd name="T12" fmla="*/ 116 w 132"/>
                <a:gd name="T13" fmla="*/ 2 h 63"/>
              </a:gdLst>
              <a:ahLst/>
              <a:cxnLst>
                <a:cxn ang="0">
                  <a:pos x="T0" y="T1"/>
                </a:cxn>
                <a:cxn ang="0">
                  <a:pos x="T2" y="T3"/>
                </a:cxn>
                <a:cxn ang="0">
                  <a:pos x="T4" y="T5"/>
                </a:cxn>
                <a:cxn ang="0">
                  <a:pos x="T6" y="T7"/>
                </a:cxn>
                <a:cxn ang="0">
                  <a:pos x="T8" y="T9"/>
                </a:cxn>
                <a:cxn ang="0">
                  <a:pos x="T10" y="T11"/>
                </a:cxn>
                <a:cxn ang="0">
                  <a:pos x="T12" y="T13"/>
                </a:cxn>
              </a:cxnLst>
              <a:rect l="0" t="0" r="r" b="b"/>
              <a:pathLst>
                <a:path w="132" h="63">
                  <a:moveTo>
                    <a:pt x="116" y="2"/>
                  </a:moveTo>
                  <a:cubicBezTo>
                    <a:pt x="16" y="29"/>
                    <a:pt x="16" y="29"/>
                    <a:pt x="16" y="29"/>
                  </a:cubicBezTo>
                  <a:cubicBezTo>
                    <a:pt x="7" y="31"/>
                    <a:pt x="0" y="40"/>
                    <a:pt x="0" y="49"/>
                  </a:cubicBezTo>
                  <a:cubicBezTo>
                    <a:pt x="0" y="57"/>
                    <a:pt x="7" y="63"/>
                    <a:pt x="16" y="60"/>
                  </a:cubicBezTo>
                  <a:cubicBezTo>
                    <a:pt x="116" y="34"/>
                    <a:pt x="116" y="34"/>
                    <a:pt x="116" y="34"/>
                  </a:cubicBezTo>
                  <a:cubicBezTo>
                    <a:pt x="125" y="32"/>
                    <a:pt x="132" y="23"/>
                    <a:pt x="132" y="14"/>
                  </a:cubicBezTo>
                  <a:cubicBezTo>
                    <a:pt x="132" y="5"/>
                    <a:pt x="125" y="0"/>
                    <a:pt x="1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1031"/>
          <p:cNvGrpSpPr/>
          <p:nvPr/>
        </p:nvGrpSpPr>
        <p:grpSpPr>
          <a:xfrm>
            <a:off x="4161065" y="2103437"/>
            <a:ext cx="760413" cy="901073"/>
            <a:chOff x="2641601" y="1981200"/>
            <a:chExt cx="760413" cy="1039813"/>
          </a:xfrm>
          <a:solidFill>
            <a:schemeClr val="accent2"/>
          </a:solidFill>
        </p:grpSpPr>
        <p:sp>
          <p:nvSpPr>
            <p:cNvPr id="26" name="Freeform 11"/>
            <p:cNvSpPr>
              <a:spLocks/>
            </p:cNvSpPr>
            <p:nvPr/>
          </p:nvSpPr>
          <p:spPr bwMode="auto">
            <a:xfrm>
              <a:off x="2892426" y="2806700"/>
              <a:ext cx="258763" cy="214313"/>
            </a:xfrm>
            <a:custGeom>
              <a:avLst/>
              <a:gdLst>
                <a:gd name="T0" fmla="*/ 67 w 69"/>
                <a:gd name="T1" fmla="*/ 18 h 57"/>
                <a:gd name="T2" fmla="*/ 64 w 69"/>
                <a:gd name="T3" fmla="*/ 14 h 57"/>
                <a:gd name="T4" fmla="*/ 66 w 69"/>
                <a:gd name="T5" fmla="*/ 10 h 57"/>
                <a:gd name="T6" fmla="*/ 68 w 69"/>
                <a:gd name="T7" fmla="*/ 6 h 57"/>
                <a:gd name="T8" fmla="*/ 68 w 69"/>
                <a:gd name="T9" fmla="*/ 0 h 57"/>
                <a:gd name="T10" fmla="*/ 62 w 69"/>
                <a:gd name="T11" fmla="*/ 0 h 57"/>
                <a:gd name="T12" fmla="*/ 35 w 69"/>
                <a:gd name="T13" fmla="*/ 0 h 57"/>
                <a:gd name="T14" fmla="*/ 7 w 69"/>
                <a:gd name="T15" fmla="*/ 0 h 57"/>
                <a:gd name="T16" fmla="*/ 1 w 69"/>
                <a:gd name="T17" fmla="*/ 0 h 57"/>
                <a:gd name="T18" fmla="*/ 1 w 69"/>
                <a:gd name="T19" fmla="*/ 6 h 57"/>
                <a:gd name="T20" fmla="*/ 3 w 69"/>
                <a:gd name="T21" fmla="*/ 10 h 57"/>
                <a:gd name="T22" fmla="*/ 5 w 69"/>
                <a:gd name="T23" fmla="*/ 14 h 57"/>
                <a:gd name="T24" fmla="*/ 2 w 69"/>
                <a:gd name="T25" fmla="*/ 18 h 57"/>
                <a:gd name="T26" fmla="*/ 2 w 69"/>
                <a:gd name="T27" fmla="*/ 23 h 57"/>
                <a:gd name="T28" fmla="*/ 5 w 69"/>
                <a:gd name="T29" fmla="*/ 27 h 57"/>
                <a:gd name="T30" fmla="*/ 2 w 69"/>
                <a:gd name="T31" fmla="*/ 32 h 57"/>
                <a:gd name="T32" fmla="*/ 1 w 69"/>
                <a:gd name="T33" fmla="*/ 33 h 57"/>
                <a:gd name="T34" fmla="*/ 7 w 69"/>
                <a:gd name="T35" fmla="*/ 41 h 57"/>
                <a:gd name="T36" fmla="*/ 21 w 69"/>
                <a:gd name="T37" fmla="*/ 54 h 57"/>
                <a:gd name="T38" fmla="*/ 26 w 69"/>
                <a:gd name="T39" fmla="*/ 57 h 57"/>
                <a:gd name="T40" fmla="*/ 35 w 69"/>
                <a:gd name="T41" fmla="*/ 57 h 57"/>
                <a:gd name="T42" fmla="*/ 43 w 69"/>
                <a:gd name="T43" fmla="*/ 57 h 57"/>
                <a:gd name="T44" fmla="*/ 48 w 69"/>
                <a:gd name="T45" fmla="*/ 54 h 57"/>
                <a:gd name="T46" fmla="*/ 63 w 69"/>
                <a:gd name="T47" fmla="*/ 41 h 57"/>
                <a:gd name="T48" fmla="*/ 68 w 69"/>
                <a:gd name="T49" fmla="*/ 33 h 57"/>
                <a:gd name="T50" fmla="*/ 67 w 69"/>
                <a:gd name="T51" fmla="*/ 32 h 57"/>
                <a:gd name="T52" fmla="*/ 64 w 69"/>
                <a:gd name="T53" fmla="*/ 27 h 57"/>
                <a:gd name="T54" fmla="*/ 67 w 69"/>
                <a:gd name="T55" fmla="*/ 23 h 57"/>
                <a:gd name="T56" fmla="*/ 67 w 69"/>
                <a:gd name="T57"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 h="57">
                  <a:moveTo>
                    <a:pt x="67" y="18"/>
                  </a:moveTo>
                  <a:cubicBezTo>
                    <a:pt x="65" y="18"/>
                    <a:pt x="64" y="16"/>
                    <a:pt x="64" y="14"/>
                  </a:cubicBezTo>
                  <a:cubicBezTo>
                    <a:pt x="64" y="12"/>
                    <a:pt x="65" y="11"/>
                    <a:pt x="66" y="10"/>
                  </a:cubicBezTo>
                  <a:cubicBezTo>
                    <a:pt x="67" y="9"/>
                    <a:pt x="68" y="8"/>
                    <a:pt x="68" y="6"/>
                  </a:cubicBezTo>
                  <a:cubicBezTo>
                    <a:pt x="68" y="0"/>
                    <a:pt x="68" y="0"/>
                    <a:pt x="68" y="0"/>
                  </a:cubicBezTo>
                  <a:cubicBezTo>
                    <a:pt x="66" y="0"/>
                    <a:pt x="64" y="0"/>
                    <a:pt x="62" y="0"/>
                  </a:cubicBezTo>
                  <a:cubicBezTo>
                    <a:pt x="35" y="0"/>
                    <a:pt x="35" y="0"/>
                    <a:pt x="35" y="0"/>
                  </a:cubicBezTo>
                  <a:cubicBezTo>
                    <a:pt x="7" y="0"/>
                    <a:pt x="7" y="0"/>
                    <a:pt x="7" y="0"/>
                  </a:cubicBezTo>
                  <a:cubicBezTo>
                    <a:pt x="5" y="0"/>
                    <a:pt x="3" y="0"/>
                    <a:pt x="1" y="0"/>
                  </a:cubicBezTo>
                  <a:cubicBezTo>
                    <a:pt x="1" y="6"/>
                    <a:pt x="1" y="6"/>
                    <a:pt x="1" y="6"/>
                  </a:cubicBezTo>
                  <a:cubicBezTo>
                    <a:pt x="1" y="8"/>
                    <a:pt x="2" y="9"/>
                    <a:pt x="3" y="10"/>
                  </a:cubicBezTo>
                  <a:cubicBezTo>
                    <a:pt x="4" y="11"/>
                    <a:pt x="5" y="12"/>
                    <a:pt x="5" y="14"/>
                  </a:cubicBezTo>
                  <a:cubicBezTo>
                    <a:pt x="5" y="16"/>
                    <a:pt x="4" y="18"/>
                    <a:pt x="2" y="18"/>
                  </a:cubicBezTo>
                  <a:cubicBezTo>
                    <a:pt x="0" y="19"/>
                    <a:pt x="0" y="22"/>
                    <a:pt x="2" y="23"/>
                  </a:cubicBezTo>
                  <a:cubicBezTo>
                    <a:pt x="4" y="23"/>
                    <a:pt x="5" y="25"/>
                    <a:pt x="5" y="27"/>
                  </a:cubicBezTo>
                  <a:cubicBezTo>
                    <a:pt x="5" y="29"/>
                    <a:pt x="4" y="31"/>
                    <a:pt x="2" y="32"/>
                  </a:cubicBezTo>
                  <a:cubicBezTo>
                    <a:pt x="2" y="32"/>
                    <a:pt x="1" y="32"/>
                    <a:pt x="1" y="33"/>
                  </a:cubicBezTo>
                  <a:cubicBezTo>
                    <a:pt x="2" y="37"/>
                    <a:pt x="3" y="39"/>
                    <a:pt x="7" y="41"/>
                  </a:cubicBezTo>
                  <a:cubicBezTo>
                    <a:pt x="11" y="45"/>
                    <a:pt x="16" y="49"/>
                    <a:pt x="21" y="54"/>
                  </a:cubicBezTo>
                  <a:cubicBezTo>
                    <a:pt x="22" y="56"/>
                    <a:pt x="23" y="56"/>
                    <a:pt x="26" y="57"/>
                  </a:cubicBezTo>
                  <a:cubicBezTo>
                    <a:pt x="35" y="57"/>
                    <a:pt x="35" y="57"/>
                    <a:pt x="35" y="57"/>
                  </a:cubicBezTo>
                  <a:cubicBezTo>
                    <a:pt x="43" y="57"/>
                    <a:pt x="43" y="57"/>
                    <a:pt x="43" y="57"/>
                  </a:cubicBezTo>
                  <a:cubicBezTo>
                    <a:pt x="46" y="56"/>
                    <a:pt x="47" y="56"/>
                    <a:pt x="48" y="54"/>
                  </a:cubicBezTo>
                  <a:cubicBezTo>
                    <a:pt x="53" y="49"/>
                    <a:pt x="58" y="45"/>
                    <a:pt x="63" y="41"/>
                  </a:cubicBezTo>
                  <a:cubicBezTo>
                    <a:pt x="66" y="39"/>
                    <a:pt x="67" y="37"/>
                    <a:pt x="68" y="33"/>
                  </a:cubicBezTo>
                  <a:cubicBezTo>
                    <a:pt x="68" y="32"/>
                    <a:pt x="67" y="32"/>
                    <a:pt x="67" y="32"/>
                  </a:cubicBezTo>
                  <a:cubicBezTo>
                    <a:pt x="65" y="31"/>
                    <a:pt x="64" y="29"/>
                    <a:pt x="64" y="27"/>
                  </a:cubicBezTo>
                  <a:cubicBezTo>
                    <a:pt x="64" y="25"/>
                    <a:pt x="65" y="23"/>
                    <a:pt x="67" y="23"/>
                  </a:cubicBezTo>
                  <a:cubicBezTo>
                    <a:pt x="69" y="22"/>
                    <a:pt x="69" y="19"/>
                    <a:pt x="67" y="1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noEditPoints="1"/>
            </p:cNvSpPr>
            <p:nvPr/>
          </p:nvSpPr>
          <p:spPr bwMode="auto">
            <a:xfrm>
              <a:off x="2641601" y="1981200"/>
              <a:ext cx="760413" cy="784225"/>
            </a:xfrm>
            <a:custGeom>
              <a:avLst/>
              <a:gdLst>
                <a:gd name="T0" fmla="*/ 102 w 203"/>
                <a:gd name="T1" fmla="*/ 0 h 209"/>
                <a:gd name="T2" fmla="*/ 28 w 203"/>
                <a:gd name="T3" fmla="*/ 117 h 209"/>
                <a:gd name="T4" fmla="*/ 53 w 203"/>
                <a:gd name="T5" fmla="*/ 163 h 209"/>
                <a:gd name="T6" fmla="*/ 58 w 203"/>
                <a:gd name="T7" fmla="*/ 185 h 209"/>
                <a:gd name="T8" fmla="*/ 65 w 203"/>
                <a:gd name="T9" fmla="*/ 205 h 209"/>
                <a:gd name="T10" fmla="*/ 74 w 203"/>
                <a:gd name="T11" fmla="*/ 209 h 209"/>
                <a:gd name="T12" fmla="*/ 80 w 203"/>
                <a:gd name="T13" fmla="*/ 209 h 209"/>
                <a:gd name="T14" fmla="*/ 92 w 203"/>
                <a:gd name="T15" fmla="*/ 209 h 209"/>
                <a:gd name="T16" fmla="*/ 102 w 203"/>
                <a:gd name="T17" fmla="*/ 209 h 209"/>
                <a:gd name="T18" fmla="*/ 111 w 203"/>
                <a:gd name="T19" fmla="*/ 209 h 209"/>
                <a:gd name="T20" fmla="*/ 123 w 203"/>
                <a:gd name="T21" fmla="*/ 209 h 209"/>
                <a:gd name="T22" fmla="*/ 129 w 203"/>
                <a:gd name="T23" fmla="*/ 209 h 209"/>
                <a:gd name="T24" fmla="*/ 138 w 203"/>
                <a:gd name="T25" fmla="*/ 205 h 209"/>
                <a:gd name="T26" fmla="*/ 145 w 203"/>
                <a:gd name="T27" fmla="*/ 185 h 209"/>
                <a:gd name="T28" fmla="*/ 150 w 203"/>
                <a:gd name="T29" fmla="*/ 163 h 209"/>
                <a:gd name="T30" fmla="*/ 175 w 203"/>
                <a:gd name="T31" fmla="*/ 117 h 209"/>
                <a:gd name="T32" fmla="*/ 102 w 203"/>
                <a:gd name="T33" fmla="*/ 0 h 209"/>
                <a:gd name="T34" fmla="*/ 132 w 203"/>
                <a:gd name="T35" fmla="*/ 109 h 209"/>
                <a:gd name="T36" fmla="*/ 108 w 203"/>
                <a:gd name="T37" fmla="*/ 142 h 209"/>
                <a:gd name="T38" fmla="*/ 108 w 203"/>
                <a:gd name="T39" fmla="*/ 175 h 209"/>
                <a:gd name="T40" fmla="*/ 102 w 203"/>
                <a:gd name="T41" fmla="*/ 181 h 209"/>
                <a:gd name="T42" fmla="*/ 96 w 203"/>
                <a:gd name="T43" fmla="*/ 175 h 209"/>
                <a:gd name="T44" fmla="*/ 96 w 203"/>
                <a:gd name="T45" fmla="*/ 142 h 209"/>
                <a:gd name="T46" fmla="*/ 71 w 203"/>
                <a:gd name="T47" fmla="*/ 109 h 209"/>
                <a:gd name="T48" fmla="*/ 72 w 203"/>
                <a:gd name="T49" fmla="*/ 101 h 209"/>
                <a:gd name="T50" fmla="*/ 80 w 203"/>
                <a:gd name="T51" fmla="*/ 102 h 209"/>
                <a:gd name="T52" fmla="*/ 102 w 203"/>
                <a:gd name="T53" fmla="*/ 130 h 209"/>
                <a:gd name="T54" fmla="*/ 123 w 203"/>
                <a:gd name="T55" fmla="*/ 102 h 209"/>
                <a:gd name="T56" fmla="*/ 131 w 203"/>
                <a:gd name="T57" fmla="*/ 101 h 209"/>
                <a:gd name="T58" fmla="*/ 132 w 203"/>
                <a:gd name="T59" fmla="*/ 1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3" h="209">
                  <a:moveTo>
                    <a:pt x="102" y="0"/>
                  </a:moveTo>
                  <a:cubicBezTo>
                    <a:pt x="42" y="0"/>
                    <a:pt x="0" y="63"/>
                    <a:pt x="28" y="117"/>
                  </a:cubicBezTo>
                  <a:cubicBezTo>
                    <a:pt x="53" y="163"/>
                    <a:pt x="53" y="163"/>
                    <a:pt x="53" y="163"/>
                  </a:cubicBezTo>
                  <a:cubicBezTo>
                    <a:pt x="57" y="170"/>
                    <a:pt x="58" y="176"/>
                    <a:pt x="58" y="185"/>
                  </a:cubicBezTo>
                  <a:cubicBezTo>
                    <a:pt x="58" y="195"/>
                    <a:pt x="59" y="199"/>
                    <a:pt x="65" y="205"/>
                  </a:cubicBezTo>
                  <a:cubicBezTo>
                    <a:pt x="68" y="208"/>
                    <a:pt x="71" y="209"/>
                    <a:pt x="74" y="209"/>
                  </a:cubicBezTo>
                  <a:cubicBezTo>
                    <a:pt x="80" y="209"/>
                    <a:pt x="80" y="209"/>
                    <a:pt x="80" y="209"/>
                  </a:cubicBezTo>
                  <a:cubicBezTo>
                    <a:pt x="92" y="209"/>
                    <a:pt x="92" y="209"/>
                    <a:pt x="92" y="209"/>
                  </a:cubicBezTo>
                  <a:cubicBezTo>
                    <a:pt x="102" y="209"/>
                    <a:pt x="102" y="209"/>
                    <a:pt x="102" y="209"/>
                  </a:cubicBezTo>
                  <a:cubicBezTo>
                    <a:pt x="111" y="209"/>
                    <a:pt x="111" y="209"/>
                    <a:pt x="111" y="209"/>
                  </a:cubicBezTo>
                  <a:cubicBezTo>
                    <a:pt x="123" y="209"/>
                    <a:pt x="123" y="209"/>
                    <a:pt x="123" y="209"/>
                  </a:cubicBezTo>
                  <a:cubicBezTo>
                    <a:pt x="129" y="209"/>
                    <a:pt x="129" y="209"/>
                    <a:pt x="129" y="209"/>
                  </a:cubicBezTo>
                  <a:cubicBezTo>
                    <a:pt x="132" y="209"/>
                    <a:pt x="136" y="208"/>
                    <a:pt x="138" y="205"/>
                  </a:cubicBezTo>
                  <a:cubicBezTo>
                    <a:pt x="144" y="199"/>
                    <a:pt x="145" y="195"/>
                    <a:pt x="145" y="185"/>
                  </a:cubicBezTo>
                  <a:cubicBezTo>
                    <a:pt x="145" y="176"/>
                    <a:pt x="146" y="170"/>
                    <a:pt x="150" y="163"/>
                  </a:cubicBezTo>
                  <a:cubicBezTo>
                    <a:pt x="175" y="117"/>
                    <a:pt x="175" y="117"/>
                    <a:pt x="175" y="117"/>
                  </a:cubicBezTo>
                  <a:cubicBezTo>
                    <a:pt x="203" y="63"/>
                    <a:pt x="161" y="0"/>
                    <a:pt x="102" y="0"/>
                  </a:cubicBezTo>
                  <a:close/>
                  <a:moveTo>
                    <a:pt x="132" y="109"/>
                  </a:moveTo>
                  <a:cubicBezTo>
                    <a:pt x="108" y="142"/>
                    <a:pt x="108" y="142"/>
                    <a:pt x="108" y="142"/>
                  </a:cubicBezTo>
                  <a:cubicBezTo>
                    <a:pt x="108" y="175"/>
                    <a:pt x="108" y="175"/>
                    <a:pt x="108" y="175"/>
                  </a:cubicBezTo>
                  <a:cubicBezTo>
                    <a:pt x="108" y="179"/>
                    <a:pt x="105" y="181"/>
                    <a:pt x="102" y="181"/>
                  </a:cubicBezTo>
                  <a:cubicBezTo>
                    <a:pt x="98" y="181"/>
                    <a:pt x="96" y="179"/>
                    <a:pt x="96" y="175"/>
                  </a:cubicBezTo>
                  <a:cubicBezTo>
                    <a:pt x="96" y="142"/>
                    <a:pt x="96" y="142"/>
                    <a:pt x="96" y="142"/>
                  </a:cubicBezTo>
                  <a:cubicBezTo>
                    <a:pt x="71" y="109"/>
                    <a:pt x="71" y="109"/>
                    <a:pt x="71" y="109"/>
                  </a:cubicBezTo>
                  <a:cubicBezTo>
                    <a:pt x="69" y="106"/>
                    <a:pt x="69" y="103"/>
                    <a:pt x="72" y="101"/>
                  </a:cubicBezTo>
                  <a:cubicBezTo>
                    <a:pt x="74" y="99"/>
                    <a:pt x="78" y="99"/>
                    <a:pt x="80" y="102"/>
                  </a:cubicBezTo>
                  <a:cubicBezTo>
                    <a:pt x="102" y="130"/>
                    <a:pt x="102" y="130"/>
                    <a:pt x="102" y="130"/>
                  </a:cubicBezTo>
                  <a:cubicBezTo>
                    <a:pt x="123" y="102"/>
                    <a:pt x="123" y="102"/>
                    <a:pt x="123" y="102"/>
                  </a:cubicBezTo>
                  <a:cubicBezTo>
                    <a:pt x="125" y="99"/>
                    <a:pt x="129" y="99"/>
                    <a:pt x="131" y="101"/>
                  </a:cubicBezTo>
                  <a:cubicBezTo>
                    <a:pt x="134" y="103"/>
                    <a:pt x="134" y="106"/>
                    <a:pt x="13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1029"/>
          <p:cNvGrpSpPr/>
          <p:nvPr/>
        </p:nvGrpSpPr>
        <p:grpSpPr>
          <a:xfrm>
            <a:off x="1054585" y="1897062"/>
            <a:ext cx="420688" cy="1079912"/>
            <a:chOff x="1106488" y="1774825"/>
            <a:chExt cx="420688" cy="1246188"/>
          </a:xfrm>
          <a:solidFill>
            <a:schemeClr val="accent2"/>
          </a:solidFill>
        </p:grpSpPr>
        <p:sp>
          <p:nvSpPr>
            <p:cNvPr id="28" name="Freeform 13"/>
            <p:cNvSpPr>
              <a:spLocks/>
            </p:cNvSpPr>
            <p:nvPr/>
          </p:nvSpPr>
          <p:spPr bwMode="auto">
            <a:xfrm>
              <a:off x="1223963" y="2171700"/>
              <a:ext cx="187325" cy="717550"/>
            </a:xfrm>
            <a:custGeom>
              <a:avLst/>
              <a:gdLst>
                <a:gd name="T0" fmla="*/ 4 w 50"/>
                <a:gd name="T1" fmla="*/ 191 h 191"/>
                <a:gd name="T2" fmla="*/ 46 w 50"/>
                <a:gd name="T3" fmla="*/ 191 h 191"/>
                <a:gd name="T4" fmla="*/ 50 w 50"/>
                <a:gd name="T5" fmla="*/ 187 h 191"/>
                <a:gd name="T6" fmla="*/ 50 w 50"/>
                <a:gd name="T7" fmla="*/ 4 h 191"/>
                <a:gd name="T8" fmla="*/ 46 w 50"/>
                <a:gd name="T9" fmla="*/ 0 h 191"/>
                <a:gd name="T10" fmla="*/ 4 w 50"/>
                <a:gd name="T11" fmla="*/ 0 h 191"/>
                <a:gd name="T12" fmla="*/ 0 w 50"/>
                <a:gd name="T13" fmla="*/ 4 h 191"/>
                <a:gd name="T14" fmla="*/ 0 w 50"/>
                <a:gd name="T15" fmla="*/ 187 h 191"/>
                <a:gd name="T16" fmla="*/ 4 w 50"/>
                <a:gd name="T1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91">
                  <a:moveTo>
                    <a:pt x="4" y="191"/>
                  </a:moveTo>
                  <a:cubicBezTo>
                    <a:pt x="46" y="191"/>
                    <a:pt x="46" y="191"/>
                    <a:pt x="46" y="191"/>
                  </a:cubicBezTo>
                  <a:cubicBezTo>
                    <a:pt x="48" y="191"/>
                    <a:pt x="50" y="189"/>
                    <a:pt x="50" y="187"/>
                  </a:cubicBezTo>
                  <a:cubicBezTo>
                    <a:pt x="50" y="4"/>
                    <a:pt x="50" y="4"/>
                    <a:pt x="50" y="4"/>
                  </a:cubicBezTo>
                  <a:cubicBezTo>
                    <a:pt x="50" y="2"/>
                    <a:pt x="48" y="0"/>
                    <a:pt x="46" y="0"/>
                  </a:cubicBezTo>
                  <a:cubicBezTo>
                    <a:pt x="4" y="0"/>
                    <a:pt x="4" y="0"/>
                    <a:pt x="4" y="0"/>
                  </a:cubicBezTo>
                  <a:cubicBezTo>
                    <a:pt x="2" y="0"/>
                    <a:pt x="0" y="2"/>
                    <a:pt x="0" y="4"/>
                  </a:cubicBezTo>
                  <a:cubicBezTo>
                    <a:pt x="0" y="187"/>
                    <a:pt x="0" y="187"/>
                    <a:pt x="0" y="187"/>
                  </a:cubicBezTo>
                  <a:cubicBezTo>
                    <a:pt x="0" y="189"/>
                    <a:pt x="2" y="191"/>
                    <a:pt x="4" y="19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p:nvSpPr>
          <p:spPr bwMode="auto">
            <a:xfrm>
              <a:off x="1106488" y="2925763"/>
              <a:ext cx="420688" cy="95250"/>
            </a:xfrm>
            <a:custGeom>
              <a:avLst/>
              <a:gdLst>
                <a:gd name="T0" fmla="*/ 109 w 112"/>
                <a:gd name="T1" fmla="*/ 12 h 25"/>
                <a:gd name="T2" fmla="*/ 93 w 112"/>
                <a:gd name="T3" fmla="*/ 12 h 25"/>
                <a:gd name="T4" fmla="*/ 90 w 112"/>
                <a:gd name="T5" fmla="*/ 9 h 25"/>
                <a:gd name="T6" fmla="*/ 90 w 112"/>
                <a:gd name="T7" fmla="*/ 4 h 25"/>
                <a:gd name="T8" fmla="*/ 87 w 112"/>
                <a:gd name="T9" fmla="*/ 0 h 25"/>
                <a:gd name="T10" fmla="*/ 25 w 112"/>
                <a:gd name="T11" fmla="*/ 0 h 25"/>
                <a:gd name="T12" fmla="*/ 22 w 112"/>
                <a:gd name="T13" fmla="*/ 4 h 25"/>
                <a:gd name="T14" fmla="*/ 22 w 112"/>
                <a:gd name="T15" fmla="*/ 9 h 25"/>
                <a:gd name="T16" fmla="*/ 19 w 112"/>
                <a:gd name="T17" fmla="*/ 12 h 25"/>
                <a:gd name="T18" fmla="*/ 3 w 112"/>
                <a:gd name="T19" fmla="*/ 12 h 25"/>
                <a:gd name="T20" fmla="*/ 0 w 112"/>
                <a:gd name="T21" fmla="*/ 15 h 25"/>
                <a:gd name="T22" fmla="*/ 0 w 112"/>
                <a:gd name="T23" fmla="*/ 21 h 25"/>
                <a:gd name="T24" fmla="*/ 3 w 112"/>
                <a:gd name="T25" fmla="*/ 25 h 25"/>
                <a:gd name="T26" fmla="*/ 109 w 112"/>
                <a:gd name="T27" fmla="*/ 25 h 25"/>
                <a:gd name="T28" fmla="*/ 112 w 112"/>
                <a:gd name="T29" fmla="*/ 21 h 25"/>
                <a:gd name="T30" fmla="*/ 112 w 112"/>
                <a:gd name="T31" fmla="*/ 15 h 25"/>
                <a:gd name="T32" fmla="*/ 109 w 112"/>
                <a:gd name="T3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5">
                  <a:moveTo>
                    <a:pt x="109" y="12"/>
                  </a:moveTo>
                  <a:cubicBezTo>
                    <a:pt x="93" y="12"/>
                    <a:pt x="93" y="12"/>
                    <a:pt x="93" y="12"/>
                  </a:cubicBezTo>
                  <a:cubicBezTo>
                    <a:pt x="91" y="12"/>
                    <a:pt x="90" y="11"/>
                    <a:pt x="90" y="9"/>
                  </a:cubicBezTo>
                  <a:cubicBezTo>
                    <a:pt x="90" y="4"/>
                    <a:pt x="90" y="4"/>
                    <a:pt x="90" y="4"/>
                  </a:cubicBezTo>
                  <a:cubicBezTo>
                    <a:pt x="90" y="2"/>
                    <a:pt x="88" y="0"/>
                    <a:pt x="87" y="0"/>
                  </a:cubicBezTo>
                  <a:cubicBezTo>
                    <a:pt x="25" y="0"/>
                    <a:pt x="25" y="0"/>
                    <a:pt x="25" y="0"/>
                  </a:cubicBezTo>
                  <a:cubicBezTo>
                    <a:pt x="23" y="0"/>
                    <a:pt x="22" y="2"/>
                    <a:pt x="22" y="4"/>
                  </a:cubicBezTo>
                  <a:cubicBezTo>
                    <a:pt x="22" y="9"/>
                    <a:pt x="22" y="9"/>
                    <a:pt x="22" y="9"/>
                  </a:cubicBezTo>
                  <a:cubicBezTo>
                    <a:pt x="22" y="11"/>
                    <a:pt x="21" y="12"/>
                    <a:pt x="19" y="12"/>
                  </a:cubicBezTo>
                  <a:cubicBezTo>
                    <a:pt x="3" y="12"/>
                    <a:pt x="3" y="12"/>
                    <a:pt x="3" y="12"/>
                  </a:cubicBezTo>
                  <a:cubicBezTo>
                    <a:pt x="1" y="12"/>
                    <a:pt x="0" y="14"/>
                    <a:pt x="0" y="15"/>
                  </a:cubicBezTo>
                  <a:cubicBezTo>
                    <a:pt x="0" y="21"/>
                    <a:pt x="0" y="21"/>
                    <a:pt x="0" y="21"/>
                  </a:cubicBezTo>
                  <a:cubicBezTo>
                    <a:pt x="0" y="23"/>
                    <a:pt x="1" y="25"/>
                    <a:pt x="3" y="25"/>
                  </a:cubicBezTo>
                  <a:cubicBezTo>
                    <a:pt x="109" y="25"/>
                    <a:pt x="109" y="25"/>
                    <a:pt x="109" y="25"/>
                  </a:cubicBezTo>
                  <a:cubicBezTo>
                    <a:pt x="111" y="25"/>
                    <a:pt x="112" y="23"/>
                    <a:pt x="112" y="21"/>
                  </a:cubicBezTo>
                  <a:cubicBezTo>
                    <a:pt x="112" y="15"/>
                    <a:pt x="112" y="15"/>
                    <a:pt x="112" y="15"/>
                  </a:cubicBezTo>
                  <a:cubicBezTo>
                    <a:pt x="112" y="14"/>
                    <a:pt x="111" y="12"/>
                    <a:pt x="109" y="1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p:cNvSpPr>
              <a:spLocks/>
            </p:cNvSpPr>
            <p:nvPr/>
          </p:nvSpPr>
          <p:spPr bwMode="auto">
            <a:xfrm>
              <a:off x="1241426" y="1774825"/>
              <a:ext cx="147638" cy="368300"/>
            </a:xfrm>
            <a:custGeom>
              <a:avLst/>
              <a:gdLst>
                <a:gd name="T0" fmla="*/ 20 w 39"/>
                <a:gd name="T1" fmla="*/ 98 h 98"/>
                <a:gd name="T2" fmla="*/ 39 w 39"/>
                <a:gd name="T3" fmla="*/ 59 h 98"/>
                <a:gd name="T4" fmla="*/ 20 w 39"/>
                <a:gd name="T5" fmla="*/ 0 h 98"/>
                <a:gd name="T6" fmla="*/ 0 w 39"/>
                <a:gd name="T7" fmla="*/ 59 h 98"/>
                <a:gd name="T8" fmla="*/ 20 w 39"/>
                <a:gd name="T9" fmla="*/ 98 h 98"/>
              </a:gdLst>
              <a:ahLst/>
              <a:cxnLst>
                <a:cxn ang="0">
                  <a:pos x="T0" y="T1"/>
                </a:cxn>
                <a:cxn ang="0">
                  <a:pos x="T2" y="T3"/>
                </a:cxn>
                <a:cxn ang="0">
                  <a:pos x="T4" y="T5"/>
                </a:cxn>
                <a:cxn ang="0">
                  <a:pos x="T6" y="T7"/>
                </a:cxn>
                <a:cxn ang="0">
                  <a:pos x="T8" y="T9"/>
                </a:cxn>
              </a:cxnLst>
              <a:rect l="0" t="0" r="r" b="b"/>
              <a:pathLst>
                <a:path w="39" h="98">
                  <a:moveTo>
                    <a:pt x="20" y="98"/>
                  </a:moveTo>
                  <a:cubicBezTo>
                    <a:pt x="31" y="98"/>
                    <a:pt x="39" y="86"/>
                    <a:pt x="39" y="59"/>
                  </a:cubicBezTo>
                  <a:cubicBezTo>
                    <a:pt x="39" y="32"/>
                    <a:pt x="20" y="0"/>
                    <a:pt x="20" y="0"/>
                  </a:cubicBezTo>
                  <a:cubicBezTo>
                    <a:pt x="20" y="0"/>
                    <a:pt x="0" y="32"/>
                    <a:pt x="0" y="59"/>
                  </a:cubicBezTo>
                  <a:cubicBezTo>
                    <a:pt x="0" y="86"/>
                    <a:pt x="9" y="98"/>
                    <a:pt x="20"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1030"/>
          <p:cNvGrpSpPr/>
          <p:nvPr/>
        </p:nvGrpSpPr>
        <p:grpSpPr>
          <a:xfrm>
            <a:off x="2437169" y="2050669"/>
            <a:ext cx="762000" cy="953349"/>
            <a:chOff x="1808163" y="1920875"/>
            <a:chExt cx="762000" cy="1100138"/>
          </a:xfrm>
          <a:solidFill>
            <a:schemeClr val="accent2"/>
          </a:solidFill>
        </p:grpSpPr>
        <p:sp>
          <p:nvSpPr>
            <p:cNvPr id="31" name="Freeform 16"/>
            <p:cNvSpPr>
              <a:spLocks/>
            </p:cNvSpPr>
            <p:nvPr/>
          </p:nvSpPr>
          <p:spPr bwMode="auto">
            <a:xfrm>
              <a:off x="1808163" y="2562225"/>
              <a:ext cx="762000" cy="458788"/>
            </a:xfrm>
            <a:custGeom>
              <a:avLst/>
              <a:gdLst>
                <a:gd name="T0" fmla="*/ 191 w 203"/>
                <a:gd name="T1" fmla="*/ 103 h 122"/>
                <a:gd name="T2" fmla="*/ 128 w 203"/>
                <a:gd name="T3" fmla="*/ 15 h 122"/>
                <a:gd name="T4" fmla="*/ 128 w 203"/>
                <a:gd name="T5" fmla="*/ 15 h 122"/>
                <a:gd name="T6" fmla="*/ 135 w 203"/>
                <a:gd name="T7" fmla="*/ 8 h 122"/>
                <a:gd name="T8" fmla="*/ 127 w 203"/>
                <a:gd name="T9" fmla="*/ 0 h 122"/>
                <a:gd name="T10" fmla="*/ 76 w 203"/>
                <a:gd name="T11" fmla="*/ 0 h 122"/>
                <a:gd name="T12" fmla="*/ 68 w 203"/>
                <a:gd name="T13" fmla="*/ 8 h 122"/>
                <a:gd name="T14" fmla="*/ 75 w 203"/>
                <a:gd name="T15" fmla="*/ 15 h 122"/>
                <a:gd name="T16" fmla="*/ 75 w 203"/>
                <a:gd name="T17" fmla="*/ 15 h 122"/>
                <a:gd name="T18" fmla="*/ 12 w 203"/>
                <a:gd name="T19" fmla="*/ 103 h 122"/>
                <a:gd name="T20" fmla="*/ 6 w 203"/>
                <a:gd name="T21" fmla="*/ 118 h 122"/>
                <a:gd name="T22" fmla="*/ 96 w 203"/>
                <a:gd name="T23" fmla="*/ 122 h 122"/>
                <a:gd name="T24" fmla="*/ 102 w 203"/>
                <a:gd name="T25" fmla="*/ 121 h 122"/>
                <a:gd name="T26" fmla="*/ 108 w 203"/>
                <a:gd name="T27" fmla="*/ 122 h 122"/>
                <a:gd name="T28" fmla="*/ 197 w 203"/>
                <a:gd name="T29" fmla="*/ 118 h 122"/>
                <a:gd name="T30" fmla="*/ 191 w 203"/>
                <a:gd name="T31" fmla="*/ 10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22">
                  <a:moveTo>
                    <a:pt x="191" y="103"/>
                  </a:moveTo>
                  <a:cubicBezTo>
                    <a:pt x="115" y="98"/>
                    <a:pt x="128" y="15"/>
                    <a:pt x="128" y="15"/>
                  </a:cubicBezTo>
                  <a:cubicBezTo>
                    <a:pt x="128" y="15"/>
                    <a:pt x="128" y="15"/>
                    <a:pt x="128" y="15"/>
                  </a:cubicBezTo>
                  <a:cubicBezTo>
                    <a:pt x="132" y="15"/>
                    <a:pt x="135" y="12"/>
                    <a:pt x="135" y="8"/>
                  </a:cubicBezTo>
                  <a:cubicBezTo>
                    <a:pt x="135" y="3"/>
                    <a:pt x="132" y="0"/>
                    <a:pt x="127" y="0"/>
                  </a:cubicBezTo>
                  <a:cubicBezTo>
                    <a:pt x="76" y="0"/>
                    <a:pt x="76" y="0"/>
                    <a:pt x="76" y="0"/>
                  </a:cubicBezTo>
                  <a:cubicBezTo>
                    <a:pt x="72" y="0"/>
                    <a:pt x="68" y="3"/>
                    <a:pt x="68" y="8"/>
                  </a:cubicBezTo>
                  <a:cubicBezTo>
                    <a:pt x="68" y="12"/>
                    <a:pt x="71" y="15"/>
                    <a:pt x="75" y="15"/>
                  </a:cubicBezTo>
                  <a:cubicBezTo>
                    <a:pt x="75" y="15"/>
                    <a:pt x="75" y="15"/>
                    <a:pt x="75" y="15"/>
                  </a:cubicBezTo>
                  <a:cubicBezTo>
                    <a:pt x="75" y="15"/>
                    <a:pt x="88" y="98"/>
                    <a:pt x="12" y="103"/>
                  </a:cubicBezTo>
                  <a:cubicBezTo>
                    <a:pt x="0" y="110"/>
                    <a:pt x="6" y="118"/>
                    <a:pt x="6" y="118"/>
                  </a:cubicBezTo>
                  <a:cubicBezTo>
                    <a:pt x="6" y="118"/>
                    <a:pt x="62" y="122"/>
                    <a:pt x="96" y="122"/>
                  </a:cubicBezTo>
                  <a:cubicBezTo>
                    <a:pt x="96" y="122"/>
                    <a:pt x="101" y="121"/>
                    <a:pt x="102" y="121"/>
                  </a:cubicBezTo>
                  <a:cubicBezTo>
                    <a:pt x="102" y="121"/>
                    <a:pt x="107" y="122"/>
                    <a:pt x="108" y="122"/>
                  </a:cubicBezTo>
                  <a:cubicBezTo>
                    <a:pt x="141" y="122"/>
                    <a:pt x="197" y="118"/>
                    <a:pt x="197" y="118"/>
                  </a:cubicBezTo>
                  <a:cubicBezTo>
                    <a:pt x="197" y="118"/>
                    <a:pt x="203" y="110"/>
                    <a:pt x="191"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7"/>
            <p:cNvSpPr>
              <a:spLocks noEditPoints="1"/>
            </p:cNvSpPr>
            <p:nvPr/>
          </p:nvSpPr>
          <p:spPr bwMode="auto">
            <a:xfrm>
              <a:off x="1981201" y="1920875"/>
              <a:ext cx="415925" cy="622300"/>
            </a:xfrm>
            <a:custGeom>
              <a:avLst/>
              <a:gdLst>
                <a:gd name="T0" fmla="*/ 37 w 111"/>
                <a:gd name="T1" fmla="*/ 108 h 166"/>
                <a:gd name="T2" fmla="*/ 37 w 111"/>
                <a:gd name="T3" fmla="*/ 166 h 166"/>
                <a:gd name="T4" fmla="*/ 75 w 111"/>
                <a:gd name="T5" fmla="*/ 166 h 166"/>
                <a:gd name="T6" fmla="*/ 75 w 111"/>
                <a:gd name="T7" fmla="*/ 108 h 166"/>
                <a:gd name="T8" fmla="*/ 111 w 111"/>
                <a:gd name="T9" fmla="*/ 55 h 166"/>
                <a:gd name="T10" fmla="*/ 56 w 111"/>
                <a:gd name="T11" fmla="*/ 0 h 166"/>
                <a:gd name="T12" fmla="*/ 0 w 111"/>
                <a:gd name="T13" fmla="*/ 55 h 166"/>
                <a:gd name="T14" fmla="*/ 37 w 111"/>
                <a:gd name="T15" fmla="*/ 108 h 166"/>
                <a:gd name="T16" fmla="*/ 38 w 111"/>
                <a:gd name="T17" fmla="*/ 60 h 166"/>
                <a:gd name="T18" fmla="*/ 45 w 111"/>
                <a:gd name="T19" fmla="*/ 61 h 166"/>
                <a:gd name="T20" fmla="*/ 56 w 111"/>
                <a:gd name="T21" fmla="*/ 78 h 166"/>
                <a:gd name="T22" fmla="*/ 66 w 111"/>
                <a:gd name="T23" fmla="*/ 61 h 166"/>
                <a:gd name="T24" fmla="*/ 73 w 111"/>
                <a:gd name="T25" fmla="*/ 60 h 166"/>
                <a:gd name="T26" fmla="*/ 75 w 111"/>
                <a:gd name="T27" fmla="*/ 67 h 166"/>
                <a:gd name="T28" fmla="*/ 62 w 111"/>
                <a:gd name="T29" fmla="*/ 89 h 166"/>
                <a:gd name="T30" fmla="*/ 62 w 111"/>
                <a:gd name="T31" fmla="*/ 105 h 166"/>
                <a:gd name="T32" fmla="*/ 56 w 111"/>
                <a:gd name="T33" fmla="*/ 110 h 166"/>
                <a:gd name="T34" fmla="*/ 51 w 111"/>
                <a:gd name="T35" fmla="*/ 105 h 166"/>
                <a:gd name="T36" fmla="*/ 51 w 111"/>
                <a:gd name="T37" fmla="*/ 89 h 166"/>
                <a:gd name="T38" fmla="*/ 36 w 111"/>
                <a:gd name="T39" fmla="*/ 67 h 166"/>
                <a:gd name="T40" fmla="*/ 38 w 111"/>
                <a:gd name="T41" fmla="*/ 6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66">
                  <a:moveTo>
                    <a:pt x="37" y="108"/>
                  </a:moveTo>
                  <a:cubicBezTo>
                    <a:pt x="37" y="166"/>
                    <a:pt x="37" y="166"/>
                    <a:pt x="37" y="166"/>
                  </a:cubicBezTo>
                  <a:cubicBezTo>
                    <a:pt x="75" y="166"/>
                    <a:pt x="75" y="166"/>
                    <a:pt x="75" y="166"/>
                  </a:cubicBezTo>
                  <a:cubicBezTo>
                    <a:pt x="75" y="108"/>
                    <a:pt x="75" y="108"/>
                    <a:pt x="75" y="108"/>
                  </a:cubicBezTo>
                  <a:cubicBezTo>
                    <a:pt x="96" y="100"/>
                    <a:pt x="111" y="79"/>
                    <a:pt x="111" y="55"/>
                  </a:cubicBezTo>
                  <a:cubicBezTo>
                    <a:pt x="111" y="25"/>
                    <a:pt x="86" y="0"/>
                    <a:pt x="56" y="0"/>
                  </a:cubicBezTo>
                  <a:cubicBezTo>
                    <a:pt x="25" y="0"/>
                    <a:pt x="0" y="25"/>
                    <a:pt x="0" y="55"/>
                  </a:cubicBezTo>
                  <a:cubicBezTo>
                    <a:pt x="0" y="79"/>
                    <a:pt x="15" y="100"/>
                    <a:pt x="37" y="108"/>
                  </a:cubicBezTo>
                  <a:close/>
                  <a:moveTo>
                    <a:pt x="38" y="60"/>
                  </a:moveTo>
                  <a:cubicBezTo>
                    <a:pt x="40" y="58"/>
                    <a:pt x="44" y="59"/>
                    <a:pt x="45" y="61"/>
                  </a:cubicBezTo>
                  <a:cubicBezTo>
                    <a:pt x="56" y="78"/>
                    <a:pt x="56" y="78"/>
                    <a:pt x="56" y="78"/>
                  </a:cubicBezTo>
                  <a:cubicBezTo>
                    <a:pt x="66" y="61"/>
                    <a:pt x="66" y="61"/>
                    <a:pt x="66" y="61"/>
                  </a:cubicBezTo>
                  <a:cubicBezTo>
                    <a:pt x="68" y="59"/>
                    <a:pt x="71" y="58"/>
                    <a:pt x="73" y="60"/>
                  </a:cubicBezTo>
                  <a:cubicBezTo>
                    <a:pt x="76" y="62"/>
                    <a:pt x="77" y="65"/>
                    <a:pt x="75" y="67"/>
                  </a:cubicBezTo>
                  <a:cubicBezTo>
                    <a:pt x="62" y="89"/>
                    <a:pt x="62" y="89"/>
                    <a:pt x="62" y="89"/>
                  </a:cubicBezTo>
                  <a:cubicBezTo>
                    <a:pt x="62" y="105"/>
                    <a:pt x="62" y="105"/>
                    <a:pt x="62" y="105"/>
                  </a:cubicBezTo>
                  <a:cubicBezTo>
                    <a:pt x="62" y="108"/>
                    <a:pt x="59" y="110"/>
                    <a:pt x="56" y="110"/>
                  </a:cubicBezTo>
                  <a:cubicBezTo>
                    <a:pt x="53" y="110"/>
                    <a:pt x="51" y="108"/>
                    <a:pt x="51" y="105"/>
                  </a:cubicBezTo>
                  <a:cubicBezTo>
                    <a:pt x="51" y="89"/>
                    <a:pt x="51" y="89"/>
                    <a:pt x="51" y="89"/>
                  </a:cubicBezTo>
                  <a:cubicBezTo>
                    <a:pt x="36" y="67"/>
                    <a:pt x="36" y="67"/>
                    <a:pt x="36" y="67"/>
                  </a:cubicBezTo>
                  <a:cubicBezTo>
                    <a:pt x="35" y="65"/>
                    <a:pt x="35" y="62"/>
                    <a:pt x="3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1033"/>
          <p:cNvGrpSpPr/>
          <p:nvPr/>
        </p:nvGrpSpPr>
        <p:grpSpPr>
          <a:xfrm>
            <a:off x="7340572" y="2012950"/>
            <a:ext cx="633413" cy="979487"/>
            <a:chOff x="4375151" y="1890713"/>
            <a:chExt cx="633413" cy="1130300"/>
          </a:xfrm>
          <a:solidFill>
            <a:schemeClr val="accent2"/>
          </a:solidFill>
        </p:grpSpPr>
        <p:sp>
          <p:nvSpPr>
            <p:cNvPr id="1025" name="Freeform 18"/>
            <p:cNvSpPr>
              <a:spLocks/>
            </p:cNvSpPr>
            <p:nvPr/>
          </p:nvSpPr>
          <p:spPr bwMode="auto">
            <a:xfrm>
              <a:off x="4375151" y="1890713"/>
              <a:ext cx="633413" cy="450850"/>
            </a:xfrm>
            <a:custGeom>
              <a:avLst/>
              <a:gdLst>
                <a:gd name="T0" fmla="*/ 21 w 169"/>
                <a:gd name="T1" fmla="*/ 115 h 120"/>
                <a:gd name="T2" fmla="*/ 21 w 169"/>
                <a:gd name="T3" fmla="*/ 115 h 120"/>
                <a:gd name="T4" fmla="*/ 44 w 169"/>
                <a:gd name="T5" fmla="*/ 117 h 120"/>
                <a:gd name="T6" fmla="*/ 84 w 169"/>
                <a:gd name="T7" fmla="*/ 120 h 120"/>
                <a:gd name="T8" fmla="*/ 125 w 169"/>
                <a:gd name="T9" fmla="*/ 117 h 120"/>
                <a:gd name="T10" fmla="*/ 148 w 169"/>
                <a:gd name="T11" fmla="*/ 115 h 120"/>
                <a:gd name="T12" fmla="*/ 160 w 169"/>
                <a:gd name="T13" fmla="*/ 117 h 120"/>
                <a:gd name="T14" fmla="*/ 169 w 169"/>
                <a:gd name="T15" fmla="*/ 81 h 120"/>
                <a:gd name="T16" fmla="*/ 84 w 169"/>
                <a:gd name="T17" fmla="*/ 0 h 120"/>
                <a:gd name="T18" fmla="*/ 0 w 169"/>
                <a:gd name="T19" fmla="*/ 81 h 120"/>
                <a:gd name="T20" fmla="*/ 8 w 169"/>
                <a:gd name="T21" fmla="*/ 117 h 120"/>
                <a:gd name="T22" fmla="*/ 21 w 169"/>
                <a:gd name="T23"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20">
                  <a:moveTo>
                    <a:pt x="21" y="115"/>
                  </a:moveTo>
                  <a:cubicBezTo>
                    <a:pt x="21" y="115"/>
                    <a:pt x="21" y="115"/>
                    <a:pt x="21" y="115"/>
                  </a:cubicBezTo>
                  <a:cubicBezTo>
                    <a:pt x="28" y="115"/>
                    <a:pt x="35" y="116"/>
                    <a:pt x="44" y="117"/>
                  </a:cubicBezTo>
                  <a:cubicBezTo>
                    <a:pt x="56" y="119"/>
                    <a:pt x="70" y="120"/>
                    <a:pt x="84" y="120"/>
                  </a:cubicBezTo>
                  <a:cubicBezTo>
                    <a:pt x="99" y="120"/>
                    <a:pt x="113" y="119"/>
                    <a:pt x="125" y="117"/>
                  </a:cubicBezTo>
                  <a:cubicBezTo>
                    <a:pt x="134" y="116"/>
                    <a:pt x="141" y="115"/>
                    <a:pt x="148" y="115"/>
                  </a:cubicBezTo>
                  <a:cubicBezTo>
                    <a:pt x="153" y="115"/>
                    <a:pt x="157" y="115"/>
                    <a:pt x="160" y="117"/>
                  </a:cubicBezTo>
                  <a:cubicBezTo>
                    <a:pt x="166" y="106"/>
                    <a:pt x="169" y="94"/>
                    <a:pt x="169" y="81"/>
                  </a:cubicBezTo>
                  <a:cubicBezTo>
                    <a:pt x="169" y="37"/>
                    <a:pt x="131" y="0"/>
                    <a:pt x="84" y="0"/>
                  </a:cubicBezTo>
                  <a:cubicBezTo>
                    <a:pt x="38" y="0"/>
                    <a:pt x="0" y="37"/>
                    <a:pt x="0" y="81"/>
                  </a:cubicBezTo>
                  <a:cubicBezTo>
                    <a:pt x="0" y="94"/>
                    <a:pt x="3" y="106"/>
                    <a:pt x="8" y="117"/>
                  </a:cubicBezTo>
                  <a:cubicBezTo>
                    <a:pt x="12" y="115"/>
                    <a:pt x="16" y="115"/>
                    <a:pt x="2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19"/>
            <p:cNvSpPr>
              <a:spLocks/>
            </p:cNvSpPr>
            <p:nvPr/>
          </p:nvSpPr>
          <p:spPr bwMode="auto">
            <a:xfrm>
              <a:off x="4543426" y="2889250"/>
              <a:ext cx="296863" cy="63500"/>
            </a:xfrm>
            <a:custGeom>
              <a:avLst/>
              <a:gdLst>
                <a:gd name="T0" fmla="*/ 0 w 79"/>
                <a:gd name="T1" fmla="*/ 0 h 17"/>
                <a:gd name="T2" fmla="*/ 0 w 79"/>
                <a:gd name="T3" fmla="*/ 9 h 17"/>
                <a:gd name="T4" fmla="*/ 38 w 79"/>
                <a:gd name="T5" fmla="*/ 17 h 17"/>
                <a:gd name="T6" fmla="*/ 39 w 79"/>
                <a:gd name="T7" fmla="*/ 17 h 17"/>
                <a:gd name="T8" fmla="*/ 41 w 79"/>
                <a:gd name="T9" fmla="*/ 17 h 17"/>
                <a:gd name="T10" fmla="*/ 79 w 79"/>
                <a:gd name="T11" fmla="*/ 9 h 17"/>
                <a:gd name="T12" fmla="*/ 79 w 79"/>
                <a:gd name="T13" fmla="*/ 0 h 17"/>
                <a:gd name="T14" fmla="*/ 39 w 79"/>
                <a:gd name="T15" fmla="*/ 4 h 17"/>
                <a:gd name="T16" fmla="*/ 0 w 79"/>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7">
                  <a:moveTo>
                    <a:pt x="0" y="0"/>
                  </a:moveTo>
                  <a:cubicBezTo>
                    <a:pt x="0" y="9"/>
                    <a:pt x="0" y="9"/>
                    <a:pt x="0" y="9"/>
                  </a:cubicBezTo>
                  <a:cubicBezTo>
                    <a:pt x="0" y="9"/>
                    <a:pt x="7" y="17"/>
                    <a:pt x="38" y="17"/>
                  </a:cubicBezTo>
                  <a:cubicBezTo>
                    <a:pt x="38" y="17"/>
                    <a:pt x="39" y="17"/>
                    <a:pt x="39" y="17"/>
                  </a:cubicBezTo>
                  <a:cubicBezTo>
                    <a:pt x="40" y="17"/>
                    <a:pt x="40" y="17"/>
                    <a:pt x="41" y="17"/>
                  </a:cubicBezTo>
                  <a:cubicBezTo>
                    <a:pt x="72" y="17"/>
                    <a:pt x="79" y="9"/>
                    <a:pt x="79" y="9"/>
                  </a:cubicBezTo>
                  <a:cubicBezTo>
                    <a:pt x="79" y="0"/>
                    <a:pt x="79" y="0"/>
                    <a:pt x="79" y="0"/>
                  </a:cubicBezTo>
                  <a:cubicBezTo>
                    <a:pt x="79" y="0"/>
                    <a:pt x="64" y="4"/>
                    <a:pt x="39" y="4"/>
                  </a:cubicBezTo>
                  <a:cubicBezTo>
                    <a:pt x="15" y="4"/>
                    <a:pt x="0" y="0"/>
                    <a:pt x="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20"/>
            <p:cNvSpPr>
              <a:spLocks/>
            </p:cNvSpPr>
            <p:nvPr/>
          </p:nvSpPr>
          <p:spPr bwMode="auto">
            <a:xfrm>
              <a:off x="4562476" y="2952750"/>
              <a:ext cx="258763" cy="68263"/>
            </a:xfrm>
            <a:custGeom>
              <a:avLst/>
              <a:gdLst>
                <a:gd name="T0" fmla="*/ 0 w 69"/>
                <a:gd name="T1" fmla="*/ 0 h 18"/>
                <a:gd name="T2" fmla="*/ 0 w 69"/>
                <a:gd name="T3" fmla="*/ 9 h 18"/>
                <a:gd name="T4" fmla="*/ 33 w 69"/>
                <a:gd name="T5" fmla="*/ 18 h 18"/>
                <a:gd name="T6" fmla="*/ 34 w 69"/>
                <a:gd name="T7" fmla="*/ 17 h 18"/>
                <a:gd name="T8" fmla="*/ 36 w 69"/>
                <a:gd name="T9" fmla="*/ 18 h 18"/>
                <a:gd name="T10" fmla="*/ 69 w 69"/>
                <a:gd name="T11" fmla="*/ 9 h 18"/>
                <a:gd name="T12" fmla="*/ 69 w 69"/>
                <a:gd name="T13" fmla="*/ 0 h 18"/>
                <a:gd name="T14" fmla="*/ 34 w 69"/>
                <a:gd name="T15" fmla="*/ 5 h 18"/>
                <a:gd name="T16" fmla="*/ 0 w 6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8">
                  <a:moveTo>
                    <a:pt x="0" y="0"/>
                  </a:moveTo>
                  <a:cubicBezTo>
                    <a:pt x="0" y="9"/>
                    <a:pt x="0" y="9"/>
                    <a:pt x="0" y="9"/>
                  </a:cubicBezTo>
                  <a:cubicBezTo>
                    <a:pt x="0" y="9"/>
                    <a:pt x="2" y="18"/>
                    <a:pt x="33" y="18"/>
                  </a:cubicBezTo>
                  <a:cubicBezTo>
                    <a:pt x="33" y="18"/>
                    <a:pt x="34" y="17"/>
                    <a:pt x="34" y="17"/>
                  </a:cubicBezTo>
                  <a:cubicBezTo>
                    <a:pt x="35" y="17"/>
                    <a:pt x="35" y="18"/>
                    <a:pt x="36" y="18"/>
                  </a:cubicBezTo>
                  <a:cubicBezTo>
                    <a:pt x="67" y="18"/>
                    <a:pt x="69" y="9"/>
                    <a:pt x="69" y="9"/>
                  </a:cubicBezTo>
                  <a:cubicBezTo>
                    <a:pt x="69" y="0"/>
                    <a:pt x="69" y="0"/>
                    <a:pt x="69" y="0"/>
                  </a:cubicBezTo>
                  <a:cubicBezTo>
                    <a:pt x="69" y="0"/>
                    <a:pt x="59" y="5"/>
                    <a:pt x="34" y="5"/>
                  </a:cubicBezTo>
                  <a:cubicBezTo>
                    <a:pt x="10" y="5"/>
                    <a:pt x="0" y="0"/>
                    <a:pt x="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1"/>
            <p:cNvSpPr>
              <a:spLocks noEditPoints="1"/>
            </p:cNvSpPr>
            <p:nvPr/>
          </p:nvSpPr>
          <p:spPr bwMode="auto">
            <a:xfrm>
              <a:off x="4403726" y="2352675"/>
              <a:ext cx="574675" cy="536575"/>
            </a:xfrm>
            <a:custGeom>
              <a:avLst/>
              <a:gdLst>
                <a:gd name="T0" fmla="*/ 148 w 153"/>
                <a:gd name="T1" fmla="*/ 1 h 143"/>
                <a:gd name="T2" fmla="*/ 140 w 153"/>
                <a:gd name="T3" fmla="*/ 0 h 143"/>
                <a:gd name="T4" fmla="*/ 76 w 153"/>
                <a:gd name="T5" fmla="*/ 6 h 143"/>
                <a:gd name="T6" fmla="*/ 13 w 153"/>
                <a:gd name="T7" fmla="*/ 0 h 143"/>
                <a:gd name="T8" fmla="*/ 4 w 153"/>
                <a:gd name="T9" fmla="*/ 1 h 143"/>
                <a:gd name="T10" fmla="*/ 0 w 153"/>
                <a:gd name="T11" fmla="*/ 9 h 143"/>
                <a:gd name="T12" fmla="*/ 2 w 153"/>
                <a:gd name="T13" fmla="*/ 14 h 143"/>
                <a:gd name="T14" fmla="*/ 2 w 153"/>
                <a:gd name="T15" fmla="*/ 14 h 143"/>
                <a:gd name="T16" fmla="*/ 22 w 153"/>
                <a:gd name="T17" fmla="*/ 114 h 143"/>
                <a:gd name="T18" fmla="*/ 28 w 153"/>
                <a:gd name="T19" fmla="*/ 121 h 143"/>
                <a:gd name="T20" fmla="*/ 28 w 153"/>
                <a:gd name="T21" fmla="*/ 132 h 143"/>
                <a:gd name="T22" fmla="*/ 75 w 153"/>
                <a:gd name="T23" fmla="*/ 143 h 143"/>
                <a:gd name="T24" fmla="*/ 76 w 153"/>
                <a:gd name="T25" fmla="*/ 142 h 143"/>
                <a:gd name="T26" fmla="*/ 78 w 153"/>
                <a:gd name="T27" fmla="*/ 143 h 143"/>
                <a:gd name="T28" fmla="*/ 125 w 153"/>
                <a:gd name="T29" fmla="*/ 132 h 143"/>
                <a:gd name="T30" fmla="*/ 125 w 153"/>
                <a:gd name="T31" fmla="*/ 121 h 143"/>
                <a:gd name="T32" fmla="*/ 130 w 153"/>
                <a:gd name="T33" fmla="*/ 114 h 143"/>
                <a:gd name="T34" fmla="*/ 151 w 153"/>
                <a:gd name="T35" fmla="*/ 14 h 143"/>
                <a:gd name="T36" fmla="*/ 151 w 153"/>
                <a:gd name="T37" fmla="*/ 14 h 143"/>
                <a:gd name="T38" fmla="*/ 153 w 153"/>
                <a:gd name="T39" fmla="*/ 9 h 143"/>
                <a:gd name="T40" fmla="*/ 148 w 153"/>
                <a:gd name="T41" fmla="*/ 1 h 143"/>
                <a:gd name="T42" fmla="*/ 50 w 153"/>
                <a:gd name="T43" fmla="*/ 112 h 143"/>
                <a:gd name="T44" fmla="*/ 45 w 153"/>
                <a:gd name="T45" fmla="*/ 117 h 143"/>
                <a:gd name="T46" fmla="*/ 40 w 153"/>
                <a:gd name="T47" fmla="*/ 112 h 143"/>
                <a:gd name="T48" fmla="*/ 40 w 153"/>
                <a:gd name="T49" fmla="*/ 24 h 143"/>
                <a:gd name="T50" fmla="*/ 45 w 153"/>
                <a:gd name="T51" fmla="*/ 19 h 143"/>
                <a:gd name="T52" fmla="*/ 50 w 153"/>
                <a:gd name="T53" fmla="*/ 24 h 143"/>
                <a:gd name="T54" fmla="*/ 50 w 153"/>
                <a:gd name="T55" fmla="*/ 112 h 143"/>
                <a:gd name="T56" fmla="*/ 71 w 153"/>
                <a:gd name="T57" fmla="*/ 112 h 143"/>
                <a:gd name="T58" fmla="*/ 66 w 153"/>
                <a:gd name="T59" fmla="*/ 117 h 143"/>
                <a:gd name="T60" fmla="*/ 61 w 153"/>
                <a:gd name="T61" fmla="*/ 112 h 143"/>
                <a:gd name="T62" fmla="*/ 61 w 153"/>
                <a:gd name="T63" fmla="*/ 24 h 143"/>
                <a:gd name="T64" fmla="*/ 66 w 153"/>
                <a:gd name="T65" fmla="*/ 19 h 143"/>
                <a:gd name="T66" fmla="*/ 71 w 153"/>
                <a:gd name="T67" fmla="*/ 24 h 143"/>
                <a:gd name="T68" fmla="*/ 71 w 153"/>
                <a:gd name="T69" fmla="*/ 112 h 143"/>
                <a:gd name="T70" fmla="*/ 92 w 153"/>
                <a:gd name="T71" fmla="*/ 112 h 143"/>
                <a:gd name="T72" fmla="*/ 87 w 153"/>
                <a:gd name="T73" fmla="*/ 117 h 143"/>
                <a:gd name="T74" fmla="*/ 82 w 153"/>
                <a:gd name="T75" fmla="*/ 112 h 143"/>
                <a:gd name="T76" fmla="*/ 82 w 153"/>
                <a:gd name="T77" fmla="*/ 24 h 143"/>
                <a:gd name="T78" fmla="*/ 87 w 153"/>
                <a:gd name="T79" fmla="*/ 19 h 143"/>
                <a:gd name="T80" fmla="*/ 92 w 153"/>
                <a:gd name="T81" fmla="*/ 24 h 143"/>
                <a:gd name="T82" fmla="*/ 92 w 153"/>
                <a:gd name="T83" fmla="*/ 112 h 143"/>
                <a:gd name="T84" fmla="*/ 113 w 153"/>
                <a:gd name="T85" fmla="*/ 112 h 143"/>
                <a:gd name="T86" fmla="*/ 108 w 153"/>
                <a:gd name="T87" fmla="*/ 117 h 143"/>
                <a:gd name="T88" fmla="*/ 102 w 153"/>
                <a:gd name="T89" fmla="*/ 112 h 143"/>
                <a:gd name="T90" fmla="*/ 102 w 153"/>
                <a:gd name="T91" fmla="*/ 24 h 143"/>
                <a:gd name="T92" fmla="*/ 108 w 153"/>
                <a:gd name="T93" fmla="*/ 19 h 143"/>
                <a:gd name="T94" fmla="*/ 113 w 153"/>
                <a:gd name="T95" fmla="*/ 24 h 143"/>
                <a:gd name="T96" fmla="*/ 113 w 153"/>
                <a:gd name="T97" fmla="*/ 1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143">
                  <a:moveTo>
                    <a:pt x="148" y="1"/>
                  </a:moveTo>
                  <a:cubicBezTo>
                    <a:pt x="146" y="0"/>
                    <a:pt x="143" y="0"/>
                    <a:pt x="140" y="0"/>
                  </a:cubicBezTo>
                  <a:cubicBezTo>
                    <a:pt x="126" y="0"/>
                    <a:pt x="103" y="6"/>
                    <a:pt x="76" y="6"/>
                  </a:cubicBezTo>
                  <a:cubicBezTo>
                    <a:pt x="50" y="6"/>
                    <a:pt x="27" y="0"/>
                    <a:pt x="13" y="0"/>
                  </a:cubicBezTo>
                  <a:cubicBezTo>
                    <a:pt x="10" y="0"/>
                    <a:pt x="7" y="0"/>
                    <a:pt x="4" y="1"/>
                  </a:cubicBezTo>
                  <a:cubicBezTo>
                    <a:pt x="2" y="3"/>
                    <a:pt x="0" y="5"/>
                    <a:pt x="0" y="9"/>
                  </a:cubicBezTo>
                  <a:cubicBezTo>
                    <a:pt x="0" y="10"/>
                    <a:pt x="1" y="12"/>
                    <a:pt x="2" y="14"/>
                  </a:cubicBezTo>
                  <a:cubicBezTo>
                    <a:pt x="2" y="14"/>
                    <a:pt x="2" y="14"/>
                    <a:pt x="2" y="14"/>
                  </a:cubicBezTo>
                  <a:cubicBezTo>
                    <a:pt x="2" y="14"/>
                    <a:pt x="26" y="36"/>
                    <a:pt x="22" y="114"/>
                  </a:cubicBezTo>
                  <a:cubicBezTo>
                    <a:pt x="28" y="121"/>
                    <a:pt x="28" y="121"/>
                    <a:pt x="28" y="121"/>
                  </a:cubicBezTo>
                  <a:cubicBezTo>
                    <a:pt x="28" y="132"/>
                    <a:pt x="28" y="132"/>
                    <a:pt x="28" y="132"/>
                  </a:cubicBezTo>
                  <a:cubicBezTo>
                    <a:pt x="28" y="132"/>
                    <a:pt x="37" y="143"/>
                    <a:pt x="75" y="143"/>
                  </a:cubicBezTo>
                  <a:cubicBezTo>
                    <a:pt x="75" y="143"/>
                    <a:pt x="76" y="143"/>
                    <a:pt x="76" y="142"/>
                  </a:cubicBezTo>
                  <a:cubicBezTo>
                    <a:pt x="77" y="143"/>
                    <a:pt x="78" y="143"/>
                    <a:pt x="78" y="143"/>
                  </a:cubicBezTo>
                  <a:cubicBezTo>
                    <a:pt x="116" y="143"/>
                    <a:pt x="125" y="132"/>
                    <a:pt x="125" y="132"/>
                  </a:cubicBezTo>
                  <a:cubicBezTo>
                    <a:pt x="125" y="121"/>
                    <a:pt x="125" y="121"/>
                    <a:pt x="125" y="121"/>
                  </a:cubicBezTo>
                  <a:cubicBezTo>
                    <a:pt x="125" y="121"/>
                    <a:pt x="125" y="121"/>
                    <a:pt x="130" y="114"/>
                  </a:cubicBezTo>
                  <a:cubicBezTo>
                    <a:pt x="126" y="36"/>
                    <a:pt x="151" y="14"/>
                    <a:pt x="151" y="14"/>
                  </a:cubicBezTo>
                  <a:cubicBezTo>
                    <a:pt x="151" y="14"/>
                    <a:pt x="151" y="14"/>
                    <a:pt x="151" y="14"/>
                  </a:cubicBezTo>
                  <a:cubicBezTo>
                    <a:pt x="152" y="12"/>
                    <a:pt x="153" y="10"/>
                    <a:pt x="153" y="9"/>
                  </a:cubicBezTo>
                  <a:cubicBezTo>
                    <a:pt x="153" y="5"/>
                    <a:pt x="151" y="3"/>
                    <a:pt x="148" y="1"/>
                  </a:cubicBezTo>
                  <a:close/>
                  <a:moveTo>
                    <a:pt x="50" y="112"/>
                  </a:moveTo>
                  <a:cubicBezTo>
                    <a:pt x="50" y="115"/>
                    <a:pt x="48" y="117"/>
                    <a:pt x="45" y="117"/>
                  </a:cubicBezTo>
                  <a:cubicBezTo>
                    <a:pt x="42" y="117"/>
                    <a:pt x="40" y="115"/>
                    <a:pt x="40" y="112"/>
                  </a:cubicBezTo>
                  <a:cubicBezTo>
                    <a:pt x="40" y="24"/>
                    <a:pt x="40" y="24"/>
                    <a:pt x="40" y="24"/>
                  </a:cubicBezTo>
                  <a:cubicBezTo>
                    <a:pt x="40" y="21"/>
                    <a:pt x="42" y="19"/>
                    <a:pt x="45" y="19"/>
                  </a:cubicBezTo>
                  <a:cubicBezTo>
                    <a:pt x="48" y="19"/>
                    <a:pt x="50" y="21"/>
                    <a:pt x="50" y="24"/>
                  </a:cubicBezTo>
                  <a:lnTo>
                    <a:pt x="50" y="112"/>
                  </a:lnTo>
                  <a:close/>
                  <a:moveTo>
                    <a:pt x="71" y="112"/>
                  </a:moveTo>
                  <a:cubicBezTo>
                    <a:pt x="71" y="115"/>
                    <a:pt x="69" y="117"/>
                    <a:pt x="66" y="117"/>
                  </a:cubicBezTo>
                  <a:cubicBezTo>
                    <a:pt x="63" y="117"/>
                    <a:pt x="61" y="115"/>
                    <a:pt x="61" y="112"/>
                  </a:cubicBezTo>
                  <a:cubicBezTo>
                    <a:pt x="61" y="24"/>
                    <a:pt x="61" y="24"/>
                    <a:pt x="61" y="24"/>
                  </a:cubicBezTo>
                  <a:cubicBezTo>
                    <a:pt x="61" y="21"/>
                    <a:pt x="63" y="19"/>
                    <a:pt x="66" y="19"/>
                  </a:cubicBezTo>
                  <a:cubicBezTo>
                    <a:pt x="69" y="19"/>
                    <a:pt x="71" y="21"/>
                    <a:pt x="71" y="24"/>
                  </a:cubicBezTo>
                  <a:lnTo>
                    <a:pt x="71" y="112"/>
                  </a:lnTo>
                  <a:close/>
                  <a:moveTo>
                    <a:pt x="92" y="112"/>
                  </a:moveTo>
                  <a:cubicBezTo>
                    <a:pt x="92" y="115"/>
                    <a:pt x="90" y="117"/>
                    <a:pt x="87" y="117"/>
                  </a:cubicBezTo>
                  <a:cubicBezTo>
                    <a:pt x="84" y="117"/>
                    <a:pt x="82" y="115"/>
                    <a:pt x="82" y="112"/>
                  </a:cubicBezTo>
                  <a:cubicBezTo>
                    <a:pt x="82" y="24"/>
                    <a:pt x="82" y="24"/>
                    <a:pt x="82" y="24"/>
                  </a:cubicBezTo>
                  <a:cubicBezTo>
                    <a:pt x="82" y="21"/>
                    <a:pt x="84" y="19"/>
                    <a:pt x="87" y="19"/>
                  </a:cubicBezTo>
                  <a:cubicBezTo>
                    <a:pt x="90" y="19"/>
                    <a:pt x="92" y="21"/>
                    <a:pt x="92" y="24"/>
                  </a:cubicBezTo>
                  <a:lnTo>
                    <a:pt x="92" y="112"/>
                  </a:lnTo>
                  <a:close/>
                  <a:moveTo>
                    <a:pt x="113" y="112"/>
                  </a:moveTo>
                  <a:cubicBezTo>
                    <a:pt x="113" y="115"/>
                    <a:pt x="110" y="117"/>
                    <a:pt x="108" y="117"/>
                  </a:cubicBezTo>
                  <a:cubicBezTo>
                    <a:pt x="105" y="117"/>
                    <a:pt x="102" y="115"/>
                    <a:pt x="102" y="112"/>
                  </a:cubicBezTo>
                  <a:cubicBezTo>
                    <a:pt x="102" y="24"/>
                    <a:pt x="102" y="24"/>
                    <a:pt x="102" y="24"/>
                  </a:cubicBezTo>
                  <a:cubicBezTo>
                    <a:pt x="102" y="21"/>
                    <a:pt x="105" y="19"/>
                    <a:pt x="108" y="19"/>
                  </a:cubicBezTo>
                  <a:cubicBezTo>
                    <a:pt x="110" y="19"/>
                    <a:pt x="113" y="21"/>
                    <a:pt x="113" y="24"/>
                  </a:cubicBezTo>
                  <a:lnTo>
                    <a:pt x="113" y="11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36" name="Straight Connector 1035"/>
          <p:cNvCxnSpPr/>
          <p:nvPr/>
        </p:nvCxnSpPr>
        <p:spPr>
          <a:xfrm>
            <a:off x="0" y="3519150"/>
            <a:ext cx="8676000" cy="0"/>
          </a:xfrm>
          <a:prstGeom prst="line">
            <a:avLst/>
          </a:prstGeom>
          <a:ln w="1905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Content Placeholder 2"/>
          <p:cNvSpPr txBox="1">
            <a:spLocks/>
          </p:cNvSpPr>
          <p:nvPr/>
        </p:nvSpPr>
        <p:spPr>
          <a:xfrm>
            <a:off x="455613" y="3112621"/>
            <a:ext cx="2600325" cy="198120"/>
          </a:xfrm>
          <a:prstGeom prst="rect">
            <a:avLst/>
          </a:prstGeom>
          <a:noFill/>
          <a:ln w="12700">
            <a:noFill/>
            <a:miter lim="800000"/>
            <a:headEnd/>
            <a:tailEnd/>
          </a:ln>
        </p:spPr>
        <p:txBody>
          <a:bodyPr lIns="0" tIns="0" rIns="0" bIns="0"/>
          <a:lstStyle>
            <a:defPPr>
              <a:defRPr lang="en-US"/>
            </a:defPPr>
            <a:lvl1pPr eaLnBrk="0" hangingPunct="0">
              <a:lnSpc>
                <a:spcPct val="90000"/>
              </a:lnSpc>
              <a:spcBef>
                <a:spcPct val="40000"/>
              </a:spcBef>
              <a:spcAft>
                <a:spcPct val="200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GB" dirty="0">
                <a:solidFill>
                  <a:schemeClr val="accent2"/>
                </a:solidFill>
              </a:rPr>
              <a:t>TO LEARN:</a:t>
            </a:r>
          </a:p>
        </p:txBody>
      </p:sp>
      <p:sp>
        <p:nvSpPr>
          <p:cNvPr id="3" name="Slide Number Placeholder 2"/>
          <p:cNvSpPr>
            <a:spLocks noGrp="1"/>
          </p:cNvSpPr>
          <p:nvPr>
            <p:ph type="sldNum" sz="quarter" idx="12"/>
          </p:nvPr>
        </p:nvSpPr>
        <p:spPr/>
        <p:txBody>
          <a:bodyPr/>
          <a:lstStyle/>
          <a:p>
            <a:pPr>
              <a:defRPr/>
            </a:pPr>
            <a:r>
              <a:rPr lang="en-US"/>
              <a:t>Page </a:t>
            </a:r>
            <a:fld id="{90CBDC3A-D49F-4631-A8C7-55D59B33E5FA}" type="slidenum">
              <a:rPr lang="en-US" smtClean="0"/>
              <a:pPr>
                <a:defRPr/>
              </a:pPr>
              <a:t>6</a:t>
            </a:fld>
            <a:endParaRPr lang="en-US" dirty="0"/>
          </a:p>
        </p:txBody>
      </p:sp>
      <p:sp>
        <p:nvSpPr>
          <p:cNvPr id="34" name="Content Placeholder 2"/>
          <p:cNvSpPr txBox="1">
            <a:spLocks/>
          </p:cNvSpPr>
          <p:nvPr/>
        </p:nvSpPr>
        <p:spPr>
          <a:xfrm>
            <a:off x="455613" y="6050896"/>
            <a:ext cx="9265532" cy="526232"/>
          </a:xfrm>
          <a:prstGeom prst="rect">
            <a:avLst/>
          </a:prstGeom>
          <a:noFill/>
          <a:ln w="12700">
            <a:noFill/>
            <a:miter lim="800000"/>
            <a:headEnd/>
            <a:tailEnd/>
          </a:ln>
        </p:spPr>
        <p:txBody>
          <a:bodyPr lIns="0" tIns="0" rIns="0" bIns="0"/>
          <a:lstStyle>
            <a:defPPr>
              <a:defRPr lang="en-US"/>
            </a:defPPr>
            <a:lvl1pPr eaLnBrk="0" hangingPunct="0">
              <a:lnSpc>
                <a:spcPct val="90000"/>
              </a:lnSpc>
              <a:spcBef>
                <a:spcPct val="40000"/>
              </a:spcBef>
              <a:spcAft>
                <a:spcPct val="200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marL="0" lvl="1" indent="0">
              <a:spcAft>
                <a:spcPts val="600"/>
              </a:spcAft>
              <a:buNone/>
              <a:tabLst>
                <a:tab pos="182563" algn="l"/>
              </a:tabLst>
            </a:pPr>
            <a:r>
              <a:rPr lang="en-GB" dirty="0">
                <a:solidFill>
                  <a:schemeClr val="accent2"/>
                </a:solidFill>
              </a:rPr>
              <a:t>To get inspired and get involved with the DevOps community!</a:t>
            </a:r>
            <a:endParaRPr lang="en-GB" sz="1800" dirty="0">
              <a:solidFill>
                <a:schemeClr val="bg1"/>
              </a:solidFill>
            </a:endParaRPr>
          </a:p>
          <a:p>
            <a:pPr marL="828675" lvl="1" indent="-285750"/>
            <a:endParaRPr lang="en-GB" dirty="0">
              <a:solidFill>
                <a:schemeClr val="bg1"/>
              </a:solidFill>
            </a:endParaRPr>
          </a:p>
        </p:txBody>
      </p:sp>
    </p:spTree>
    <p:extLst>
      <p:ext uri="{BB962C8B-B14F-4D97-AF65-F5344CB8AC3E}">
        <p14:creationId xmlns:p14="http://schemas.microsoft.com/office/powerpoint/2010/main" val="115795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chemeClr val="bg1"/>
                </a:solidFill>
              </a:rPr>
              <a:t>DevOps Academy Training</a:t>
            </a:r>
            <a:endParaRPr lang="en-US" dirty="0">
              <a:solidFill>
                <a:schemeClr val="bg1"/>
              </a:solidFill>
            </a:endParaRPr>
          </a:p>
        </p:txBody>
      </p:sp>
      <p:sp>
        <p:nvSpPr>
          <p:cNvPr id="4" name="Text Placeholder 3"/>
          <p:cNvSpPr>
            <a:spLocks noGrp="1"/>
          </p:cNvSpPr>
          <p:nvPr>
            <p:ph type="body" sz="quarter" idx="10"/>
          </p:nvPr>
        </p:nvSpPr>
        <p:spPr/>
        <p:txBody>
          <a:bodyPr/>
          <a:lstStyle/>
          <a:p>
            <a:r>
              <a:rPr lang="en-GB" dirty="0">
                <a:solidFill>
                  <a:schemeClr val="accent2"/>
                </a:solidFill>
              </a:rPr>
              <a:t>What are we not going to cover?</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6" name="Content Placeholder 2"/>
          <p:cNvSpPr txBox="1">
            <a:spLocks/>
          </p:cNvSpPr>
          <p:nvPr/>
        </p:nvSpPr>
        <p:spPr>
          <a:xfrm>
            <a:off x="455612" y="1802174"/>
            <a:ext cx="5375845" cy="3615216"/>
          </a:xfrm>
          <a:prstGeom prst="rect">
            <a:avLst/>
          </a:prstGeom>
          <a:noFill/>
          <a:ln w="12700">
            <a:noFill/>
            <a:miter lim="800000"/>
            <a:headEnd/>
            <a:tailEnd/>
          </a:ln>
        </p:spPr>
        <p:txBody>
          <a:bodyPr lIns="0" tIns="0" rIns="0" bIns="0"/>
          <a:lstStyle>
            <a:defPPr>
              <a:defRPr lang="en-US"/>
            </a:defPPr>
            <a:lvl1pPr eaLnBrk="0" hangingPunct="0">
              <a:lnSpc>
                <a:spcPct val="90000"/>
              </a:lnSpc>
              <a:spcBef>
                <a:spcPct val="40000"/>
              </a:spcBef>
              <a:spcAft>
                <a:spcPct val="200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Organisational Change Management</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Governance or Compliance</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implement Agile</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shape organisational culture</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be a Developer</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be a Tester </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be a Systems Administrator</a:t>
            </a:r>
          </a:p>
          <a:p>
            <a:pPr marL="266700" indent="-266700">
              <a:lnSpc>
                <a:spcPct val="100000"/>
              </a:lnSpc>
              <a:spcBef>
                <a:spcPts val="0"/>
              </a:spcBef>
              <a:spcAft>
                <a:spcPts val="600"/>
              </a:spcAft>
              <a:buFont typeface="Arial" panose="020B0604020202020204" pitchFamily="34" charset="0"/>
              <a:buChar char="•"/>
            </a:pPr>
            <a:r>
              <a:rPr lang="en-GB" dirty="0">
                <a:solidFill>
                  <a:schemeClr val="bg1"/>
                </a:solidFill>
              </a:rPr>
              <a:t>How to be a </a:t>
            </a:r>
            <a:r>
              <a:rPr lang="en-GB" dirty="0" err="1">
                <a:solidFill>
                  <a:schemeClr val="bg1"/>
                </a:solidFill>
              </a:rPr>
              <a:t>etc</a:t>
            </a:r>
            <a:r>
              <a:rPr lang="en-GB" dirty="0">
                <a:solidFill>
                  <a:schemeClr val="bg1"/>
                </a:solidFill>
              </a:rPr>
              <a:t>…</a:t>
            </a:r>
          </a:p>
          <a:p>
            <a:pPr>
              <a:lnSpc>
                <a:spcPct val="100000"/>
              </a:lnSpc>
              <a:spcBef>
                <a:spcPts val="0"/>
              </a:spcBef>
              <a:spcAft>
                <a:spcPts val="600"/>
              </a:spcAft>
            </a:pPr>
            <a:endParaRPr lang="en-GB" dirty="0">
              <a:solidFill>
                <a:schemeClr val="bg1"/>
              </a:solidFill>
            </a:endParaRPr>
          </a:p>
          <a:p>
            <a:pPr marL="1258888">
              <a:lnSpc>
                <a:spcPct val="100000"/>
              </a:lnSpc>
              <a:spcBef>
                <a:spcPts val="0"/>
              </a:spcBef>
              <a:spcAft>
                <a:spcPts val="2400"/>
              </a:spcAft>
            </a:pPr>
            <a:r>
              <a:rPr lang="en-GB" dirty="0">
                <a:solidFill>
                  <a:schemeClr val="accent2"/>
                </a:solidFill>
              </a:rPr>
              <a:t>However these things </a:t>
            </a:r>
            <a:br>
              <a:rPr lang="en-GB" dirty="0">
                <a:solidFill>
                  <a:schemeClr val="accent2"/>
                </a:solidFill>
              </a:rPr>
            </a:br>
            <a:r>
              <a:rPr lang="en-GB" dirty="0">
                <a:solidFill>
                  <a:schemeClr val="accent2"/>
                </a:solidFill>
              </a:rPr>
              <a:t>are all VERY IMPORTANT </a:t>
            </a:r>
            <a:br>
              <a:rPr lang="en-GB" dirty="0">
                <a:solidFill>
                  <a:schemeClr val="accent2"/>
                </a:solidFill>
              </a:rPr>
            </a:br>
            <a:r>
              <a:rPr lang="en-GB" dirty="0">
                <a:solidFill>
                  <a:schemeClr val="accent2"/>
                </a:solidFill>
              </a:rPr>
              <a:t>to the success of DevOps!</a:t>
            </a:r>
          </a:p>
        </p:txBody>
      </p:sp>
      <p:sp>
        <p:nvSpPr>
          <p:cNvPr id="9" name="Rectangle 8"/>
          <p:cNvSpPr/>
          <p:nvPr/>
        </p:nvSpPr>
        <p:spPr>
          <a:xfrm>
            <a:off x="6088062" y="1889185"/>
            <a:ext cx="2598738" cy="2618366"/>
          </a:xfrm>
          <a:prstGeom prst="rect">
            <a:avLst/>
          </a:prstGeom>
          <a:ln w="28575">
            <a:solidFill>
              <a:schemeClr val="accent4"/>
            </a:solidFill>
          </a:ln>
        </p:spPr>
        <p:txBody>
          <a:bodyPr wrap="square" lIns="252000" tIns="252000">
            <a:noAutofit/>
          </a:bodyPr>
          <a:lstStyle/>
          <a:p>
            <a:pPr>
              <a:spcBef>
                <a:spcPts val="1200"/>
              </a:spcBef>
            </a:pPr>
            <a:r>
              <a:rPr lang="en-GB" sz="2000" dirty="0">
                <a:solidFill>
                  <a:schemeClr val="accent4"/>
                </a:solidFill>
              </a:rPr>
              <a:t>When the power</a:t>
            </a:r>
            <a:br>
              <a:rPr lang="en-GB" sz="2000" dirty="0">
                <a:solidFill>
                  <a:schemeClr val="accent4"/>
                </a:solidFill>
              </a:rPr>
            </a:br>
            <a:r>
              <a:rPr lang="en-GB" sz="2000" dirty="0">
                <a:solidFill>
                  <a:schemeClr val="accent4"/>
                </a:solidFill>
              </a:rPr>
              <a:t>of love overtakes the love of power, that’s when things will really change   </a:t>
            </a:r>
          </a:p>
          <a:p>
            <a:pPr>
              <a:spcBef>
                <a:spcPts val="1200"/>
              </a:spcBef>
            </a:pPr>
            <a:r>
              <a:rPr lang="en-GB" dirty="0">
                <a:solidFill>
                  <a:schemeClr val="accent4"/>
                </a:solidFill>
              </a:rPr>
              <a:t>Jimi Hendrix</a:t>
            </a:r>
          </a:p>
        </p:txBody>
      </p:sp>
      <p:sp>
        <p:nvSpPr>
          <p:cNvPr id="13" name="Freeform 6"/>
          <p:cNvSpPr>
            <a:spLocks noEditPoints="1"/>
          </p:cNvSpPr>
          <p:nvPr/>
        </p:nvSpPr>
        <p:spPr bwMode="auto">
          <a:xfrm>
            <a:off x="5719313" y="1963201"/>
            <a:ext cx="508958" cy="508958"/>
          </a:xfrm>
          <a:custGeom>
            <a:avLst/>
            <a:gdLst>
              <a:gd name="T0" fmla="*/ 43 w 108"/>
              <a:gd name="T1" fmla="*/ 61 h 108"/>
              <a:gd name="T2" fmla="*/ 43 w 108"/>
              <a:gd name="T3" fmla="*/ 108 h 108"/>
              <a:gd name="T4" fmla="*/ 0 w 108"/>
              <a:gd name="T5" fmla="*/ 108 h 108"/>
              <a:gd name="T6" fmla="*/ 0 w 108"/>
              <a:gd name="T7" fmla="*/ 71 h 108"/>
              <a:gd name="T8" fmla="*/ 7 w 108"/>
              <a:gd name="T9" fmla="*/ 27 h 108"/>
              <a:gd name="T10" fmla="*/ 37 w 108"/>
              <a:gd name="T11" fmla="*/ 0 h 108"/>
              <a:gd name="T12" fmla="*/ 47 w 108"/>
              <a:gd name="T13" fmla="*/ 16 h 108"/>
              <a:gd name="T14" fmla="*/ 29 w 108"/>
              <a:gd name="T15" fmla="*/ 31 h 108"/>
              <a:gd name="T16" fmla="*/ 22 w 108"/>
              <a:gd name="T17" fmla="*/ 61 h 108"/>
              <a:gd name="T18" fmla="*/ 43 w 108"/>
              <a:gd name="T19" fmla="*/ 61 h 108"/>
              <a:gd name="T20" fmla="*/ 105 w 108"/>
              <a:gd name="T21" fmla="*/ 61 h 108"/>
              <a:gd name="T22" fmla="*/ 105 w 108"/>
              <a:gd name="T23" fmla="*/ 108 h 108"/>
              <a:gd name="T24" fmla="*/ 62 w 108"/>
              <a:gd name="T25" fmla="*/ 108 h 108"/>
              <a:gd name="T26" fmla="*/ 62 w 108"/>
              <a:gd name="T27" fmla="*/ 71 h 108"/>
              <a:gd name="T28" fmla="*/ 69 w 108"/>
              <a:gd name="T29" fmla="*/ 27 h 108"/>
              <a:gd name="T30" fmla="*/ 98 w 108"/>
              <a:gd name="T31" fmla="*/ 0 h 108"/>
              <a:gd name="T32" fmla="*/ 108 w 108"/>
              <a:gd name="T33" fmla="*/ 16 h 108"/>
              <a:gd name="T34" fmla="*/ 90 w 108"/>
              <a:gd name="T35" fmla="*/ 31 h 108"/>
              <a:gd name="T36" fmla="*/ 84 w 108"/>
              <a:gd name="T37" fmla="*/ 61 h 108"/>
              <a:gd name="T38" fmla="*/ 105 w 108"/>
              <a:gd name="T39" fmla="*/ 6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8">
                <a:moveTo>
                  <a:pt x="43" y="61"/>
                </a:moveTo>
                <a:cubicBezTo>
                  <a:pt x="43" y="108"/>
                  <a:pt x="43" y="108"/>
                  <a:pt x="43" y="108"/>
                </a:cubicBezTo>
                <a:cubicBezTo>
                  <a:pt x="0" y="108"/>
                  <a:pt x="0" y="108"/>
                  <a:pt x="0" y="108"/>
                </a:cubicBezTo>
                <a:cubicBezTo>
                  <a:pt x="0" y="71"/>
                  <a:pt x="0" y="71"/>
                  <a:pt x="0" y="71"/>
                </a:cubicBezTo>
                <a:cubicBezTo>
                  <a:pt x="0" y="51"/>
                  <a:pt x="2" y="36"/>
                  <a:pt x="7" y="27"/>
                </a:cubicBezTo>
                <a:cubicBezTo>
                  <a:pt x="14" y="15"/>
                  <a:pt x="23" y="6"/>
                  <a:pt x="37" y="0"/>
                </a:cubicBezTo>
                <a:cubicBezTo>
                  <a:pt x="47" y="16"/>
                  <a:pt x="47" y="16"/>
                  <a:pt x="47" y="16"/>
                </a:cubicBezTo>
                <a:cubicBezTo>
                  <a:pt x="39" y="19"/>
                  <a:pt x="33" y="24"/>
                  <a:pt x="29" y="31"/>
                </a:cubicBezTo>
                <a:cubicBezTo>
                  <a:pt x="25" y="38"/>
                  <a:pt x="23" y="48"/>
                  <a:pt x="22" y="61"/>
                </a:cubicBezTo>
                <a:lnTo>
                  <a:pt x="43" y="61"/>
                </a:lnTo>
                <a:close/>
                <a:moveTo>
                  <a:pt x="105" y="61"/>
                </a:moveTo>
                <a:cubicBezTo>
                  <a:pt x="105" y="108"/>
                  <a:pt x="105" y="108"/>
                  <a:pt x="105" y="108"/>
                </a:cubicBezTo>
                <a:cubicBezTo>
                  <a:pt x="62" y="108"/>
                  <a:pt x="62" y="108"/>
                  <a:pt x="62" y="108"/>
                </a:cubicBezTo>
                <a:cubicBezTo>
                  <a:pt x="62" y="71"/>
                  <a:pt x="62" y="71"/>
                  <a:pt x="62" y="71"/>
                </a:cubicBezTo>
                <a:cubicBezTo>
                  <a:pt x="62" y="51"/>
                  <a:pt x="64" y="36"/>
                  <a:pt x="69" y="27"/>
                </a:cubicBezTo>
                <a:cubicBezTo>
                  <a:pt x="75" y="15"/>
                  <a:pt x="85" y="6"/>
                  <a:pt x="98" y="0"/>
                </a:cubicBezTo>
                <a:cubicBezTo>
                  <a:pt x="108" y="16"/>
                  <a:pt x="108" y="16"/>
                  <a:pt x="108" y="16"/>
                </a:cubicBezTo>
                <a:cubicBezTo>
                  <a:pt x="100" y="19"/>
                  <a:pt x="94" y="24"/>
                  <a:pt x="90" y="31"/>
                </a:cubicBezTo>
                <a:cubicBezTo>
                  <a:pt x="86" y="38"/>
                  <a:pt x="84" y="48"/>
                  <a:pt x="84" y="61"/>
                </a:cubicBezTo>
                <a:lnTo>
                  <a:pt x="105"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482802" y="4841884"/>
            <a:ext cx="929682" cy="929680"/>
            <a:chOff x="482802" y="4887604"/>
            <a:chExt cx="929682" cy="929680"/>
          </a:xfrm>
        </p:grpSpPr>
        <p:sp>
          <p:nvSpPr>
            <p:cNvPr id="15" name="Oval 14"/>
            <p:cNvSpPr/>
            <p:nvPr/>
          </p:nvSpPr>
          <p:spPr>
            <a:xfrm>
              <a:off x="482802" y="4887604"/>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0"/>
            <p:cNvGrpSpPr>
              <a:grpSpLocks noChangeAspect="1"/>
            </p:cNvGrpSpPr>
            <p:nvPr/>
          </p:nvGrpSpPr>
          <p:grpSpPr bwMode="auto">
            <a:xfrm>
              <a:off x="666204" y="5034327"/>
              <a:ext cx="547502" cy="610581"/>
              <a:chOff x="2097" y="1286"/>
              <a:chExt cx="1571" cy="1752"/>
            </a:xfrm>
            <a:solidFill>
              <a:schemeClr val="accent4"/>
            </a:solidFill>
          </p:grpSpPr>
          <p:sp>
            <p:nvSpPr>
              <p:cNvPr id="20" name="Freeform 11"/>
              <p:cNvSpPr>
                <a:spLocks noEditPoints="1"/>
              </p:cNvSpPr>
              <p:nvPr/>
            </p:nvSpPr>
            <p:spPr bwMode="auto">
              <a:xfrm>
                <a:off x="2097" y="1286"/>
                <a:ext cx="1571" cy="1752"/>
              </a:xfrm>
              <a:custGeom>
                <a:avLst/>
                <a:gdLst>
                  <a:gd name="T0" fmla="*/ 660 w 665"/>
                  <a:gd name="T1" fmla="*/ 282 h 742"/>
                  <a:gd name="T2" fmla="*/ 642 w 665"/>
                  <a:gd name="T3" fmla="*/ 256 h 742"/>
                  <a:gd name="T4" fmla="*/ 627 w 665"/>
                  <a:gd name="T5" fmla="*/ 209 h 742"/>
                  <a:gd name="T6" fmla="*/ 626 w 665"/>
                  <a:gd name="T7" fmla="*/ 179 h 742"/>
                  <a:gd name="T8" fmla="*/ 601 w 665"/>
                  <a:gd name="T9" fmla="*/ 138 h 742"/>
                  <a:gd name="T10" fmla="*/ 574 w 665"/>
                  <a:gd name="T11" fmla="*/ 124 h 742"/>
                  <a:gd name="T12" fmla="*/ 541 w 665"/>
                  <a:gd name="T13" fmla="*/ 91 h 742"/>
                  <a:gd name="T14" fmla="*/ 527 w 665"/>
                  <a:gd name="T15" fmla="*/ 64 h 742"/>
                  <a:gd name="T16" fmla="*/ 486 w 665"/>
                  <a:gd name="T17" fmla="*/ 39 h 742"/>
                  <a:gd name="T18" fmla="*/ 456 w 665"/>
                  <a:gd name="T19" fmla="*/ 38 h 742"/>
                  <a:gd name="T20" fmla="*/ 409 w 665"/>
                  <a:gd name="T21" fmla="*/ 23 h 742"/>
                  <a:gd name="T22" fmla="*/ 383 w 665"/>
                  <a:gd name="T23" fmla="*/ 5 h 742"/>
                  <a:gd name="T24" fmla="*/ 334 w 665"/>
                  <a:gd name="T25" fmla="*/ 1 h 742"/>
                  <a:gd name="T26" fmla="*/ 306 w 665"/>
                  <a:gd name="T27" fmla="*/ 14 h 742"/>
                  <a:gd name="T28" fmla="*/ 257 w 665"/>
                  <a:gd name="T29" fmla="*/ 22 h 742"/>
                  <a:gd name="T30" fmla="*/ 226 w 665"/>
                  <a:gd name="T31" fmla="*/ 18 h 742"/>
                  <a:gd name="T32" fmla="*/ 182 w 665"/>
                  <a:gd name="T33" fmla="*/ 37 h 742"/>
                  <a:gd name="T34" fmla="*/ 163 w 665"/>
                  <a:gd name="T35" fmla="*/ 62 h 742"/>
                  <a:gd name="T36" fmla="*/ 125 w 665"/>
                  <a:gd name="T37" fmla="*/ 90 h 742"/>
                  <a:gd name="T38" fmla="*/ 97 w 665"/>
                  <a:gd name="T39" fmla="*/ 99 h 742"/>
                  <a:gd name="T40" fmla="*/ 65 w 665"/>
                  <a:gd name="T41" fmla="*/ 136 h 742"/>
                  <a:gd name="T42" fmla="*/ 60 w 665"/>
                  <a:gd name="T43" fmla="*/ 165 h 742"/>
                  <a:gd name="T44" fmla="*/ 38 w 665"/>
                  <a:gd name="T45" fmla="*/ 208 h 742"/>
                  <a:gd name="T46" fmla="*/ 17 w 665"/>
                  <a:gd name="T47" fmla="*/ 230 h 742"/>
                  <a:gd name="T48" fmla="*/ 5 w 665"/>
                  <a:gd name="T49" fmla="*/ 278 h 742"/>
                  <a:gd name="T50" fmla="*/ 14 w 665"/>
                  <a:gd name="T51" fmla="*/ 308 h 742"/>
                  <a:gd name="T52" fmla="*/ 14 w 665"/>
                  <a:gd name="T53" fmla="*/ 357 h 742"/>
                  <a:gd name="T54" fmla="*/ 5 w 665"/>
                  <a:gd name="T55" fmla="*/ 387 h 742"/>
                  <a:gd name="T56" fmla="*/ 17 w 665"/>
                  <a:gd name="T57" fmla="*/ 435 h 742"/>
                  <a:gd name="T58" fmla="*/ 38 w 665"/>
                  <a:gd name="T59" fmla="*/ 458 h 742"/>
                  <a:gd name="T60" fmla="*/ 60 w 665"/>
                  <a:gd name="T61" fmla="*/ 500 h 742"/>
                  <a:gd name="T62" fmla="*/ 65 w 665"/>
                  <a:gd name="T63" fmla="*/ 530 h 742"/>
                  <a:gd name="T64" fmla="*/ 93 w 665"/>
                  <a:gd name="T65" fmla="*/ 550 h 742"/>
                  <a:gd name="T66" fmla="*/ 190 w 665"/>
                  <a:gd name="T67" fmla="*/ 742 h 742"/>
                  <a:gd name="T68" fmla="*/ 332 w 665"/>
                  <a:gd name="T69" fmla="*/ 648 h 742"/>
                  <a:gd name="T70" fmla="*/ 473 w 665"/>
                  <a:gd name="T71" fmla="*/ 742 h 742"/>
                  <a:gd name="T72" fmla="*/ 574 w 665"/>
                  <a:gd name="T73" fmla="*/ 541 h 742"/>
                  <a:gd name="T74" fmla="*/ 601 w 665"/>
                  <a:gd name="T75" fmla="*/ 527 h 742"/>
                  <a:gd name="T76" fmla="*/ 626 w 665"/>
                  <a:gd name="T77" fmla="*/ 487 h 742"/>
                  <a:gd name="T78" fmla="*/ 627 w 665"/>
                  <a:gd name="T79" fmla="*/ 456 h 742"/>
                  <a:gd name="T80" fmla="*/ 642 w 665"/>
                  <a:gd name="T81" fmla="*/ 410 h 742"/>
                  <a:gd name="T82" fmla="*/ 660 w 665"/>
                  <a:gd name="T83" fmla="*/ 384 h 742"/>
                  <a:gd name="T84" fmla="*/ 664 w 665"/>
                  <a:gd name="T85" fmla="*/ 335 h 742"/>
                  <a:gd name="T86" fmla="*/ 549 w 665"/>
                  <a:gd name="T87" fmla="*/ 477 h 742"/>
                  <a:gd name="T88" fmla="*/ 458 w 665"/>
                  <a:gd name="T89" fmla="*/ 562 h 742"/>
                  <a:gd name="T90" fmla="*/ 490 w 665"/>
                  <a:gd name="T91" fmla="*/ 601 h 742"/>
                  <a:gd name="T92" fmla="*/ 472 w 665"/>
                  <a:gd name="T93" fmla="*/ 621 h 742"/>
                  <a:gd name="T94" fmla="*/ 432 w 665"/>
                  <a:gd name="T95" fmla="*/ 574 h 742"/>
                  <a:gd name="T96" fmla="*/ 209 w 665"/>
                  <a:gd name="T97" fmla="*/ 603 h 742"/>
                  <a:gd name="T98" fmla="*/ 184 w 665"/>
                  <a:gd name="T99" fmla="*/ 623 h 742"/>
                  <a:gd name="T100" fmla="*/ 180 w 665"/>
                  <a:gd name="T101" fmla="*/ 594 h 742"/>
                  <a:gd name="T102" fmla="*/ 173 w 665"/>
                  <a:gd name="T103" fmla="*/ 539 h 742"/>
                  <a:gd name="T104" fmla="*/ 75 w 665"/>
                  <a:gd name="T105" fmla="*/ 337 h 742"/>
                  <a:gd name="T106" fmla="*/ 515 w 665"/>
                  <a:gd name="T107" fmla="*/ 15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5" h="742">
                    <a:moveTo>
                      <a:pt x="651" y="308"/>
                    </a:moveTo>
                    <a:cubicBezTo>
                      <a:pt x="651" y="308"/>
                      <a:pt x="650" y="307"/>
                      <a:pt x="651" y="306"/>
                    </a:cubicBezTo>
                    <a:cubicBezTo>
                      <a:pt x="660" y="282"/>
                      <a:pt x="660" y="282"/>
                      <a:pt x="660" y="282"/>
                    </a:cubicBezTo>
                    <a:cubicBezTo>
                      <a:pt x="661" y="281"/>
                      <a:pt x="660" y="279"/>
                      <a:pt x="660" y="278"/>
                    </a:cubicBezTo>
                    <a:cubicBezTo>
                      <a:pt x="643" y="258"/>
                      <a:pt x="643" y="258"/>
                      <a:pt x="643" y="258"/>
                    </a:cubicBezTo>
                    <a:cubicBezTo>
                      <a:pt x="643" y="257"/>
                      <a:pt x="642" y="257"/>
                      <a:pt x="642" y="256"/>
                    </a:cubicBezTo>
                    <a:cubicBezTo>
                      <a:pt x="648" y="230"/>
                      <a:pt x="648" y="230"/>
                      <a:pt x="648" y="230"/>
                    </a:cubicBezTo>
                    <a:cubicBezTo>
                      <a:pt x="648" y="229"/>
                      <a:pt x="648" y="228"/>
                      <a:pt x="647" y="227"/>
                    </a:cubicBezTo>
                    <a:cubicBezTo>
                      <a:pt x="627" y="209"/>
                      <a:pt x="627" y="209"/>
                      <a:pt x="627" y="209"/>
                    </a:cubicBezTo>
                    <a:cubicBezTo>
                      <a:pt x="627" y="209"/>
                      <a:pt x="626" y="208"/>
                      <a:pt x="626" y="208"/>
                    </a:cubicBezTo>
                    <a:cubicBezTo>
                      <a:pt x="628" y="182"/>
                      <a:pt x="628" y="182"/>
                      <a:pt x="628" y="182"/>
                    </a:cubicBezTo>
                    <a:cubicBezTo>
                      <a:pt x="628" y="181"/>
                      <a:pt x="627" y="180"/>
                      <a:pt x="626" y="179"/>
                    </a:cubicBezTo>
                    <a:cubicBezTo>
                      <a:pt x="605" y="165"/>
                      <a:pt x="605" y="165"/>
                      <a:pt x="605" y="165"/>
                    </a:cubicBezTo>
                    <a:cubicBezTo>
                      <a:pt x="604" y="165"/>
                      <a:pt x="604" y="165"/>
                      <a:pt x="604" y="164"/>
                    </a:cubicBezTo>
                    <a:cubicBezTo>
                      <a:pt x="601" y="138"/>
                      <a:pt x="601" y="138"/>
                      <a:pt x="601" y="138"/>
                    </a:cubicBezTo>
                    <a:cubicBezTo>
                      <a:pt x="601" y="137"/>
                      <a:pt x="600" y="136"/>
                      <a:pt x="599" y="136"/>
                    </a:cubicBezTo>
                    <a:cubicBezTo>
                      <a:pt x="576" y="126"/>
                      <a:pt x="576" y="126"/>
                      <a:pt x="576" y="126"/>
                    </a:cubicBezTo>
                    <a:cubicBezTo>
                      <a:pt x="575" y="125"/>
                      <a:pt x="575" y="125"/>
                      <a:pt x="574" y="124"/>
                    </a:cubicBezTo>
                    <a:cubicBezTo>
                      <a:pt x="568" y="99"/>
                      <a:pt x="568" y="99"/>
                      <a:pt x="568" y="99"/>
                    </a:cubicBezTo>
                    <a:cubicBezTo>
                      <a:pt x="568" y="98"/>
                      <a:pt x="567" y="97"/>
                      <a:pt x="566" y="97"/>
                    </a:cubicBezTo>
                    <a:cubicBezTo>
                      <a:pt x="541" y="91"/>
                      <a:pt x="541" y="91"/>
                      <a:pt x="541" y="91"/>
                    </a:cubicBezTo>
                    <a:cubicBezTo>
                      <a:pt x="540" y="91"/>
                      <a:pt x="540" y="90"/>
                      <a:pt x="539" y="90"/>
                    </a:cubicBezTo>
                    <a:cubicBezTo>
                      <a:pt x="529" y="66"/>
                      <a:pt x="529" y="66"/>
                      <a:pt x="529" y="66"/>
                    </a:cubicBezTo>
                    <a:cubicBezTo>
                      <a:pt x="529" y="65"/>
                      <a:pt x="528" y="64"/>
                      <a:pt x="527" y="64"/>
                    </a:cubicBezTo>
                    <a:cubicBezTo>
                      <a:pt x="501" y="62"/>
                      <a:pt x="501" y="62"/>
                      <a:pt x="501" y="62"/>
                    </a:cubicBezTo>
                    <a:cubicBezTo>
                      <a:pt x="501" y="61"/>
                      <a:pt x="500" y="61"/>
                      <a:pt x="500" y="61"/>
                    </a:cubicBezTo>
                    <a:cubicBezTo>
                      <a:pt x="486" y="39"/>
                      <a:pt x="486" y="39"/>
                      <a:pt x="486" y="39"/>
                    </a:cubicBezTo>
                    <a:cubicBezTo>
                      <a:pt x="485" y="38"/>
                      <a:pt x="484" y="37"/>
                      <a:pt x="483" y="37"/>
                    </a:cubicBezTo>
                    <a:cubicBezTo>
                      <a:pt x="457" y="39"/>
                      <a:pt x="457" y="39"/>
                      <a:pt x="457" y="39"/>
                    </a:cubicBezTo>
                    <a:cubicBezTo>
                      <a:pt x="457" y="39"/>
                      <a:pt x="456" y="39"/>
                      <a:pt x="456" y="38"/>
                    </a:cubicBezTo>
                    <a:cubicBezTo>
                      <a:pt x="438" y="18"/>
                      <a:pt x="438" y="18"/>
                      <a:pt x="438" y="18"/>
                    </a:cubicBezTo>
                    <a:cubicBezTo>
                      <a:pt x="437" y="17"/>
                      <a:pt x="436" y="17"/>
                      <a:pt x="435" y="17"/>
                    </a:cubicBezTo>
                    <a:cubicBezTo>
                      <a:pt x="409" y="23"/>
                      <a:pt x="409" y="23"/>
                      <a:pt x="409" y="23"/>
                    </a:cubicBezTo>
                    <a:cubicBezTo>
                      <a:pt x="408" y="23"/>
                      <a:pt x="408" y="23"/>
                      <a:pt x="407" y="22"/>
                    </a:cubicBezTo>
                    <a:cubicBezTo>
                      <a:pt x="387" y="6"/>
                      <a:pt x="387" y="6"/>
                      <a:pt x="387" y="6"/>
                    </a:cubicBezTo>
                    <a:cubicBezTo>
                      <a:pt x="386" y="5"/>
                      <a:pt x="385" y="5"/>
                      <a:pt x="383" y="5"/>
                    </a:cubicBezTo>
                    <a:cubicBezTo>
                      <a:pt x="359" y="14"/>
                      <a:pt x="359" y="14"/>
                      <a:pt x="359" y="14"/>
                    </a:cubicBezTo>
                    <a:cubicBezTo>
                      <a:pt x="358" y="15"/>
                      <a:pt x="357" y="15"/>
                      <a:pt x="357" y="14"/>
                    </a:cubicBezTo>
                    <a:cubicBezTo>
                      <a:pt x="334" y="1"/>
                      <a:pt x="334" y="1"/>
                      <a:pt x="334" y="1"/>
                    </a:cubicBezTo>
                    <a:cubicBezTo>
                      <a:pt x="333" y="0"/>
                      <a:pt x="332" y="0"/>
                      <a:pt x="331" y="1"/>
                    </a:cubicBezTo>
                    <a:cubicBezTo>
                      <a:pt x="308" y="14"/>
                      <a:pt x="308" y="14"/>
                      <a:pt x="308" y="14"/>
                    </a:cubicBezTo>
                    <a:cubicBezTo>
                      <a:pt x="307" y="15"/>
                      <a:pt x="306" y="15"/>
                      <a:pt x="306" y="14"/>
                    </a:cubicBezTo>
                    <a:cubicBezTo>
                      <a:pt x="281" y="5"/>
                      <a:pt x="281" y="5"/>
                      <a:pt x="281" y="5"/>
                    </a:cubicBezTo>
                    <a:cubicBezTo>
                      <a:pt x="280" y="5"/>
                      <a:pt x="279" y="5"/>
                      <a:pt x="278" y="6"/>
                    </a:cubicBezTo>
                    <a:cubicBezTo>
                      <a:pt x="257" y="22"/>
                      <a:pt x="257" y="22"/>
                      <a:pt x="257" y="22"/>
                    </a:cubicBezTo>
                    <a:cubicBezTo>
                      <a:pt x="257" y="23"/>
                      <a:pt x="256" y="23"/>
                      <a:pt x="255" y="23"/>
                    </a:cubicBezTo>
                    <a:cubicBezTo>
                      <a:pt x="230" y="17"/>
                      <a:pt x="230" y="17"/>
                      <a:pt x="230" y="17"/>
                    </a:cubicBezTo>
                    <a:cubicBezTo>
                      <a:pt x="228" y="17"/>
                      <a:pt x="227" y="17"/>
                      <a:pt x="226" y="18"/>
                    </a:cubicBezTo>
                    <a:cubicBezTo>
                      <a:pt x="209" y="38"/>
                      <a:pt x="209" y="38"/>
                      <a:pt x="209" y="38"/>
                    </a:cubicBezTo>
                    <a:cubicBezTo>
                      <a:pt x="208" y="39"/>
                      <a:pt x="208" y="39"/>
                      <a:pt x="207" y="39"/>
                    </a:cubicBezTo>
                    <a:cubicBezTo>
                      <a:pt x="182" y="37"/>
                      <a:pt x="182" y="37"/>
                      <a:pt x="182" y="37"/>
                    </a:cubicBezTo>
                    <a:cubicBezTo>
                      <a:pt x="180" y="37"/>
                      <a:pt x="179" y="38"/>
                      <a:pt x="178" y="39"/>
                    </a:cubicBezTo>
                    <a:cubicBezTo>
                      <a:pt x="165" y="61"/>
                      <a:pt x="165" y="61"/>
                      <a:pt x="165" y="61"/>
                    </a:cubicBezTo>
                    <a:cubicBezTo>
                      <a:pt x="165" y="61"/>
                      <a:pt x="164" y="61"/>
                      <a:pt x="163" y="62"/>
                    </a:cubicBezTo>
                    <a:cubicBezTo>
                      <a:pt x="138" y="64"/>
                      <a:pt x="138" y="64"/>
                      <a:pt x="138" y="64"/>
                    </a:cubicBezTo>
                    <a:cubicBezTo>
                      <a:pt x="137" y="64"/>
                      <a:pt x="136" y="65"/>
                      <a:pt x="135" y="66"/>
                    </a:cubicBezTo>
                    <a:cubicBezTo>
                      <a:pt x="125" y="90"/>
                      <a:pt x="125" y="90"/>
                      <a:pt x="125" y="90"/>
                    </a:cubicBezTo>
                    <a:cubicBezTo>
                      <a:pt x="125" y="90"/>
                      <a:pt x="124" y="91"/>
                      <a:pt x="124" y="91"/>
                    </a:cubicBezTo>
                    <a:cubicBezTo>
                      <a:pt x="99" y="97"/>
                      <a:pt x="99" y="97"/>
                      <a:pt x="99" y="97"/>
                    </a:cubicBezTo>
                    <a:cubicBezTo>
                      <a:pt x="98" y="97"/>
                      <a:pt x="97" y="98"/>
                      <a:pt x="97" y="99"/>
                    </a:cubicBezTo>
                    <a:cubicBezTo>
                      <a:pt x="90" y="124"/>
                      <a:pt x="90" y="124"/>
                      <a:pt x="90" y="124"/>
                    </a:cubicBezTo>
                    <a:cubicBezTo>
                      <a:pt x="90" y="125"/>
                      <a:pt x="90" y="125"/>
                      <a:pt x="89" y="126"/>
                    </a:cubicBezTo>
                    <a:cubicBezTo>
                      <a:pt x="65" y="136"/>
                      <a:pt x="65" y="136"/>
                      <a:pt x="65" y="136"/>
                    </a:cubicBezTo>
                    <a:cubicBezTo>
                      <a:pt x="64" y="136"/>
                      <a:pt x="64" y="137"/>
                      <a:pt x="63" y="138"/>
                    </a:cubicBezTo>
                    <a:cubicBezTo>
                      <a:pt x="61" y="164"/>
                      <a:pt x="61" y="164"/>
                      <a:pt x="61" y="164"/>
                    </a:cubicBezTo>
                    <a:cubicBezTo>
                      <a:pt x="61" y="165"/>
                      <a:pt x="61" y="165"/>
                      <a:pt x="60" y="165"/>
                    </a:cubicBezTo>
                    <a:cubicBezTo>
                      <a:pt x="38" y="179"/>
                      <a:pt x="38" y="179"/>
                      <a:pt x="38" y="179"/>
                    </a:cubicBezTo>
                    <a:cubicBezTo>
                      <a:pt x="37" y="180"/>
                      <a:pt x="37" y="181"/>
                      <a:pt x="37" y="182"/>
                    </a:cubicBezTo>
                    <a:cubicBezTo>
                      <a:pt x="38" y="208"/>
                      <a:pt x="38" y="208"/>
                      <a:pt x="38" y="208"/>
                    </a:cubicBezTo>
                    <a:cubicBezTo>
                      <a:pt x="38" y="208"/>
                      <a:pt x="38" y="209"/>
                      <a:pt x="38" y="209"/>
                    </a:cubicBezTo>
                    <a:cubicBezTo>
                      <a:pt x="18" y="227"/>
                      <a:pt x="18" y="227"/>
                      <a:pt x="18" y="227"/>
                    </a:cubicBezTo>
                    <a:cubicBezTo>
                      <a:pt x="17" y="228"/>
                      <a:pt x="16" y="229"/>
                      <a:pt x="17" y="230"/>
                    </a:cubicBezTo>
                    <a:cubicBezTo>
                      <a:pt x="22" y="256"/>
                      <a:pt x="22" y="256"/>
                      <a:pt x="22" y="256"/>
                    </a:cubicBezTo>
                    <a:cubicBezTo>
                      <a:pt x="22" y="257"/>
                      <a:pt x="22" y="257"/>
                      <a:pt x="22" y="258"/>
                    </a:cubicBezTo>
                    <a:cubicBezTo>
                      <a:pt x="5" y="278"/>
                      <a:pt x="5" y="278"/>
                      <a:pt x="5" y="278"/>
                    </a:cubicBezTo>
                    <a:cubicBezTo>
                      <a:pt x="4" y="279"/>
                      <a:pt x="4" y="281"/>
                      <a:pt x="4" y="282"/>
                    </a:cubicBezTo>
                    <a:cubicBezTo>
                      <a:pt x="14" y="306"/>
                      <a:pt x="14" y="306"/>
                      <a:pt x="14" y="306"/>
                    </a:cubicBezTo>
                    <a:cubicBezTo>
                      <a:pt x="14" y="307"/>
                      <a:pt x="14" y="308"/>
                      <a:pt x="14" y="308"/>
                    </a:cubicBezTo>
                    <a:cubicBezTo>
                      <a:pt x="1" y="331"/>
                      <a:pt x="1" y="331"/>
                      <a:pt x="1" y="331"/>
                    </a:cubicBezTo>
                    <a:cubicBezTo>
                      <a:pt x="0" y="332"/>
                      <a:pt x="0" y="333"/>
                      <a:pt x="1" y="335"/>
                    </a:cubicBezTo>
                    <a:cubicBezTo>
                      <a:pt x="14" y="357"/>
                      <a:pt x="14" y="357"/>
                      <a:pt x="14" y="357"/>
                    </a:cubicBezTo>
                    <a:cubicBezTo>
                      <a:pt x="14" y="358"/>
                      <a:pt x="14" y="359"/>
                      <a:pt x="14" y="359"/>
                    </a:cubicBezTo>
                    <a:cubicBezTo>
                      <a:pt x="4" y="384"/>
                      <a:pt x="4" y="384"/>
                      <a:pt x="4" y="384"/>
                    </a:cubicBezTo>
                    <a:cubicBezTo>
                      <a:pt x="4" y="385"/>
                      <a:pt x="4" y="386"/>
                      <a:pt x="5" y="387"/>
                    </a:cubicBezTo>
                    <a:cubicBezTo>
                      <a:pt x="22" y="408"/>
                      <a:pt x="22" y="408"/>
                      <a:pt x="22" y="408"/>
                    </a:cubicBezTo>
                    <a:cubicBezTo>
                      <a:pt x="22" y="408"/>
                      <a:pt x="22" y="409"/>
                      <a:pt x="22" y="410"/>
                    </a:cubicBezTo>
                    <a:cubicBezTo>
                      <a:pt x="17" y="435"/>
                      <a:pt x="17" y="435"/>
                      <a:pt x="17" y="435"/>
                    </a:cubicBezTo>
                    <a:cubicBezTo>
                      <a:pt x="16" y="437"/>
                      <a:pt x="17" y="438"/>
                      <a:pt x="18" y="439"/>
                    </a:cubicBezTo>
                    <a:cubicBezTo>
                      <a:pt x="38" y="456"/>
                      <a:pt x="38" y="456"/>
                      <a:pt x="38" y="456"/>
                    </a:cubicBezTo>
                    <a:cubicBezTo>
                      <a:pt x="38" y="457"/>
                      <a:pt x="38" y="457"/>
                      <a:pt x="38" y="458"/>
                    </a:cubicBezTo>
                    <a:cubicBezTo>
                      <a:pt x="37" y="484"/>
                      <a:pt x="37" y="484"/>
                      <a:pt x="37" y="484"/>
                    </a:cubicBezTo>
                    <a:cubicBezTo>
                      <a:pt x="37" y="485"/>
                      <a:pt x="37" y="486"/>
                      <a:pt x="38" y="487"/>
                    </a:cubicBezTo>
                    <a:cubicBezTo>
                      <a:pt x="60" y="500"/>
                      <a:pt x="60" y="500"/>
                      <a:pt x="60" y="500"/>
                    </a:cubicBezTo>
                    <a:cubicBezTo>
                      <a:pt x="61" y="500"/>
                      <a:pt x="61" y="501"/>
                      <a:pt x="61" y="502"/>
                    </a:cubicBezTo>
                    <a:cubicBezTo>
                      <a:pt x="63" y="527"/>
                      <a:pt x="63" y="527"/>
                      <a:pt x="63" y="527"/>
                    </a:cubicBezTo>
                    <a:cubicBezTo>
                      <a:pt x="64" y="528"/>
                      <a:pt x="64" y="529"/>
                      <a:pt x="65" y="530"/>
                    </a:cubicBezTo>
                    <a:cubicBezTo>
                      <a:pt x="89" y="540"/>
                      <a:pt x="89" y="540"/>
                      <a:pt x="89" y="540"/>
                    </a:cubicBezTo>
                    <a:cubicBezTo>
                      <a:pt x="90" y="540"/>
                      <a:pt x="90" y="541"/>
                      <a:pt x="90" y="541"/>
                    </a:cubicBezTo>
                    <a:cubicBezTo>
                      <a:pt x="93" y="550"/>
                      <a:pt x="93" y="550"/>
                      <a:pt x="93" y="550"/>
                    </a:cubicBezTo>
                    <a:cubicBezTo>
                      <a:pt x="93" y="673"/>
                      <a:pt x="93" y="673"/>
                      <a:pt x="93" y="673"/>
                    </a:cubicBezTo>
                    <a:cubicBezTo>
                      <a:pt x="180" y="736"/>
                      <a:pt x="180" y="736"/>
                      <a:pt x="180" y="736"/>
                    </a:cubicBezTo>
                    <a:cubicBezTo>
                      <a:pt x="190" y="742"/>
                      <a:pt x="190" y="742"/>
                      <a:pt x="190" y="742"/>
                    </a:cubicBezTo>
                    <a:cubicBezTo>
                      <a:pt x="201" y="742"/>
                      <a:pt x="201" y="742"/>
                      <a:pt x="201" y="742"/>
                    </a:cubicBezTo>
                    <a:cubicBezTo>
                      <a:pt x="319" y="658"/>
                      <a:pt x="319" y="658"/>
                      <a:pt x="319" y="658"/>
                    </a:cubicBezTo>
                    <a:cubicBezTo>
                      <a:pt x="332" y="648"/>
                      <a:pt x="332" y="648"/>
                      <a:pt x="332" y="648"/>
                    </a:cubicBezTo>
                    <a:cubicBezTo>
                      <a:pt x="346" y="658"/>
                      <a:pt x="346" y="658"/>
                      <a:pt x="346" y="658"/>
                    </a:cubicBezTo>
                    <a:cubicBezTo>
                      <a:pt x="461" y="742"/>
                      <a:pt x="461" y="742"/>
                      <a:pt x="461" y="742"/>
                    </a:cubicBezTo>
                    <a:cubicBezTo>
                      <a:pt x="473" y="742"/>
                      <a:pt x="473" y="742"/>
                      <a:pt x="473" y="742"/>
                    </a:cubicBezTo>
                    <a:cubicBezTo>
                      <a:pt x="572" y="673"/>
                      <a:pt x="572" y="673"/>
                      <a:pt x="572" y="673"/>
                    </a:cubicBezTo>
                    <a:cubicBezTo>
                      <a:pt x="572" y="550"/>
                      <a:pt x="572" y="550"/>
                      <a:pt x="572" y="550"/>
                    </a:cubicBezTo>
                    <a:cubicBezTo>
                      <a:pt x="574" y="541"/>
                      <a:pt x="574" y="541"/>
                      <a:pt x="574" y="541"/>
                    </a:cubicBezTo>
                    <a:cubicBezTo>
                      <a:pt x="575" y="541"/>
                      <a:pt x="575" y="540"/>
                      <a:pt x="576" y="540"/>
                    </a:cubicBezTo>
                    <a:cubicBezTo>
                      <a:pt x="599" y="530"/>
                      <a:pt x="599" y="530"/>
                      <a:pt x="599" y="530"/>
                    </a:cubicBezTo>
                    <a:cubicBezTo>
                      <a:pt x="600" y="529"/>
                      <a:pt x="601" y="528"/>
                      <a:pt x="601" y="527"/>
                    </a:cubicBezTo>
                    <a:cubicBezTo>
                      <a:pt x="604" y="502"/>
                      <a:pt x="604" y="502"/>
                      <a:pt x="604" y="502"/>
                    </a:cubicBezTo>
                    <a:cubicBezTo>
                      <a:pt x="604" y="501"/>
                      <a:pt x="604" y="500"/>
                      <a:pt x="605" y="500"/>
                    </a:cubicBezTo>
                    <a:cubicBezTo>
                      <a:pt x="626" y="487"/>
                      <a:pt x="626" y="487"/>
                      <a:pt x="626" y="487"/>
                    </a:cubicBezTo>
                    <a:cubicBezTo>
                      <a:pt x="627" y="486"/>
                      <a:pt x="628" y="485"/>
                      <a:pt x="628" y="484"/>
                    </a:cubicBezTo>
                    <a:cubicBezTo>
                      <a:pt x="626" y="458"/>
                      <a:pt x="626" y="458"/>
                      <a:pt x="626" y="458"/>
                    </a:cubicBezTo>
                    <a:cubicBezTo>
                      <a:pt x="626" y="457"/>
                      <a:pt x="627" y="457"/>
                      <a:pt x="627" y="456"/>
                    </a:cubicBezTo>
                    <a:cubicBezTo>
                      <a:pt x="647" y="439"/>
                      <a:pt x="647" y="439"/>
                      <a:pt x="647" y="439"/>
                    </a:cubicBezTo>
                    <a:cubicBezTo>
                      <a:pt x="648" y="438"/>
                      <a:pt x="648" y="437"/>
                      <a:pt x="648" y="435"/>
                    </a:cubicBezTo>
                    <a:cubicBezTo>
                      <a:pt x="642" y="410"/>
                      <a:pt x="642" y="410"/>
                      <a:pt x="642" y="410"/>
                    </a:cubicBezTo>
                    <a:cubicBezTo>
                      <a:pt x="642" y="409"/>
                      <a:pt x="643" y="408"/>
                      <a:pt x="643" y="408"/>
                    </a:cubicBezTo>
                    <a:cubicBezTo>
                      <a:pt x="660" y="387"/>
                      <a:pt x="660" y="387"/>
                      <a:pt x="660" y="387"/>
                    </a:cubicBezTo>
                    <a:cubicBezTo>
                      <a:pt x="660" y="386"/>
                      <a:pt x="661" y="385"/>
                      <a:pt x="660" y="384"/>
                    </a:cubicBezTo>
                    <a:cubicBezTo>
                      <a:pt x="651" y="359"/>
                      <a:pt x="651" y="359"/>
                      <a:pt x="651" y="359"/>
                    </a:cubicBezTo>
                    <a:cubicBezTo>
                      <a:pt x="650" y="359"/>
                      <a:pt x="651" y="358"/>
                      <a:pt x="651" y="357"/>
                    </a:cubicBezTo>
                    <a:cubicBezTo>
                      <a:pt x="664" y="335"/>
                      <a:pt x="664" y="335"/>
                      <a:pt x="664" y="335"/>
                    </a:cubicBezTo>
                    <a:cubicBezTo>
                      <a:pt x="665" y="333"/>
                      <a:pt x="665" y="332"/>
                      <a:pt x="664" y="331"/>
                    </a:cubicBezTo>
                    <a:lnTo>
                      <a:pt x="651" y="308"/>
                    </a:lnTo>
                    <a:close/>
                    <a:moveTo>
                      <a:pt x="549" y="477"/>
                    </a:moveTo>
                    <a:cubicBezTo>
                      <a:pt x="539" y="492"/>
                      <a:pt x="528" y="506"/>
                      <a:pt x="515" y="519"/>
                    </a:cubicBezTo>
                    <a:cubicBezTo>
                      <a:pt x="504" y="529"/>
                      <a:pt x="493" y="538"/>
                      <a:pt x="482" y="546"/>
                    </a:cubicBezTo>
                    <a:cubicBezTo>
                      <a:pt x="474" y="552"/>
                      <a:pt x="466" y="557"/>
                      <a:pt x="458" y="562"/>
                    </a:cubicBezTo>
                    <a:cubicBezTo>
                      <a:pt x="477" y="584"/>
                      <a:pt x="477" y="584"/>
                      <a:pt x="477" y="584"/>
                    </a:cubicBezTo>
                    <a:cubicBezTo>
                      <a:pt x="480" y="588"/>
                      <a:pt x="480" y="588"/>
                      <a:pt x="480" y="588"/>
                    </a:cubicBezTo>
                    <a:cubicBezTo>
                      <a:pt x="490" y="601"/>
                      <a:pt x="490" y="601"/>
                      <a:pt x="490" y="601"/>
                    </a:cubicBezTo>
                    <a:cubicBezTo>
                      <a:pt x="495" y="606"/>
                      <a:pt x="494" y="615"/>
                      <a:pt x="488" y="620"/>
                    </a:cubicBezTo>
                    <a:cubicBezTo>
                      <a:pt x="486" y="622"/>
                      <a:pt x="483" y="623"/>
                      <a:pt x="480" y="623"/>
                    </a:cubicBezTo>
                    <a:cubicBezTo>
                      <a:pt x="477" y="623"/>
                      <a:pt x="474" y="623"/>
                      <a:pt x="472" y="621"/>
                    </a:cubicBezTo>
                    <a:cubicBezTo>
                      <a:pt x="471" y="620"/>
                      <a:pt x="470" y="619"/>
                      <a:pt x="469" y="618"/>
                    </a:cubicBezTo>
                    <a:cubicBezTo>
                      <a:pt x="456" y="603"/>
                      <a:pt x="456" y="603"/>
                      <a:pt x="456" y="603"/>
                    </a:cubicBezTo>
                    <a:cubicBezTo>
                      <a:pt x="432" y="574"/>
                      <a:pt x="432" y="574"/>
                      <a:pt x="432" y="574"/>
                    </a:cubicBezTo>
                    <a:cubicBezTo>
                      <a:pt x="401" y="587"/>
                      <a:pt x="367" y="594"/>
                      <a:pt x="332" y="594"/>
                    </a:cubicBezTo>
                    <a:cubicBezTo>
                      <a:pt x="297" y="594"/>
                      <a:pt x="264" y="587"/>
                      <a:pt x="233" y="574"/>
                    </a:cubicBezTo>
                    <a:cubicBezTo>
                      <a:pt x="209" y="603"/>
                      <a:pt x="209" y="603"/>
                      <a:pt x="209" y="603"/>
                    </a:cubicBezTo>
                    <a:cubicBezTo>
                      <a:pt x="196" y="618"/>
                      <a:pt x="196" y="618"/>
                      <a:pt x="196" y="618"/>
                    </a:cubicBezTo>
                    <a:cubicBezTo>
                      <a:pt x="193" y="622"/>
                      <a:pt x="189" y="623"/>
                      <a:pt x="185" y="623"/>
                    </a:cubicBezTo>
                    <a:cubicBezTo>
                      <a:pt x="185" y="623"/>
                      <a:pt x="185" y="623"/>
                      <a:pt x="184" y="623"/>
                    </a:cubicBezTo>
                    <a:cubicBezTo>
                      <a:pt x="181" y="623"/>
                      <a:pt x="179" y="622"/>
                      <a:pt x="176" y="620"/>
                    </a:cubicBezTo>
                    <a:cubicBezTo>
                      <a:pt x="170" y="615"/>
                      <a:pt x="169" y="606"/>
                      <a:pt x="174" y="601"/>
                    </a:cubicBezTo>
                    <a:cubicBezTo>
                      <a:pt x="180" y="594"/>
                      <a:pt x="180" y="594"/>
                      <a:pt x="180" y="594"/>
                    </a:cubicBezTo>
                    <a:cubicBezTo>
                      <a:pt x="185" y="588"/>
                      <a:pt x="185" y="588"/>
                      <a:pt x="185" y="588"/>
                    </a:cubicBezTo>
                    <a:cubicBezTo>
                      <a:pt x="207" y="562"/>
                      <a:pt x="207" y="562"/>
                      <a:pt x="207" y="562"/>
                    </a:cubicBezTo>
                    <a:cubicBezTo>
                      <a:pt x="195" y="555"/>
                      <a:pt x="183" y="547"/>
                      <a:pt x="173" y="539"/>
                    </a:cubicBezTo>
                    <a:cubicBezTo>
                      <a:pt x="165" y="533"/>
                      <a:pt x="157" y="526"/>
                      <a:pt x="150" y="519"/>
                    </a:cubicBezTo>
                    <a:cubicBezTo>
                      <a:pt x="137" y="506"/>
                      <a:pt x="126" y="492"/>
                      <a:pt x="116" y="477"/>
                    </a:cubicBezTo>
                    <a:cubicBezTo>
                      <a:pt x="89" y="435"/>
                      <a:pt x="75" y="387"/>
                      <a:pt x="75" y="337"/>
                    </a:cubicBezTo>
                    <a:cubicBezTo>
                      <a:pt x="75" y="268"/>
                      <a:pt x="101" y="203"/>
                      <a:pt x="150" y="154"/>
                    </a:cubicBezTo>
                    <a:cubicBezTo>
                      <a:pt x="199" y="106"/>
                      <a:pt x="263" y="79"/>
                      <a:pt x="332" y="79"/>
                    </a:cubicBezTo>
                    <a:cubicBezTo>
                      <a:pt x="401" y="79"/>
                      <a:pt x="466" y="106"/>
                      <a:pt x="515" y="154"/>
                    </a:cubicBezTo>
                    <a:cubicBezTo>
                      <a:pt x="563" y="203"/>
                      <a:pt x="590" y="268"/>
                      <a:pt x="590" y="337"/>
                    </a:cubicBezTo>
                    <a:cubicBezTo>
                      <a:pt x="590" y="387"/>
                      <a:pt x="576" y="435"/>
                      <a:pt x="549"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2369" y="1567"/>
                <a:ext cx="1027" cy="1027"/>
              </a:xfrm>
              <a:custGeom>
                <a:avLst/>
                <a:gdLst>
                  <a:gd name="T0" fmla="*/ 217 w 435"/>
                  <a:gd name="T1" fmla="*/ 0 h 435"/>
                  <a:gd name="T2" fmla="*/ 0 w 435"/>
                  <a:gd name="T3" fmla="*/ 218 h 435"/>
                  <a:gd name="T4" fmla="*/ 18 w 435"/>
                  <a:gd name="T5" fmla="*/ 304 h 435"/>
                  <a:gd name="T6" fmla="*/ 71 w 435"/>
                  <a:gd name="T7" fmla="*/ 378 h 435"/>
                  <a:gd name="T8" fmla="*/ 115 w 435"/>
                  <a:gd name="T9" fmla="*/ 409 h 435"/>
                  <a:gd name="T10" fmla="*/ 127 w 435"/>
                  <a:gd name="T11" fmla="*/ 415 h 435"/>
                  <a:gd name="T12" fmla="*/ 139 w 435"/>
                  <a:gd name="T13" fmla="*/ 420 h 435"/>
                  <a:gd name="T14" fmla="*/ 217 w 435"/>
                  <a:gd name="T15" fmla="*/ 435 h 435"/>
                  <a:gd name="T16" fmla="*/ 296 w 435"/>
                  <a:gd name="T17" fmla="*/ 420 h 435"/>
                  <a:gd name="T18" fmla="*/ 308 w 435"/>
                  <a:gd name="T19" fmla="*/ 415 h 435"/>
                  <a:gd name="T20" fmla="*/ 320 w 435"/>
                  <a:gd name="T21" fmla="*/ 409 h 435"/>
                  <a:gd name="T22" fmla="*/ 359 w 435"/>
                  <a:gd name="T23" fmla="*/ 382 h 435"/>
                  <a:gd name="T24" fmla="*/ 417 w 435"/>
                  <a:gd name="T25" fmla="*/ 304 h 435"/>
                  <a:gd name="T26" fmla="*/ 435 w 435"/>
                  <a:gd name="T27" fmla="*/ 218 h 435"/>
                  <a:gd name="T28" fmla="*/ 217 w 435"/>
                  <a:gd name="T29" fmla="*/ 0 h 435"/>
                  <a:gd name="T30" fmla="*/ 362 w 435"/>
                  <a:gd name="T31" fmla="*/ 310 h 435"/>
                  <a:gd name="T32" fmla="*/ 73 w 435"/>
                  <a:gd name="T33" fmla="*/ 310 h 435"/>
                  <a:gd name="T34" fmla="*/ 46 w 435"/>
                  <a:gd name="T35" fmla="*/ 218 h 435"/>
                  <a:gd name="T36" fmla="*/ 217 w 435"/>
                  <a:gd name="T37" fmla="*/ 46 h 435"/>
                  <a:gd name="T38" fmla="*/ 388 w 435"/>
                  <a:gd name="T39" fmla="*/ 218 h 435"/>
                  <a:gd name="T40" fmla="*/ 362 w 435"/>
                  <a:gd name="T41" fmla="*/ 31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5" h="435">
                    <a:moveTo>
                      <a:pt x="217" y="0"/>
                    </a:moveTo>
                    <a:cubicBezTo>
                      <a:pt x="97" y="0"/>
                      <a:pt x="0" y="98"/>
                      <a:pt x="0" y="218"/>
                    </a:cubicBezTo>
                    <a:cubicBezTo>
                      <a:pt x="0" y="248"/>
                      <a:pt x="6" y="278"/>
                      <a:pt x="18" y="304"/>
                    </a:cubicBezTo>
                    <a:cubicBezTo>
                      <a:pt x="30" y="333"/>
                      <a:pt x="49" y="358"/>
                      <a:pt x="71" y="378"/>
                    </a:cubicBezTo>
                    <a:cubicBezTo>
                      <a:pt x="84" y="390"/>
                      <a:pt x="99" y="401"/>
                      <a:pt x="115" y="409"/>
                    </a:cubicBezTo>
                    <a:cubicBezTo>
                      <a:pt x="119" y="411"/>
                      <a:pt x="123" y="413"/>
                      <a:pt x="127" y="415"/>
                    </a:cubicBezTo>
                    <a:cubicBezTo>
                      <a:pt x="131" y="417"/>
                      <a:pt x="135" y="419"/>
                      <a:pt x="139" y="420"/>
                    </a:cubicBezTo>
                    <a:cubicBezTo>
                      <a:pt x="163" y="430"/>
                      <a:pt x="190" y="435"/>
                      <a:pt x="217" y="435"/>
                    </a:cubicBezTo>
                    <a:cubicBezTo>
                      <a:pt x="245" y="435"/>
                      <a:pt x="271" y="430"/>
                      <a:pt x="296" y="420"/>
                    </a:cubicBezTo>
                    <a:cubicBezTo>
                      <a:pt x="300" y="419"/>
                      <a:pt x="304" y="417"/>
                      <a:pt x="308" y="415"/>
                    </a:cubicBezTo>
                    <a:cubicBezTo>
                      <a:pt x="312" y="413"/>
                      <a:pt x="316" y="411"/>
                      <a:pt x="320" y="409"/>
                    </a:cubicBezTo>
                    <a:cubicBezTo>
                      <a:pt x="334" y="402"/>
                      <a:pt x="347" y="393"/>
                      <a:pt x="359" y="382"/>
                    </a:cubicBezTo>
                    <a:cubicBezTo>
                      <a:pt x="384" y="361"/>
                      <a:pt x="403" y="334"/>
                      <a:pt x="417" y="304"/>
                    </a:cubicBezTo>
                    <a:cubicBezTo>
                      <a:pt x="428" y="278"/>
                      <a:pt x="435" y="248"/>
                      <a:pt x="435" y="218"/>
                    </a:cubicBezTo>
                    <a:cubicBezTo>
                      <a:pt x="435" y="98"/>
                      <a:pt x="337" y="0"/>
                      <a:pt x="217" y="0"/>
                    </a:cubicBezTo>
                    <a:close/>
                    <a:moveTo>
                      <a:pt x="362" y="310"/>
                    </a:moveTo>
                    <a:cubicBezTo>
                      <a:pt x="73" y="310"/>
                      <a:pt x="73" y="310"/>
                      <a:pt x="73" y="310"/>
                    </a:cubicBezTo>
                    <a:cubicBezTo>
                      <a:pt x="56" y="283"/>
                      <a:pt x="46" y="251"/>
                      <a:pt x="46" y="218"/>
                    </a:cubicBezTo>
                    <a:cubicBezTo>
                      <a:pt x="46" y="123"/>
                      <a:pt x="123" y="46"/>
                      <a:pt x="217" y="46"/>
                    </a:cubicBezTo>
                    <a:cubicBezTo>
                      <a:pt x="312" y="46"/>
                      <a:pt x="388" y="123"/>
                      <a:pt x="388" y="218"/>
                    </a:cubicBezTo>
                    <a:cubicBezTo>
                      <a:pt x="388" y="251"/>
                      <a:pt x="379" y="283"/>
                      <a:pt x="362"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7</a:t>
            </a:fld>
            <a:endParaRPr lang="en-US" dirty="0"/>
          </a:p>
        </p:txBody>
      </p:sp>
    </p:spTree>
    <p:extLst>
      <p:ext uri="{BB962C8B-B14F-4D97-AF65-F5344CB8AC3E}">
        <p14:creationId xmlns:p14="http://schemas.microsoft.com/office/powerpoint/2010/main" val="354368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Learning Objectives</a:t>
            </a:r>
            <a:endParaRPr lang="en-US" dirty="0"/>
          </a:p>
        </p:txBody>
      </p:sp>
      <p:sp>
        <p:nvSpPr>
          <p:cNvPr id="4" name="Text Placeholder 3"/>
          <p:cNvSpPr>
            <a:spLocks noGrp="1"/>
          </p:cNvSpPr>
          <p:nvPr>
            <p:ph type="body" sz="quarter" idx="10"/>
          </p:nvPr>
        </p:nvSpPr>
        <p:spPr/>
        <p:txBody>
          <a:bodyPr/>
          <a:lstStyle/>
          <a:p>
            <a:r>
              <a:rPr lang="en-GB" dirty="0"/>
              <a:t>Upon completing this course participants will have:</a:t>
            </a:r>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22" name="Content Placeholder 2"/>
          <p:cNvSpPr txBox="1">
            <a:spLocks/>
          </p:cNvSpPr>
          <p:nvPr/>
        </p:nvSpPr>
        <p:spPr>
          <a:xfrm>
            <a:off x="1483986" y="2052283"/>
            <a:ext cx="2813998" cy="861774"/>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GB" sz="1400" dirty="0"/>
              <a:t>Understood underlying principles and benefits of Continuous Integration, Continuous Delivery and DevOps</a:t>
            </a:r>
          </a:p>
        </p:txBody>
      </p:sp>
      <p:sp>
        <p:nvSpPr>
          <p:cNvPr id="33" name="Content Placeholder 2"/>
          <p:cNvSpPr txBox="1">
            <a:spLocks/>
          </p:cNvSpPr>
          <p:nvPr/>
        </p:nvSpPr>
        <p:spPr>
          <a:xfrm>
            <a:off x="5682922" y="3135748"/>
            <a:ext cx="3003878" cy="861774"/>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US" sz="1400" dirty="0">
                <a:solidFill>
                  <a:schemeClr val="accent1"/>
                </a:solidFill>
              </a:rPr>
              <a:t>Stood up a project tooling environment in the cloud that supports our new DevOps Way of Working (aka Accenture DevOps Platform). </a:t>
            </a:r>
          </a:p>
        </p:txBody>
      </p:sp>
      <p:sp>
        <p:nvSpPr>
          <p:cNvPr id="34" name="Content Placeholder 2"/>
          <p:cNvSpPr txBox="1">
            <a:spLocks/>
          </p:cNvSpPr>
          <p:nvPr/>
        </p:nvSpPr>
        <p:spPr>
          <a:xfrm>
            <a:off x="5682922" y="4839072"/>
            <a:ext cx="3065789" cy="646331"/>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US" sz="1400" dirty="0"/>
              <a:t>Built a lightweight environment in the cloud using cloud automation techniques (AWS)</a:t>
            </a:r>
          </a:p>
        </p:txBody>
      </p:sp>
      <p:sp>
        <p:nvSpPr>
          <p:cNvPr id="8" name="Oval 7"/>
          <p:cNvSpPr/>
          <p:nvPr/>
        </p:nvSpPr>
        <p:spPr>
          <a:xfrm>
            <a:off x="468672" y="194040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8" name="Group 17"/>
          <p:cNvGrpSpPr/>
          <p:nvPr/>
        </p:nvGrpSpPr>
        <p:grpSpPr>
          <a:xfrm>
            <a:off x="624653" y="2178114"/>
            <a:ext cx="555208" cy="391752"/>
            <a:chOff x="-2606675" y="1890713"/>
            <a:chExt cx="2609850" cy="1841500"/>
          </a:xfrm>
          <a:solidFill>
            <a:schemeClr val="accent1"/>
          </a:solidFill>
        </p:grpSpPr>
        <p:sp>
          <p:nvSpPr>
            <p:cNvPr id="16" name="Freeform 6"/>
            <p:cNvSpPr>
              <a:spLocks/>
            </p:cNvSpPr>
            <p:nvPr/>
          </p:nvSpPr>
          <p:spPr bwMode="auto">
            <a:xfrm>
              <a:off x="-2606675" y="1890713"/>
              <a:ext cx="1898650" cy="1841500"/>
            </a:xfrm>
            <a:custGeom>
              <a:avLst/>
              <a:gdLst>
                <a:gd name="T0" fmla="*/ 506 w 506"/>
                <a:gd name="T1" fmla="*/ 355 h 491"/>
                <a:gd name="T2" fmla="*/ 451 w 506"/>
                <a:gd name="T3" fmla="*/ 213 h 491"/>
                <a:gd name="T4" fmla="*/ 356 w 506"/>
                <a:gd name="T5" fmla="*/ 331 h 491"/>
                <a:gd name="T6" fmla="*/ 389 w 506"/>
                <a:gd name="T7" fmla="*/ 337 h 491"/>
                <a:gd name="T8" fmla="*/ 246 w 506"/>
                <a:gd name="T9" fmla="*/ 415 h 491"/>
                <a:gd name="T10" fmla="*/ 76 w 506"/>
                <a:gd name="T11" fmla="*/ 245 h 491"/>
                <a:gd name="T12" fmla="*/ 246 w 506"/>
                <a:gd name="T13" fmla="*/ 76 h 491"/>
                <a:gd name="T14" fmla="*/ 246 w 506"/>
                <a:gd name="T15" fmla="*/ 0 h 491"/>
                <a:gd name="T16" fmla="*/ 0 w 506"/>
                <a:gd name="T17" fmla="*/ 245 h 491"/>
                <a:gd name="T18" fmla="*/ 246 w 506"/>
                <a:gd name="T19" fmla="*/ 491 h 491"/>
                <a:gd name="T20" fmla="*/ 468 w 506"/>
                <a:gd name="T21" fmla="*/ 349 h 491"/>
                <a:gd name="T22" fmla="*/ 506 w 506"/>
                <a:gd name="T23" fmla="*/ 35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491">
                  <a:moveTo>
                    <a:pt x="506" y="355"/>
                  </a:moveTo>
                  <a:cubicBezTo>
                    <a:pt x="451" y="213"/>
                    <a:pt x="451" y="213"/>
                    <a:pt x="451" y="213"/>
                  </a:cubicBezTo>
                  <a:cubicBezTo>
                    <a:pt x="356" y="331"/>
                    <a:pt x="356" y="331"/>
                    <a:pt x="356" y="331"/>
                  </a:cubicBezTo>
                  <a:cubicBezTo>
                    <a:pt x="389" y="337"/>
                    <a:pt x="389" y="337"/>
                    <a:pt x="389" y="337"/>
                  </a:cubicBezTo>
                  <a:cubicBezTo>
                    <a:pt x="358" y="385"/>
                    <a:pt x="305" y="415"/>
                    <a:pt x="246" y="415"/>
                  </a:cubicBezTo>
                  <a:cubicBezTo>
                    <a:pt x="152" y="415"/>
                    <a:pt x="76" y="339"/>
                    <a:pt x="76" y="245"/>
                  </a:cubicBezTo>
                  <a:cubicBezTo>
                    <a:pt x="76" y="152"/>
                    <a:pt x="152" y="76"/>
                    <a:pt x="246" y="76"/>
                  </a:cubicBezTo>
                  <a:cubicBezTo>
                    <a:pt x="246" y="0"/>
                    <a:pt x="246" y="0"/>
                    <a:pt x="246" y="0"/>
                  </a:cubicBezTo>
                  <a:cubicBezTo>
                    <a:pt x="110" y="0"/>
                    <a:pt x="0" y="110"/>
                    <a:pt x="0" y="245"/>
                  </a:cubicBezTo>
                  <a:cubicBezTo>
                    <a:pt x="0" y="381"/>
                    <a:pt x="110" y="491"/>
                    <a:pt x="246" y="491"/>
                  </a:cubicBezTo>
                  <a:cubicBezTo>
                    <a:pt x="342" y="491"/>
                    <a:pt x="428" y="436"/>
                    <a:pt x="468" y="349"/>
                  </a:cubicBezTo>
                  <a:lnTo>
                    <a:pt x="506"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1889125" y="1890713"/>
              <a:ext cx="1892300" cy="1841500"/>
            </a:xfrm>
            <a:custGeom>
              <a:avLst/>
              <a:gdLst>
                <a:gd name="T0" fmla="*/ 260 w 505"/>
                <a:gd name="T1" fmla="*/ 0 h 491"/>
                <a:gd name="T2" fmla="*/ 37 w 505"/>
                <a:gd name="T3" fmla="*/ 142 h 491"/>
                <a:gd name="T4" fmla="*/ 0 w 505"/>
                <a:gd name="T5" fmla="*/ 136 h 491"/>
                <a:gd name="T6" fmla="*/ 55 w 505"/>
                <a:gd name="T7" fmla="*/ 278 h 491"/>
                <a:gd name="T8" fmla="*/ 150 w 505"/>
                <a:gd name="T9" fmla="*/ 160 h 491"/>
                <a:gd name="T10" fmla="*/ 117 w 505"/>
                <a:gd name="T11" fmla="*/ 154 h 491"/>
                <a:gd name="T12" fmla="*/ 260 w 505"/>
                <a:gd name="T13" fmla="*/ 76 h 491"/>
                <a:gd name="T14" fmla="*/ 429 w 505"/>
                <a:gd name="T15" fmla="*/ 245 h 491"/>
                <a:gd name="T16" fmla="*/ 260 w 505"/>
                <a:gd name="T17" fmla="*/ 415 h 491"/>
                <a:gd name="T18" fmla="*/ 260 w 505"/>
                <a:gd name="T19" fmla="*/ 491 h 491"/>
                <a:gd name="T20" fmla="*/ 505 w 505"/>
                <a:gd name="T21" fmla="*/ 245 h 491"/>
                <a:gd name="T22" fmla="*/ 260 w 505"/>
                <a:gd name="T23"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260" y="0"/>
                  </a:moveTo>
                  <a:cubicBezTo>
                    <a:pt x="163" y="0"/>
                    <a:pt x="77" y="55"/>
                    <a:pt x="37" y="142"/>
                  </a:cubicBezTo>
                  <a:cubicBezTo>
                    <a:pt x="0" y="136"/>
                    <a:pt x="0" y="136"/>
                    <a:pt x="0" y="136"/>
                  </a:cubicBezTo>
                  <a:cubicBezTo>
                    <a:pt x="55" y="278"/>
                    <a:pt x="55" y="278"/>
                    <a:pt x="55" y="278"/>
                  </a:cubicBezTo>
                  <a:cubicBezTo>
                    <a:pt x="150" y="160"/>
                    <a:pt x="150" y="160"/>
                    <a:pt x="150" y="160"/>
                  </a:cubicBezTo>
                  <a:cubicBezTo>
                    <a:pt x="117" y="154"/>
                    <a:pt x="117" y="154"/>
                    <a:pt x="117" y="154"/>
                  </a:cubicBezTo>
                  <a:cubicBezTo>
                    <a:pt x="147" y="106"/>
                    <a:pt x="201" y="76"/>
                    <a:pt x="260" y="76"/>
                  </a:cubicBezTo>
                  <a:cubicBezTo>
                    <a:pt x="353" y="76"/>
                    <a:pt x="429" y="152"/>
                    <a:pt x="429" y="245"/>
                  </a:cubicBezTo>
                  <a:cubicBezTo>
                    <a:pt x="429" y="339"/>
                    <a:pt x="353" y="415"/>
                    <a:pt x="260" y="415"/>
                  </a:cubicBezTo>
                  <a:cubicBezTo>
                    <a:pt x="260" y="491"/>
                    <a:pt x="260" y="491"/>
                    <a:pt x="260" y="491"/>
                  </a:cubicBezTo>
                  <a:cubicBezTo>
                    <a:pt x="395" y="491"/>
                    <a:pt x="505" y="381"/>
                    <a:pt x="505" y="245"/>
                  </a:cubicBezTo>
                  <a:cubicBezTo>
                    <a:pt x="505" y="110"/>
                    <a:pt x="395" y="0"/>
                    <a:pt x="2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468672" y="4580732"/>
            <a:ext cx="3996966" cy="867169"/>
            <a:chOff x="468672" y="3270092"/>
            <a:chExt cx="3996966" cy="867169"/>
          </a:xfrm>
        </p:grpSpPr>
        <p:grpSp>
          <p:nvGrpSpPr>
            <p:cNvPr id="7" name="Group 6"/>
            <p:cNvGrpSpPr/>
            <p:nvPr/>
          </p:nvGrpSpPr>
          <p:grpSpPr>
            <a:xfrm>
              <a:off x="468672" y="3270092"/>
              <a:ext cx="3996966" cy="867169"/>
              <a:chOff x="468672" y="3270092"/>
              <a:chExt cx="3996966" cy="867169"/>
            </a:xfrm>
          </p:grpSpPr>
          <p:sp>
            <p:nvSpPr>
              <p:cNvPr id="31" name="Content Placeholder 2"/>
              <p:cNvSpPr txBox="1">
                <a:spLocks/>
              </p:cNvSpPr>
              <p:nvPr/>
            </p:nvSpPr>
            <p:spPr>
              <a:xfrm>
                <a:off x="1483986" y="3381969"/>
                <a:ext cx="2981652" cy="430887"/>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US" sz="1400" b="1" dirty="0"/>
                  <a:t>Used Distributed Version Control</a:t>
                </a:r>
                <a:r>
                  <a:rPr lang="en-US" sz="1400" dirty="0"/>
                  <a:t> tools to make changes to code</a:t>
                </a:r>
              </a:p>
            </p:txBody>
          </p:sp>
          <p:sp>
            <p:nvSpPr>
              <p:cNvPr id="35" name="Oval 34"/>
              <p:cNvSpPr/>
              <p:nvPr/>
            </p:nvSpPr>
            <p:spPr>
              <a:xfrm>
                <a:off x="468672" y="3270092"/>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2" name="Group 41"/>
            <p:cNvGrpSpPr/>
            <p:nvPr/>
          </p:nvGrpSpPr>
          <p:grpSpPr>
            <a:xfrm>
              <a:off x="584123" y="3453530"/>
              <a:ext cx="623568" cy="500292"/>
              <a:chOff x="-3041650" y="2255838"/>
              <a:chExt cx="3163888" cy="2538412"/>
            </a:xfrm>
            <a:solidFill>
              <a:schemeClr val="accent1"/>
            </a:solidFill>
          </p:grpSpPr>
          <p:sp>
            <p:nvSpPr>
              <p:cNvPr id="40" name="Freeform 12"/>
              <p:cNvSpPr>
                <a:spLocks noEditPoints="1"/>
              </p:cNvSpPr>
              <p:nvPr/>
            </p:nvSpPr>
            <p:spPr bwMode="auto">
              <a:xfrm>
                <a:off x="-3041650" y="2713038"/>
                <a:ext cx="2079625" cy="2081212"/>
              </a:xfrm>
              <a:custGeom>
                <a:avLst/>
                <a:gdLst>
                  <a:gd name="T0" fmla="*/ 555 w 555"/>
                  <a:gd name="T1" fmla="*/ 323 h 555"/>
                  <a:gd name="T2" fmla="*/ 555 w 555"/>
                  <a:gd name="T3" fmla="*/ 231 h 555"/>
                  <a:gd name="T4" fmla="*/ 497 w 555"/>
                  <a:gd name="T5" fmla="*/ 218 h 555"/>
                  <a:gd name="T6" fmla="*/ 474 w 555"/>
                  <a:gd name="T7" fmla="*/ 164 h 555"/>
                  <a:gd name="T8" fmla="*/ 506 w 555"/>
                  <a:gd name="T9" fmla="*/ 114 h 555"/>
                  <a:gd name="T10" fmla="*/ 441 w 555"/>
                  <a:gd name="T11" fmla="*/ 49 h 555"/>
                  <a:gd name="T12" fmla="*/ 390 w 555"/>
                  <a:gd name="T13" fmla="*/ 80 h 555"/>
                  <a:gd name="T14" fmla="*/ 337 w 555"/>
                  <a:gd name="T15" fmla="*/ 58 h 555"/>
                  <a:gd name="T16" fmla="*/ 323 w 555"/>
                  <a:gd name="T17" fmla="*/ 0 h 555"/>
                  <a:gd name="T18" fmla="*/ 231 w 555"/>
                  <a:gd name="T19" fmla="*/ 0 h 555"/>
                  <a:gd name="T20" fmla="*/ 218 w 555"/>
                  <a:gd name="T21" fmla="*/ 58 h 555"/>
                  <a:gd name="T22" fmla="*/ 164 w 555"/>
                  <a:gd name="T23" fmla="*/ 80 h 555"/>
                  <a:gd name="T24" fmla="*/ 113 w 555"/>
                  <a:gd name="T25" fmla="*/ 49 h 555"/>
                  <a:gd name="T26" fmla="*/ 48 w 555"/>
                  <a:gd name="T27" fmla="*/ 114 h 555"/>
                  <a:gd name="T28" fmla="*/ 80 w 555"/>
                  <a:gd name="T29" fmla="*/ 164 h 555"/>
                  <a:gd name="T30" fmla="*/ 58 w 555"/>
                  <a:gd name="T31" fmla="*/ 218 h 555"/>
                  <a:gd name="T32" fmla="*/ 0 w 555"/>
                  <a:gd name="T33" fmla="*/ 231 h 555"/>
                  <a:gd name="T34" fmla="*/ 0 w 555"/>
                  <a:gd name="T35" fmla="*/ 323 h 555"/>
                  <a:gd name="T36" fmla="*/ 58 w 555"/>
                  <a:gd name="T37" fmla="*/ 337 h 555"/>
                  <a:gd name="T38" fmla="*/ 80 w 555"/>
                  <a:gd name="T39" fmla="*/ 391 h 555"/>
                  <a:gd name="T40" fmla="*/ 48 w 555"/>
                  <a:gd name="T41" fmla="*/ 441 h 555"/>
                  <a:gd name="T42" fmla="*/ 113 w 555"/>
                  <a:gd name="T43" fmla="*/ 506 h 555"/>
                  <a:gd name="T44" fmla="*/ 164 w 555"/>
                  <a:gd name="T45" fmla="*/ 475 h 555"/>
                  <a:gd name="T46" fmla="*/ 218 w 555"/>
                  <a:gd name="T47" fmla="*/ 497 h 555"/>
                  <a:gd name="T48" fmla="*/ 231 w 555"/>
                  <a:gd name="T49" fmla="*/ 555 h 555"/>
                  <a:gd name="T50" fmla="*/ 323 w 555"/>
                  <a:gd name="T51" fmla="*/ 555 h 555"/>
                  <a:gd name="T52" fmla="*/ 337 w 555"/>
                  <a:gd name="T53" fmla="*/ 497 h 555"/>
                  <a:gd name="T54" fmla="*/ 390 w 555"/>
                  <a:gd name="T55" fmla="*/ 475 h 555"/>
                  <a:gd name="T56" fmla="*/ 441 w 555"/>
                  <a:gd name="T57" fmla="*/ 506 h 555"/>
                  <a:gd name="T58" fmla="*/ 506 w 555"/>
                  <a:gd name="T59" fmla="*/ 441 h 555"/>
                  <a:gd name="T60" fmla="*/ 474 w 555"/>
                  <a:gd name="T61" fmla="*/ 391 h 555"/>
                  <a:gd name="T62" fmla="*/ 497 w 555"/>
                  <a:gd name="T63" fmla="*/ 337 h 555"/>
                  <a:gd name="T64" fmla="*/ 555 w 555"/>
                  <a:gd name="T65" fmla="*/ 323 h 555"/>
                  <a:gd name="T66" fmla="*/ 277 w 555"/>
                  <a:gd name="T67" fmla="*/ 433 h 555"/>
                  <a:gd name="T68" fmla="*/ 122 w 555"/>
                  <a:gd name="T69" fmla="*/ 277 h 555"/>
                  <a:gd name="T70" fmla="*/ 277 w 555"/>
                  <a:gd name="T71" fmla="*/ 122 h 555"/>
                  <a:gd name="T72" fmla="*/ 433 w 555"/>
                  <a:gd name="T73" fmla="*/ 277 h 555"/>
                  <a:gd name="T74" fmla="*/ 277 w 555"/>
                  <a:gd name="T75" fmla="*/ 433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555">
                    <a:moveTo>
                      <a:pt x="555" y="323"/>
                    </a:moveTo>
                    <a:cubicBezTo>
                      <a:pt x="555" y="231"/>
                      <a:pt x="555" y="231"/>
                      <a:pt x="555" y="231"/>
                    </a:cubicBezTo>
                    <a:cubicBezTo>
                      <a:pt x="497" y="218"/>
                      <a:pt x="497" y="218"/>
                      <a:pt x="497" y="218"/>
                    </a:cubicBezTo>
                    <a:cubicBezTo>
                      <a:pt x="492" y="199"/>
                      <a:pt x="484" y="181"/>
                      <a:pt x="474" y="164"/>
                    </a:cubicBezTo>
                    <a:cubicBezTo>
                      <a:pt x="506" y="114"/>
                      <a:pt x="506" y="114"/>
                      <a:pt x="506" y="114"/>
                    </a:cubicBezTo>
                    <a:cubicBezTo>
                      <a:pt x="441" y="49"/>
                      <a:pt x="441" y="49"/>
                      <a:pt x="441" y="49"/>
                    </a:cubicBezTo>
                    <a:cubicBezTo>
                      <a:pt x="390" y="80"/>
                      <a:pt x="390" y="80"/>
                      <a:pt x="390" y="80"/>
                    </a:cubicBezTo>
                    <a:cubicBezTo>
                      <a:pt x="374" y="71"/>
                      <a:pt x="356" y="63"/>
                      <a:pt x="337" y="58"/>
                    </a:cubicBezTo>
                    <a:cubicBezTo>
                      <a:pt x="323" y="0"/>
                      <a:pt x="323" y="0"/>
                      <a:pt x="323" y="0"/>
                    </a:cubicBezTo>
                    <a:cubicBezTo>
                      <a:pt x="231" y="0"/>
                      <a:pt x="231" y="0"/>
                      <a:pt x="231" y="0"/>
                    </a:cubicBezTo>
                    <a:cubicBezTo>
                      <a:pt x="218" y="58"/>
                      <a:pt x="218" y="58"/>
                      <a:pt x="218" y="58"/>
                    </a:cubicBezTo>
                    <a:cubicBezTo>
                      <a:pt x="199" y="63"/>
                      <a:pt x="181" y="71"/>
                      <a:pt x="164" y="80"/>
                    </a:cubicBezTo>
                    <a:cubicBezTo>
                      <a:pt x="113" y="49"/>
                      <a:pt x="113" y="49"/>
                      <a:pt x="113" y="49"/>
                    </a:cubicBezTo>
                    <a:cubicBezTo>
                      <a:pt x="48" y="114"/>
                      <a:pt x="48" y="114"/>
                      <a:pt x="48" y="114"/>
                    </a:cubicBezTo>
                    <a:cubicBezTo>
                      <a:pt x="80" y="164"/>
                      <a:pt x="80" y="164"/>
                      <a:pt x="80" y="164"/>
                    </a:cubicBezTo>
                    <a:cubicBezTo>
                      <a:pt x="70" y="181"/>
                      <a:pt x="63" y="199"/>
                      <a:pt x="58" y="218"/>
                    </a:cubicBezTo>
                    <a:cubicBezTo>
                      <a:pt x="0" y="231"/>
                      <a:pt x="0" y="231"/>
                      <a:pt x="0" y="231"/>
                    </a:cubicBezTo>
                    <a:cubicBezTo>
                      <a:pt x="0" y="323"/>
                      <a:pt x="0" y="323"/>
                      <a:pt x="0" y="323"/>
                    </a:cubicBezTo>
                    <a:cubicBezTo>
                      <a:pt x="58" y="337"/>
                      <a:pt x="58" y="337"/>
                      <a:pt x="58" y="337"/>
                    </a:cubicBezTo>
                    <a:cubicBezTo>
                      <a:pt x="63" y="356"/>
                      <a:pt x="70" y="374"/>
                      <a:pt x="80" y="391"/>
                    </a:cubicBezTo>
                    <a:cubicBezTo>
                      <a:pt x="48" y="441"/>
                      <a:pt x="48" y="441"/>
                      <a:pt x="48" y="441"/>
                    </a:cubicBezTo>
                    <a:cubicBezTo>
                      <a:pt x="113" y="506"/>
                      <a:pt x="113" y="506"/>
                      <a:pt x="113" y="506"/>
                    </a:cubicBezTo>
                    <a:cubicBezTo>
                      <a:pt x="164" y="475"/>
                      <a:pt x="164" y="475"/>
                      <a:pt x="164" y="475"/>
                    </a:cubicBezTo>
                    <a:cubicBezTo>
                      <a:pt x="181" y="484"/>
                      <a:pt x="199" y="492"/>
                      <a:pt x="218" y="497"/>
                    </a:cubicBezTo>
                    <a:cubicBezTo>
                      <a:pt x="231" y="555"/>
                      <a:pt x="231" y="555"/>
                      <a:pt x="231" y="555"/>
                    </a:cubicBezTo>
                    <a:cubicBezTo>
                      <a:pt x="323" y="555"/>
                      <a:pt x="323" y="555"/>
                      <a:pt x="323" y="555"/>
                    </a:cubicBezTo>
                    <a:cubicBezTo>
                      <a:pt x="337" y="497"/>
                      <a:pt x="337" y="497"/>
                      <a:pt x="337" y="497"/>
                    </a:cubicBezTo>
                    <a:cubicBezTo>
                      <a:pt x="356" y="492"/>
                      <a:pt x="374" y="484"/>
                      <a:pt x="390" y="475"/>
                    </a:cubicBezTo>
                    <a:cubicBezTo>
                      <a:pt x="441" y="506"/>
                      <a:pt x="441" y="506"/>
                      <a:pt x="441" y="506"/>
                    </a:cubicBezTo>
                    <a:cubicBezTo>
                      <a:pt x="506" y="441"/>
                      <a:pt x="506" y="441"/>
                      <a:pt x="506" y="441"/>
                    </a:cubicBezTo>
                    <a:cubicBezTo>
                      <a:pt x="474" y="391"/>
                      <a:pt x="474" y="391"/>
                      <a:pt x="474" y="391"/>
                    </a:cubicBezTo>
                    <a:cubicBezTo>
                      <a:pt x="484" y="374"/>
                      <a:pt x="492" y="356"/>
                      <a:pt x="497" y="337"/>
                    </a:cubicBezTo>
                    <a:lnTo>
                      <a:pt x="555" y="323"/>
                    </a:lnTo>
                    <a:close/>
                    <a:moveTo>
                      <a:pt x="277" y="433"/>
                    </a:moveTo>
                    <a:cubicBezTo>
                      <a:pt x="191" y="433"/>
                      <a:pt x="122" y="363"/>
                      <a:pt x="122" y="277"/>
                    </a:cubicBezTo>
                    <a:cubicBezTo>
                      <a:pt x="122" y="192"/>
                      <a:pt x="191" y="122"/>
                      <a:pt x="277" y="122"/>
                    </a:cubicBezTo>
                    <a:cubicBezTo>
                      <a:pt x="363" y="122"/>
                      <a:pt x="433" y="192"/>
                      <a:pt x="433" y="277"/>
                    </a:cubicBezTo>
                    <a:cubicBezTo>
                      <a:pt x="433" y="363"/>
                      <a:pt x="363" y="433"/>
                      <a:pt x="277"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
              <p:cNvSpPr>
                <a:spLocks noEditPoints="1"/>
              </p:cNvSpPr>
              <p:nvPr/>
            </p:nvSpPr>
            <p:spPr bwMode="auto">
              <a:xfrm>
                <a:off x="-1185862" y="2255838"/>
                <a:ext cx="1308100" cy="1308100"/>
              </a:xfrm>
              <a:custGeom>
                <a:avLst/>
                <a:gdLst>
                  <a:gd name="T0" fmla="*/ 349 w 349"/>
                  <a:gd name="T1" fmla="*/ 199 h 349"/>
                  <a:gd name="T2" fmla="*/ 349 w 349"/>
                  <a:gd name="T3" fmla="*/ 149 h 349"/>
                  <a:gd name="T4" fmla="*/ 314 w 349"/>
                  <a:gd name="T5" fmla="*/ 140 h 349"/>
                  <a:gd name="T6" fmla="*/ 297 w 349"/>
                  <a:gd name="T7" fmla="*/ 100 h 349"/>
                  <a:gd name="T8" fmla="*/ 316 w 349"/>
                  <a:gd name="T9" fmla="*/ 68 h 349"/>
                  <a:gd name="T10" fmla="*/ 280 w 349"/>
                  <a:gd name="T11" fmla="*/ 33 h 349"/>
                  <a:gd name="T12" fmla="*/ 249 w 349"/>
                  <a:gd name="T13" fmla="*/ 52 h 349"/>
                  <a:gd name="T14" fmla="*/ 208 w 349"/>
                  <a:gd name="T15" fmla="*/ 35 h 349"/>
                  <a:gd name="T16" fmla="*/ 200 w 349"/>
                  <a:gd name="T17" fmla="*/ 0 h 349"/>
                  <a:gd name="T18" fmla="*/ 150 w 349"/>
                  <a:gd name="T19" fmla="*/ 0 h 349"/>
                  <a:gd name="T20" fmla="*/ 141 w 349"/>
                  <a:gd name="T21" fmla="*/ 35 h 349"/>
                  <a:gd name="T22" fmla="*/ 100 w 349"/>
                  <a:gd name="T23" fmla="*/ 52 h 349"/>
                  <a:gd name="T24" fmla="*/ 69 w 349"/>
                  <a:gd name="T25" fmla="*/ 33 h 349"/>
                  <a:gd name="T26" fmla="*/ 34 w 349"/>
                  <a:gd name="T27" fmla="*/ 68 h 349"/>
                  <a:gd name="T28" fmla="*/ 53 w 349"/>
                  <a:gd name="T29" fmla="*/ 100 h 349"/>
                  <a:gd name="T30" fmla="*/ 36 w 349"/>
                  <a:gd name="T31" fmla="*/ 140 h 349"/>
                  <a:gd name="T32" fmla="*/ 0 w 349"/>
                  <a:gd name="T33" fmla="*/ 149 h 349"/>
                  <a:gd name="T34" fmla="*/ 0 w 349"/>
                  <a:gd name="T35" fmla="*/ 199 h 349"/>
                  <a:gd name="T36" fmla="*/ 36 w 349"/>
                  <a:gd name="T37" fmla="*/ 208 h 349"/>
                  <a:gd name="T38" fmla="*/ 53 w 349"/>
                  <a:gd name="T39" fmla="*/ 249 h 349"/>
                  <a:gd name="T40" fmla="*/ 34 w 349"/>
                  <a:gd name="T41" fmla="*/ 280 h 349"/>
                  <a:gd name="T42" fmla="*/ 69 w 349"/>
                  <a:gd name="T43" fmla="*/ 315 h 349"/>
                  <a:gd name="T44" fmla="*/ 100 w 349"/>
                  <a:gd name="T45" fmla="*/ 296 h 349"/>
                  <a:gd name="T46" fmla="*/ 141 w 349"/>
                  <a:gd name="T47" fmla="*/ 313 h 349"/>
                  <a:gd name="T48" fmla="*/ 150 w 349"/>
                  <a:gd name="T49" fmla="*/ 349 h 349"/>
                  <a:gd name="T50" fmla="*/ 200 w 349"/>
                  <a:gd name="T51" fmla="*/ 349 h 349"/>
                  <a:gd name="T52" fmla="*/ 208 w 349"/>
                  <a:gd name="T53" fmla="*/ 313 h 349"/>
                  <a:gd name="T54" fmla="*/ 249 w 349"/>
                  <a:gd name="T55" fmla="*/ 296 h 349"/>
                  <a:gd name="T56" fmla="*/ 280 w 349"/>
                  <a:gd name="T57" fmla="*/ 315 h 349"/>
                  <a:gd name="T58" fmla="*/ 316 w 349"/>
                  <a:gd name="T59" fmla="*/ 280 h 349"/>
                  <a:gd name="T60" fmla="*/ 297 w 349"/>
                  <a:gd name="T61" fmla="*/ 249 h 349"/>
                  <a:gd name="T62" fmla="*/ 314 w 349"/>
                  <a:gd name="T63" fmla="*/ 208 h 349"/>
                  <a:gd name="T64" fmla="*/ 349 w 349"/>
                  <a:gd name="T65" fmla="*/ 199 h 349"/>
                  <a:gd name="T66" fmla="*/ 175 w 349"/>
                  <a:gd name="T67" fmla="*/ 257 h 349"/>
                  <a:gd name="T68" fmla="*/ 92 w 349"/>
                  <a:gd name="T69" fmla="*/ 174 h 349"/>
                  <a:gd name="T70" fmla="*/ 175 w 349"/>
                  <a:gd name="T71" fmla="*/ 91 h 349"/>
                  <a:gd name="T72" fmla="*/ 258 w 349"/>
                  <a:gd name="T73" fmla="*/ 174 h 349"/>
                  <a:gd name="T74" fmla="*/ 175 w 349"/>
                  <a:gd name="T75" fmla="*/ 25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49">
                    <a:moveTo>
                      <a:pt x="349" y="199"/>
                    </a:moveTo>
                    <a:cubicBezTo>
                      <a:pt x="349" y="149"/>
                      <a:pt x="349" y="149"/>
                      <a:pt x="349" y="149"/>
                    </a:cubicBezTo>
                    <a:cubicBezTo>
                      <a:pt x="314" y="140"/>
                      <a:pt x="314" y="140"/>
                      <a:pt x="314" y="140"/>
                    </a:cubicBezTo>
                    <a:cubicBezTo>
                      <a:pt x="310" y="126"/>
                      <a:pt x="304" y="112"/>
                      <a:pt x="297" y="100"/>
                    </a:cubicBezTo>
                    <a:cubicBezTo>
                      <a:pt x="316" y="68"/>
                      <a:pt x="316" y="68"/>
                      <a:pt x="316" y="68"/>
                    </a:cubicBezTo>
                    <a:cubicBezTo>
                      <a:pt x="280" y="33"/>
                      <a:pt x="280" y="33"/>
                      <a:pt x="280" y="33"/>
                    </a:cubicBezTo>
                    <a:cubicBezTo>
                      <a:pt x="249" y="52"/>
                      <a:pt x="249" y="52"/>
                      <a:pt x="249" y="52"/>
                    </a:cubicBezTo>
                    <a:cubicBezTo>
                      <a:pt x="237" y="44"/>
                      <a:pt x="223" y="39"/>
                      <a:pt x="208" y="35"/>
                    </a:cubicBezTo>
                    <a:cubicBezTo>
                      <a:pt x="200" y="0"/>
                      <a:pt x="200" y="0"/>
                      <a:pt x="200" y="0"/>
                    </a:cubicBezTo>
                    <a:cubicBezTo>
                      <a:pt x="150" y="0"/>
                      <a:pt x="150" y="0"/>
                      <a:pt x="150" y="0"/>
                    </a:cubicBezTo>
                    <a:cubicBezTo>
                      <a:pt x="141" y="35"/>
                      <a:pt x="141" y="35"/>
                      <a:pt x="141" y="35"/>
                    </a:cubicBezTo>
                    <a:cubicBezTo>
                      <a:pt x="126" y="39"/>
                      <a:pt x="113" y="44"/>
                      <a:pt x="100" y="52"/>
                    </a:cubicBezTo>
                    <a:cubicBezTo>
                      <a:pt x="69" y="33"/>
                      <a:pt x="69" y="33"/>
                      <a:pt x="69" y="33"/>
                    </a:cubicBezTo>
                    <a:cubicBezTo>
                      <a:pt x="34" y="68"/>
                      <a:pt x="34" y="68"/>
                      <a:pt x="34" y="68"/>
                    </a:cubicBezTo>
                    <a:cubicBezTo>
                      <a:pt x="53" y="100"/>
                      <a:pt x="53" y="100"/>
                      <a:pt x="53" y="100"/>
                    </a:cubicBezTo>
                    <a:cubicBezTo>
                      <a:pt x="45" y="112"/>
                      <a:pt x="39" y="126"/>
                      <a:pt x="36" y="140"/>
                    </a:cubicBezTo>
                    <a:cubicBezTo>
                      <a:pt x="0" y="149"/>
                      <a:pt x="0" y="149"/>
                      <a:pt x="0" y="149"/>
                    </a:cubicBezTo>
                    <a:cubicBezTo>
                      <a:pt x="0" y="199"/>
                      <a:pt x="0" y="199"/>
                      <a:pt x="0" y="199"/>
                    </a:cubicBezTo>
                    <a:cubicBezTo>
                      <a:pt x="36" y="208"/>
                      <a:pt x="36" y="208"/>
                      <a:pt x="36" y="208"/>
                    </a:cubicBezTo>
                    <a:cubicBezTo>
                      <a:pt x="39" y="222"/>
                      <a:pt x="45" y="236"/>
                      <a:pt x="53" y="249"/>
                    </a:cubicBezTo>
                    <a:cubicBezTo>
                      <a:pt x="34" y="280"/>
                      <a:pt x="34" y="280"/>
                      <a:pt x="34" y="280"/>
                    </a:cubicBezTo>
                    <a:cubicBezTo>
                      <a:pt x="69" y="315"/>
                      <a:pt x="69" y="315"/>
                      <a:pt x="69" y="315"/>
                    </a:cubicBezTo>
                    <a:cubicBezTo>
                      <a:pt x="100" y="296"/>
                      <a:pt x="100" y="296"/>
                      <a:pt x="100" y="296"/>
                    </a:cubicBezTo>
                    <a:cubicBezTo>
                      <a:pt x="113" y="304"/>
                      <a:pt x="126" y="310"/>
                      <a:pt x="141" y="313"/>
                    </a:cubicBezTo>
                    <a:cubicBezTo>
                      <a:pt x="150" y="349"/>
                      <a:pt x="150" y="349"/>
                      <a:pt x="150" y="349"/>
                    </a:cubicBezTo>
                    <a:cubicBezTo>
                      <a:pt x="200" y="349"/>
                      <a:pt x="200" y="349"/>
                      <a:pt x="200" y="349"/>
                    </a:cubicBezTo>
                    <a:cubicBezTo>
                      <a:pt x="208" y="313"/>
                      <a:pt x="208" y="313"/>
                      <a:pt x="208" y="313"/>
                    </a:cubicBezTo>
                    <a:cubicBezTo>
                      <a:pt x="223" y="310"/>
                      <a:pt x="237" y="304"/>
                      <a:pt x="249" y="296"/>
                    </a:cubicBezTo>
                    <a:cubicBezTo>
                      <a:pt x="280" y="315"/>
                      <a:pt x="280" y="315"/>
                      <a:pt x="280" y="315"/>
                    </a:cubicBezTo>
                    <a:cubicBezTo>
                      <a:pt x="316" y="280"/>
                      <a:pt x="316" y="280"/>
                      <a:pt x="316" y="280"/>
                    </a:cubicBezTo>
                    <a:cubicBezTo>
                      <a:pt x="297" y="249"/>
                      <a:pt x="297" y="249"/>
                      <a:pt x="297" y="249"/>
                    </a:cubicBezTo>
                    <a:cubicBezTo>
                      <a:pt x="304" y="236"/>
                      <a:pt x="310" y="222"/>
                      <a:pt x="314" y="208"/>
                    </a:cubicBezTo>
                    <a:lnTo>
                      <a:pt x="349" y="199"/>
                    </a:lnTo>
                    <a:close/>
                    <a:moveTo>
                      <a:pt x="175" y="257"/>
                    </a:moveTo>
                    <a:cubicBezTo>
                      <a:pt x="129" y="257"/>
                      <a:pt x="92" y="220"/>
                      <a:pt x="92" y="174"/>
                    </a:cubicBezTo>
                    <a:cubicBezTo>
                      <a:pt x="92" y="128"/>
                      <a:pt x="129" y="91"/>
                      <a:pt x="175" y="91"/>
                    </a:cubicBezTo>
                    <a:cubicBezTo>
                      <a:pt x="220" y="91"/>
                      <a:pt x="258" y="128"/>
                      <a:pt x="258" y="174"/>
                    </a:cubicBezTo>
                    <a:cubicBezTo>
                      <a:pt x="258" y="220"/>
                      <a:pt x="220" y="257"/>
                      <a:pt x="175"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468672" y="3240772"/>
            <a:ext cx="3912828" cy="867169"/>
            <a:chOff x="468672" y="4620931"/>
            <a:chExt cx="3912828" cy="867169"/>
          </a:xfrm>
        </p:grpSpPr>
        <p:grpSp>
          <p:nvGrpSpPr>
            <p:cNvPr id="6" name="Group 5"/>
            <p:cNvGrpSpPr/>
            <p:nvPr/>
          </p:nvGrpSpPr>
          <p:grpSpPr>
            <a:xfrm>
              <a:off x="468672" y="4620931"/>
              <a:ext cx="3912828" cy="867169"/>
              <a:chOff x="468672" y="4620931"/>
              <a:chExt cx="3912828" cy="867169"/>
            </a:xfrm>
          </p:grpSpPr>
          <p:sp>
            <p:nvSpPr>
              <p:cNvPr id="30" name="Content Placeholder 2"/>
              <p:cNvSpPr txBox="1">
                <a:spLocks/>
              </p:cNvSpPr>
              <p:nvPr/>
            </p:nvSpPr>
            <p:spPr>
              <a:xfrm>
                <a:off x="1483986" y="4623628"/>
                <a:ext cx="2897514" cy="861774"/>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US" sz="1400" b="1" dirty="0"/>
                  <a:t>Assembled</a:t>
                </a:r>
                <a:r>
                  <a:rPr lang="en-US" sz="1400" dirty="0"/>
                  <a:t> a Continuous Delivery pipeline capable of automated deployment of code into a target environment they have created</a:t>
                </a:r>
              </a:p>
            </p:txBody>
          </p:sp>
          <p:sp>
            <p:nvSpPr>
              <p:cNvPr id="36" name="Oval 35"/>
              <p:cNvSpPr/>
              <p:nvPr/>
            </p:nvSpPr>
            <p:spPr>
              <a:xfrm>
                <a:off x="468672" y="4620931"/>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7" name="Group 46"/>
            <p:cNvGrpSpPr/>
            <p:nvPr/>
          </p:nvGrpSpPr>
          <p:grpSpPr>
            <a:xfrm>
              <a:off x="573880" y="4865588"/>
              <a:ext cx="655640" cy="377854"/>
              <a:chOff x="554037" y="5319712"/>
              <a:chExt cx="696913" cy="401639"/>
            </a:xfrm>
            <a:solidFill>
              <a:schemeClr val="accent1"/>
            </a:solidFill>
          </p:grpSpPr>
          <p:sp>
            <p:nvSpPr>
              <p:cNvPr id="45" name="Freeform 18"/>
              <p:cNvSpPr>
                <a:spLocks/>
              </p:cNvSpPr>
              <p:nvPr/>
            </p:nvSpPr>
            <p:spPr bwMode="auto">
              <a:xfrm>
                <a:off x="733425" y="5592763"/>
                <a:ext cx="336550" cy="128588"/>
              </a:xfrm>
              <a:custGeom>
                <a:avLst/>
                <a:gdLst>
                  <a:gd name="T0" fmla="*/ 175 w 212"/>
                  <a:gd name="T1" fmla="*/ 43 h 81"/>
                  <a:gd name="T2" fmla="*/ 38 w 212"/>
                  <a:gd name="T3" fmla="*/ 43 h 81"/>
                  <a:gd name="T4" fmla="*/ 38 w 212"/>
                  <a:gd name="T5" fmla="*/ 0 h 81"/>
                  <a:gd name="T6" fmla="*/ 0 w 212"/>
                  <a:gd name="T7" fmla="*/ 0 h 81"/>
                  <a:gd name="T8" fmla="*/ 0 w 212"/>
                  <a:gd name="T9" fmla="*/ 81 h 81"/>
                  <a:gd name="T10" fmla="*/ 212 w 212"/>
                  <a:gd name="T11" fmla="*/ 81 h 81"/>
                  <a:gd name="T12" fmla="*/ 212 w 212"/>
                  <a:gd name="T13" fmla="*/ 0 h 81"/>
                  <a:gd name="T14" fmla="*/ 175 w 212"/>
                  <a:gd name="T15" fmla="*/ 0 h 81"/>
                  <a:gd name="T16" fmla="*/ 175 w 212"/>
                  <a:gd name="T17" fmla="*/ 4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81">
                    <a:moveTo>
                      <a:pt x="175" y="43"/>
                    </a:moveTo>
                    <a:lnTo>
                      <a:pt x="38" y="43"/>
                    </a:lnTo>
                    <a:lnTo>
                      <a:pt x="38" y="0"/>
                    </a:lnTo>
                    <a:lnTo>
                      <a:pt x="0" y="0"/>
                    </a:lnTo>
                    <a:lnTo>
                      <a:pt x="0" y="81"/>
                    </a:lnTo>
                    <a:lnTo>
                      <a:pt x="212" y="81"/>
                    </a:lnTo>
                    <a:lnTo>
                      <a:pt x="212" y="0"/>
                    </a:lnTo>
                    <a:lnTo>
                      <a:pt x="175" y="0"/>
                    </a:lnTo>
                    <a:lnTo>
                      <a:pt x="17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
              <p:cNvSpPr>
                <a:spLocks/>
              </p:cNvSpPr>
              <p:nvPr/>
            </p:nvSpPr>
            <p:spPr bwMode="auto">
              <a:xfrm>
                <a:off x="554037" y="5319712"/>
                <a:ext cx="696913" cy="322263"/>
              </a:xfrm>
              <a:custGeom>
                <a:avLst/>
                <a:gdLst>
                  <a:gd name="T0" fmla="*/ 729 w 840"/>
                  <a:gd name="T1" fmla="*/ 255 h 390"/>
                  <a:gd name="T2" fmla="*/ 714 w 840"/>
                  <a:gd name="T3" fmla="*/ 390 h 390"/>
                  <a:gd name="T4" fmla="*/ 838 w 840"/>
                  <a:gd name="T5" fmla="*/ 335 h 390"/>
                  <a:gd name="T6" fmla="*/ 811 w 840"/>
                  <a:gd name="T7" fmla="*/ 315 h 390"/>
                  <a:gd name="T8" fmla="*/ 760 w 840"/>
                  <a:gd name="T9" fmla="*/ 85 h 390"/>
                  <a:gd name="T10" fmla="*/ 450 w 840"/>
                  <a:gd name="T11" fmla="*/ 85 h 390"/>
                  <a:gd name="T12" fmla="*/ 420 w 840"/>
                  <a:gd name="T13" fmla="*/ 122 h 390"/>
                  <a:gd name="T14" fmla="*/ 390 w 840"/>
                  <a:gd name="T15" fmla="*/ 85 h 390"/>
                  <a:gd name="T16" fmla="*/ 80 w 840"/>
                  <a:gd name="T17" fmla="*/ 85 h 390"/>
                  <a:gd name="T18" fmla="*/ 29 w 840"/>
                  <a:gd name="T19" fmla="*/ 315 h 390"/>
                  <a:gd name="T20" fmla="*/ 2 w 840"/>
                  <a:gd name="T21" fmla="*/ 335 h 390"/>
                  <a:gd name="T22" fmla="*/ 126 w 840"/>
                  <a:gd name="T23" fmla="*/ 390 h 390"/>
                  <a:gd name="T24" fmla="*/ 112 w 840"/>
                  <a:gd name="T25" fmla="*/ 255 h 390"/>
                  <a:gd name="T26" fmla="*/ 87 w 840"/>
                  <a:gd name="T27" fmla="*/ 273 h 390"/>
                  <a:gd name="T28" fmla="*/ 128 w 840"/>
                  <a:gd name="T29" fmla="*/ 133 h 390"/>
                  <a:gd name="T30" fmla="*/ 342 w 840"/>
                  <a:gd name="T31" fmla="*/ 133 h 390"/>
                  <a:gd name="T32" fmla="*/ 386 w 840"/>
                  <a:gd name="T33" fmla="*/ 227 h 390"/>
                  <a:gd name="T34" fmla="*/ 386 w 840"/>
                  <a:gd name="T35" fmla="*/ 282 h 390"/>
                  <a:gd name="T36" fmla="*/ 386 w 840"/>
                  <a:gd name="T37" fmla="*/ 333 h 390"/>
                  <a:gd name="T38" fmla="*/ 454 w 840"/>
                  <a:gd name="T39" fmla="*/ 333 h 390"/>
                  <a:gd name="T40" fmla="*/ 454 w 840"/>
                  <a:gd name="T41" fmla="*/ 282 h 390"/>
                  <a:gd name="T42" fmla="*/ 454 w 840"/>
                  <a:gd name="T43" fmla="*/ 282 h 390"/>
                  <a:gd name="T44" fmla="*/ 454 w 840"/>
                  <a:gd name="T45" fmla="*/ 253 h 390"/>
                  <a:gd name="T46" fmla="*/ 454 w 840"/>
                  <a:gd name="T47" fmla="*/ 252 h 390"/>
                  <a:gd name="T48" fmla="*/ 454 w 840"/>
                  <a:gd name="T49" fmla="*/ 228 h 390"/>
                  <a:gd name="T50" fmla="*/ 454 w 840"/>
                  <a:gd name="T51" fmla="*/ 227 h 390"/>
                  <a:gd name="T52" fmla="*/ 454 w 840"/>
                  <a:gd name="T53" fmla="*/ 227 h 390"/>
                  <a:gd name="T54" fmla="*/ 498 w 840"/>
                  <a:gd name="T55" fmla="*/ 133 h 390"/>
                  <a:gd name="T56" fmla="*/ 712 w 840"/>
                  <a:gd name="T57" fmla="*/ 133 h 390"/>
                  <a:gd name="T58" fmla="*/ 753 w 840"/>
                  <a:gd name="T59" fmla="*/ 273 h 390"/>
                  <a:gd name="T60" fmla="*/ 729 w 840"/>
                  <a:gd name="T61" fmla="*/ 25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0" h="390">
                    <a:moveTo>
                      <a:pt x="729" y="255"/>
                    </a:moveTo>
                    <a:cubicBezTo>
                      <a:pt x="714" y="390"/>
                      <a:pt x="714" y="390"/>
                      <a:pt x="714" y="390"/>
                    </a:cubicBezTo>
                    <a:cubicBezTo>
                      <a:pt x="838" y="335"/>
                      <a:pt x="838" y="335"/>
                      <a:pt x="838" y="335"/>
                    </a:cubicBezTo>
                    <a:cubicBezTo>
                      <a:pt x="811" y="315"/>
                      <a:pt x="811" y="315"/>
                      <a:pt x="811" y="315"/>
                    </a:cubicBezTo>
                    <a:cubicBezTo>
                      <a:pt x="840" y="235"/>
                      <a:pt x="821" y="146"/>
                      <a:pt x="760" y="85"/>
                    </a:cubicBezTo>
                    <a:cubicBezTo>
                      <a:pt x="674" y="0"/>
                      <a:pt x="535" y="0"/>
                      <a:pt x="450" y="85"/>
                    </a:cubicBezTo>
                    <a:cubicBezTo>
                      <a:pt x="438" y="97"/>
                      <a:pt x="428" y="109"/>
                      <a:pt x="420" y="122"/>
                    </a:cubicBezTo>
                    <a:cubicBezTo>
                      <a:pt x="412" y="109"/>
                      <a:pt x="402" y="97"/>
                      <a:pt x="390" y="85"/>
                    </a:cubicBezTo>
                    <a:cubicBezTo>
                      <a:pt x="305" y="0"/>
                      <a:pt x="166" y="0"/>
                      <a:pt x="80" y="85"/>
                    </a:cubicBezTo>
                    <a:cubicBezTo>
                      <a:pt x="19" y="146"/>
                      <a:pt x="0" y="235"/>
                      <a:pt x="29" y="315"/>
                    </a:cubicBezTo>
                    <a:cubicBezTo>
                      <a:pt x="2" y="335"/>
                      <a:pt x="2" y="335"/>
                      <a:pt x="2" y="335"/>
                    </a:cubicBezTo>
                    <a:cubicBezTo>
                      <a:pt x="126" y="390"/>
                      <a:pt x="126" y="390"/>
                      <a:pt x="126" y="390"/>
                    </a:cubicBezTo>
                    <a:cubicBezTo>
                      <a:pt x="112" y="255"/>
                      <a:pt x="112" y="255"/>
                      <a:pt x="112" y="255"/>
                    </a:cubicBezTo>
                    <a:cubicBezTo>
                      <a:pt x="87" y="273"/>
                      <a:pt x="87" y="273"/>
                      <a:pt x="87" y="273"/>
                    </a:cubicBezTo>
                    <a:cubicBezTo>
                      <a:pt x="76" y="223"/>
                      <a:pt x="91" y="170"/>
                      <a:pt x="128" y="133"/>
                    </a:cubicBezTo>
                    <a:cubicBezTo>
                      <a:pt x="187" y="74"/>
                      <a:pt x="283" y="74"/>
                      <a:pt x="342" y="133"/>
                    </a:cubicBezTo>
                    <a:cubicBezTo>
                      <a:pt x="369" y="159"/>
                      <a:pt x="383" y="193"/>
                      <a:pt x="386" y="227"/>
                    </a:cubicBezTo>
                    <a:cubicBezTo>
                      <a:pt x="386" y="282"/>
                      <a:pt x="386" y="282"/>
                      <a:pt x="386" y="282"/>
                    </a:cubicBezTo>
                    <a:cubicBezTo>
                      <a:pt x="386" y="333"/>
                      <a:pt x="386" y="333"/>
                      <a:pt x="386" y="333"/>
                    </a:cubicBezTo>
                    <a:cubicBezTo>
                      <a:pt x="454" y="333"/>
                      <a:pt x="454" y="333"/>
                      <a:pt x="454" y="333"/>
                    </a:cubicBezTo>
                    <a:cubicBezTo>
                      <a:pt x="454" y="282"/>
                      <a:pt x="454" y="282"/>
                      <a:pt x="454" y="282"/>
                    </a:cubicBezTo>
                    <a:cubicBezTo>
                      <a:pt x="454" y="282"/>
                      <a:pt x="454" y="282"/>
                      <a:pt x="454" y="282"/>
                    </a:cubicBezTo>
                    <a:cubicBezTo>
                      <a:pt x="454" y="253"/>
                      <a:pt x="454" y="253"/>
                      <a:pt x="454" y="253"/>
                    </a:cubicBezTo>
                    <a:cubicBezTo>
                      <a:pt x="454" y="252"/>
                      <a:pt x="454" y="252"/>
                      <a:pt x="454" y="252"/>
                    </a:cubicBezTo>
                    <a:cubicBezTo>
                      <a:pt x="454" y="228"/>
                      <a:pt x="454" y="228"/>
                      <a:pt x="454" y="228"/>
                    </a:cubicBezTo>
                    <a:cubicBezTo>
                      <a:pt x="454" y="227"/>
                      <a:pt x="454" y="227"/>
                      <a:pt x="454" y="227"/>
                    </a:cubicBezTo>
                    <a:cubicBezTo>
                      <a:pt x="454" y="227"/>
                      <a:pt x="454" y="227"/>
                      <a:pt x="454" y="227"/>
                    </a:cubicBezTo>
                    <a:cubicBezTo>
                      <a:pt x="457" y="193"/>
                      <a:pt x="472" y="159"/>
                      <a:pt x="498" y="133"/>
                    </a:cubicBezTo>
                    <a:cubicBezTo>
                      <a:pt x="557" y="74"/>
                      <a:pt x="653" y="74"/>
                      <a:pt x="712" y="133"/>
                    </a:cubicBezTo>
                    <a:cubicBezTo>
                      <a:pt x="749" y="170"/>
                      <a:pt x="764" y="223"/>
                      <a:pt x="753" y="273"/>
                    </a:cubicBezTo>
                    <a:lnTo>
                      <a:pt x="729"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2" name="Content Placeholder 2"/>
          <p:cNvSpPr txBox="1">
            <a:spLocks/>
          </p:cNvSpPr>
          <p:nvPr/>
        </p:nvSpPr>
        <p:spPr>
          <a:xfrm>
            <a:off x="5682922" y="2238486"/>
            <a:ext cx="2981652" cy="430887"/>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r>
              <a:rPr lang="en-GB" sz="1400" dirty="0"/>
              <a:t>Made use of public cloud infrastructure (AWS)</a:t>
            </a:r>
          </a:p>
        </p:txBody>
      </p:sp>
      <p:sp>
        <p:nvSpPr>
          <p:cNvPr id="37" name="Oval 36"/>
          <p:cNvSpPr/>
          <p:nvPr/>
        </p:nvSpPr>
        <p:spPr>
          <a:xfrm>
            <a:off x="4640263" y="1940406"/>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3" name="Group 52"/>
          <p:cNvGrpSpPr/>
          <p:nvPr/>
        </p:nvGrpSpPr>
        <p:grpSpPr>
          <a:xfrm>
            <a:off x="4740274" y="2118402"/>
            <a:ext cx="655640" cy="511176"/>
            <a:chOff x="3983038" y="2767012"/>
            <a:chExt cx="655638" cy="511176"/>
          </a:xfrm>
          <a:solidFill>
            <a:schemeClr val="accent1"/>
          </a:solidFill>
        </p:grpSpPr>
        <p:sp>
          <p:nvSpPr>
            <p:cNvPr id="50" name="Freeform 24"/>
            <p:cNvSpPr>
              <a:spLocks/>
            </p:cNvSpPr>
            <p:nvPr/>
          </p:nvSpPr>
          <p:spPr bwMode="auto">
            <a:xfrm>
              <a:off x="3983038" y="2767012"/>
              <a:ext cx="655638" cy="455613"/>
            </a:xfrm>
            <a:custGeom>
              <a:avLst/>
              <a:gdLst>
                <a:gd name="T0" fmla="*/ 667 w 811"/>
                <a:gd name="T1" fmla="*/ 189 h 562"/>
                <a:gd name="T2" fmla="*/ 651 w 811"/>
                <a:gd name="T3" fmla="*/ 185 h 562"/>
                <a:gd name="T4" fmla="*/ 647 w 811"/>
                <a:gd name="T5" fmla="*/ 169 h 562"/>
                <a:gd name="T6" fmla="*/ 435 w 811"/>
                <a:gd name="T7" fmla="*/ 0 h 562"/>
                <a:gd name="T8" fmla="*/ 224 w 811"/>
                <a:gd name="T9" fmla="*/ 164 h 562"/>
                <a:gd name="T10" fmla="*/ 219 w 811"/>
                <a:gd name="T11" fmla="*/ 184 h 562"/>
                <a:gd name="T12" fmla="*/ 198 w 811"/>
                <a:gd name="T13" fmla="*/ 184 h 562"/>
                <a:gd name="T14" fmla="*/ 192 w 811"/>
                <a:gd name="T15" fmla="*/ 183 h 562"/>
                <a:gd name="T16" fmla="*/ 184 w 811"/>
                <a:gd name="T17" fmla="*/ 183 h 562"/>
                <a:gd name="T18" fmla="*/ 0 w 811"/>
                <a:gd name="T19" fmla="*/ 372 h 562"/>
                <a:gd name="T20" fmla="*/ 190 w 811"/>
                <a:gd name="T21" fmla="*/ 562 h 562"/>
                <a:gd name="T22" fmla="*/ 275 w 811"/>
                <a:gd name="T23" fmla="*/ 562 h 562"/>
                <a:gd name="T24" fmla="*/ 283 w 811"/>
                <a:gd name="T25" fmla="*/ 498 h 562"/>
                <a:gd name="T26" fmla="*/ 190 w 811"/>
                <a:gd name="T27" fmla="*/ 498 h 562"/>
                <a:gd name="T28" fmla="*/ 64 w 811"/>
                <a:gd name="T29" fmla="*/ 372 h 562"/>
                <a:gd name="T30" fmla="*/ 186 w 811"/>
                <a:gd name="T31" fmla="*/ 247 h 562"/>
                <a:gd name="T32" fmla="*/ 196 w 811"/>
                <a:gd name="T33" fmla="*/ 248 h 562"/>
                <a:gd name="T34" fmla="*/ 268 w 811"/>
                <a:gd name="T35" fmla="*/ 249 h 562"/>
                <a:gd name="T36" fmla="*/ 286 w 811"/>
                <a:gd name="T37" fmla="*/ 180 h 562"/>
                <a:gd name="T38" fmla="*/ 435 w 811"/>
                <a:gd name="T39" fmla="*/ 64 h 562"/>
                <a:gd name="T40" fmla="*/ 585 w 811"/>
                <a:gd name="T41" fmla="*/ 184 h 562"/>
                <a:gd name="T42" fmla="*/ 598 w 811"/>
                <a:gd name="T43" fmla="*/ 238 h 562"/>
                <a:gd name="T44" fmla="*/ 651 w 811"/>
                <a:gd name="T45" fmla="*/ 251 h 562"/>
                <a:gd name="T46" fmla="*/ 747 w 811"/>
                <a:gd name="T47" fmla="*/ 372 h 562"/>
                <a:gd name="T48" fmla="*/ 699 w 811"/>
                <a:gd name="T49" fmla="*/ 471 h 562"/>
                <a:gd name="T50" fmla="*/ 721 w 811"/>
                <a:gd name="T51" fmla="*/ 534 h 562"/>
                <a:gd name="T52" fmla="*/ 811 w 811"/>
                <a:gd name="T53" fmla="*/ 372 h 562"/>
                <a:gd name="T54" fmla="*/ 667 w 811"/>
                <a:gd name="T55" fmla="*/ 18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562">
                  <a:moveTo>
                    <a:pt x="667" y="189"/>
                  </a:moveTo>
                  <a:cubicBezTo>
                    <a:pt x="651" y="185"/>
                    <a:pt x="651" y="185"/>
                    <a:pt x="651" y="185"/>
                  </a:cubicBezTo>
                  <a:cubicBezTo>
                    <a:pt x="647" y="169"/>
                    <a:pt x="647" y="169"/>
                    <a:pt x="647" y="169"/>
                  </a:cubicBezTo>
                  <a:cubicBezTo>
                    <a:pt x="624" y="70"/>
                    <a:pt x="537" y="0"/>
                    <a:pt x="435" y="0"/>
                  </a:cubicBezTo>
                  <a:cubicBezTo>
                    <a:pt x="336" y="0"/>
                    <a:pt x="249" y="67"/>
                    <a:pt x="224" y="164"/>
                  </a:cubicBezTo>
                  <a:cubicBezTo>
                    <a:pt x="219" y="184"/>
                    <a:pt x="219" y="184"/>
                    <a:pt x="219" y="184"/>
                  </a:cubicBezTo>
                  <a:cubicBezTo>
                    <a:pt x="198" y="184"/>
                    <a:pt x="198" y="184"/>
                    <a:pt x="198" y="184"/>
                  </a:cubicBezTo>
                  <a:cubicBezTo>
                    <a:pt x="196" y="184"/>
                    <a:pt x="195" y="183"/>
                    <a:pt x="192" y="183"/>
                  </a:cubicBezTo>
                  <a:cubicBezTo>
                    <a:pt x="191" y="183"/>
                    <a:pt x="188" y="183"/>
                    <a:pt x="184" y="183"/>
                  </a:cubicBezTo>
                  <a:cubicBezTo>
                    <a:pt x="83" y="186"/>
                    <a:pt x="0" y="271"/>
                    <a:pt x="0" y="372"/>
                  </a:cubicBezTo>
                  <a:cubicBezTo>
                    <a:pt x="0" y="477"/>
                    <a:pt x="85" y="562"/>
                    <a:pt x="190" y="562"/>
                  </a:cubicBezTo>
                  <a:cubicBezTo>
                    <a:pt x="275" y="562"/>
                    <a:pt x="275" y="562"/>
                    <a:pt x="275" y="562"/>
                  </a:cubicBezTo>
                  <a:cubicBezTo>
                    <a:pt x="276" y="539"/>
                    <a:pt x="279" y="517"/>
                    <a:pt x="283" y="498"/>
                  </a:cubicBezTo>
                  <a:cubicBezTo>
                    <a:pt x="190" y="498"/>
                    <a:pt x="190" y="498"/>
                    <a:pt x="190" y="498"/>
                  </a:cubicBezTo>
                  <a:cubicBezTo>
                    <a:pt x="120" y="498"/>
                    <a:pt x="64" y="442"/>
                    <a:pt x="64" y="372"/>
                  </a:cubicBezTo>
                  <a:cubicBezTo>
                    <a:pt x="64" y="305"/>
                    <a:pt x="119" y="249"/>
                    <a:pt x="186" y="247"/>
                  </a:cubicBezTo>
                  <a:cubicBezTo>
                    <a:pt x="190" y="247"/>
                    <a:pt x="193" y="248"/>
                    <a:pt x="196" y="248"/>
                  </a:cubicBezTo>
                  <a:cubicBezTo>
                    <a:pt x="268" y="249"/>
                    <a:pt x="268" y="249"/>
                    <a:pt x="268" y="249"/>
                  </a:cubicBezTo>
                  <a:cubicBezTo>
                    <a:pt x="286" y="180"/>
                    <a:pt x="286" y="180"/>
                    <a:pt x="286" y="180"/>
                  </a:cubicBezTo>
                  <a:cubicBezTo>
                    <a:pt x="304" y="112"/>
                    <a:pt x="365" y="64"/>
                    <a:pt x="435" y="64"/>
                  </a:cubicBezTo>
                  <a:cubicBezTo>
                    <a:pt x="507" y="64"/>
                    <a:pt x="569" y="113"/>
                    <a:pt x="585" y="184"/>
                  </a:cubicBezTo>
                  <a:cubicBezTo>
                    <a:pt x="598" y="238"/>
                    <a:pt x="598" y="238"/>
                    <a:pt x="598" y="238"/>
                  </a:cubicBezTo>
                  <a:cubicBezTo>
                    <a:pt x="651" y="251"/>
                    <a:pt x="651" y="251"/>
                    <a:pt x="651" y="251"/>
                  </a:cubicBezTo>
                  <a:cubicBezTo>
                    <a:pt x="708" y="265"/>
                    <a:pt x="747" y="315"/>
                    <a:pt x="747" y="372"/>
                  </a:cubicBezTo>
                  <a:cubicBezTo>
                    <a:pt x="747" y="412"/>
                    <a:pt x="729" y="448"/>
                    <a:pt x="699" y="471"/>
                  </a:cubicBezTo>
                  <a:cubicBezTo>
                    <a:pt x="709" y="489"/>
                    <a:pt x="716" y="510"/>
                    <a:pt x="721" y="534"/>
                  </a:cubicBezTo>
                  <a:cubicBezTo>
                    <a:pt x="775" y="500"/>
                    <a:pt x="811" y="441"/>
                    <a:pt x="811" y="372"/>
                  </a:cubicBezTo>
                  <a:cubicBezTo>
                    <a:pt x="811" y="285"/>
                    <a:pt x="752" y="210"/>
                    <a:pt x="66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p:cNvSpPr>
              <a:spLocks/>
            </p:cNvSpPr>
            <p:nvPr/>
          </p:nvSpPr>
          <p:spPr bwMode="auto">
            <a:xfrm>
              <a:off x="4230688" y="2995613"/>
              <a:ext cx="153988" cy="252413"/>
            </a:xfrm>
            <a:custGeom>
              <a:avLst/>
              <a:gdLst>
                <a:gd name="T0" fmla="*/ 190 w 190"/>
                <a:gd name="T1" fmla="*/ 158 h 313"/>
                <a:gd name="T2" fmla="*/ 158 w 190"/>
                <a:gd name="T3" fmla="*/ 125 h 313"/>
                <a:gd name="T4" fmla="*/ 178 w 190"/>
                <a:gd name="T5" fmla="*/ 97 h 313"/>
                <a:gd name="T6" fmla="*/ 183 w 190"/>
                <a:gd name="T7" fmla="*/ 76 h 313"/>
                <a:gd name="T8" fmla="*/ 183 w 190"/>
                <a:gd name="T9" fmla="*/ 71 h 313"/>
                <a:gd name="T10" fmla="*/ 112 w 190"/>
                <a:gd name="T11" fmla="*/ 0 h 313"/>
                <a:gd name="T12" fmla="*/ 40 w 190"/>
                <a:gd name="T13" fmla="*/ 71 h 313"/>
                <a:gd name="T14" fmla="*/ 65 w 190"/>
                <a:gd name="T15" fmla="*/ 125 h 313"/>
                <a:gd name="T16" fmla="*/ 10 w 190"/>
                <a:gd name="T17" fmla="*/ 217 h 313"/>
                <a:gd name="T18" fmla="*/ 1 w 190"/>
                <a:gd name="T19" fmla="*/ 281 h 313"/>
                <a:gd name="T20" fmla="*/ 0 w 190"/>
                <a:gd name="T21" fmla="*/ 313 h 313"/>
                <a:gd name="T22" fmla="*/ 139 w 190"/>
                <a:gd name="T23" fmla="*/ 313 h 313"/>
                <a:gd name="T24" fmla="*/ 139 w 190"/>
                <a:gd name="T25" fmla="*/ 311 h 313"/>
                <a:gd name="T26" fmla="*/ 142 w 190"/>
                <a:gd name="T27" fmla="*/ 281 h 313"/>
                <a:gd name="T28" fmla="*/ 157 w 190"/>
                <a:gd name="T29" fmla="*/ 217 h 313"/>
                <a:gd name="T30" fmla="*/ 179 w 190"/>
                <a:gd name="T31" fmla="*/ 172 h 313"/>
                <a:gd name="T32" fmla="*/ 190 w 190"/>
                <a:gd name="T33" fmla="*/ 15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313">
                  <a:moveTo>
                    <a:pt x="190" y="158"/>
                  </a:moveTo>
                  <a:cubicBezTo>
                    <a:pt x="182" y="144"/>
                    <a:pt x="171" y="133"/>
                    <a:pt x="158" y="125"/>
                  </a:cubicBezTo>
                  <a:cubicBezTo>
                    <a:pt x="167" y="118"/>
                    <a:pt x="174" y="108"/>
                    <a:pt x="178" y="97"/>
                  </a:cubicBezTo>
                  <a:cubicBezTo>
                    <a:pt x="181" y="90"/>
                    <a:pt x="182" y="83"/>
                    <a:pt x="183" y="76"/>
                  </a:cubicBezTo>
                  <a:cubicBezTo>
                    <a:pt x="183" y="75"/>
                    <a:pt x="183" y="73"/>
                    <a:pt x="183" y="71"/>
                  </a:cubicBezTo>
                  <a:cubicBezTo>
                    <a:pt x="183" y="32"/>
                    <a:pt x="151" y="0"/>
                    <a:pt x="112" y="0"/>
                  </a:cubicBezTo>
                  <a:cubicBezTo>
                    <a:pt x="72" y="0"/>
                    <a:pt x="40" y="32"/>
                    <a:pt x="40" y="71"/>
                  </a:cubicBezTo>
                  <a:cubicBezTo>
                    <a:pt x="40" y="93"/>
                    <a:pt x="50" y="112"/>
                    <a:pt x="65" y="125"/>
                  </a:cubicBezTo>
                  <a:cubicBezTo>
                    <a:pt x="37" y="143"/>
                    <a:pt x="19" y="176"/>
                    <a:pt x="10" y="217"/>
                  </a:cubicBezTo>
                  <a:cubicBezTo>
                    <a:pt x="5" y="237"/>
                    <a:pt x="2" y="258"/>
                    <a:pt x="1" y="281"/>
                  </a:cubicBezTo>
                  <a:cubicBezTo>
                    <a:pt x="0" y="291"/>
                    <a:pt x="0" y="302"/>
                    <a:pt x="0" y="313"/>
                  </a:cubicBezTo>
                  <a:cubicBezTo>
                    <a:pt x="139" y="313"/>
                    <a:pt x="139" y="313"/>
                    <a:pt x="139" y="313"/>
                  </a:cubicBezTo>
                  <a:cubicBezTo>
                    <a:pt x="139" y="312"/>
                    <a:pt x="139" y="311"/>
                    <a:pt x="139" y="311"/>
                  </a:cubicBezTo>
                  <a:cubicBezTo>
                    <a:pt x="139" y="300"/>
                    <a:pt x="140" y="290"/>
                    <a:pt x="142" y="281"/>
                  </a:cubicBezTo>
                  <a:cubicBezTo>
                    <a:pt x="145" y="257"/>
                    <a:pt x="150" y="236"/>
                    <a:pt x="157" y="217"/>
                  </a:cubicBezTo>
                  <a:cubicBezTo>
                    <a:pt x="163" y="200"/>
                    <a:pt x="170" y="185"/>
                    <a:pt x="179" y="172"/>
                  </a:cubicBezTo>
                  <a:cubicBezTo>
                    <a:pt x="183" y="167"/>
                    <a:pt x="186" y="163"/>
                    <a:pt x="19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p:cNvSpPr>
              <a:spLocks/>
            </p:cNvSpPr>
            <p:nvPr/>
          </p:nvSpPr>
          <p:spPr bwMode="auto">
            <a:xfrm>
              <a:off x="4367213" y="3025775"/>
              <a:ext cx="180975" cy="252413"/>
            </a:xfrm>
            <a:custGeom>
              <a:avLst/>
              <a:gdLst>
                <a:gd name="T0" fmla="*/ 196 w 222"/>
                <a:gd name="T1" fmla="*/ 170 h 313"/>
                <a:gd name="T2" fmla="*/ 158 w 222"/>
                <a:gd name="T3" fmla="*/ 125 h 313"/>
                <a:gd name="T4" fmla="*/ 182 w 222"/>
                <a:gd name="T5" fmla="*/ 71 h 313"/>
                <a:gd name="T6" fmla="*/ 111 w 222"/>
                <a:gd name="T7" fmla="*/ 0 h 313"/>
                <a:gd name="T8" fmla="*/ 44 w 222"/>
                <a:gd name="T9" fmla="*/ 46 h 313"/>
                <a:gd name="T10" fmla="*/ 40 w 222"/>
                <a:gd name="T11" fmla="*/ 67 h 313"/>
                <a:gd name="T12" fmla="*/ 39 w 222"/>
                <a:gd name="T13" fmla="*/ 71 h 313"/>
                <a:gd name="T14" fmla="*/ 50 w 222"/>
                <a:gd name="T15" fmla="*/ 108 h 313"/>
                <a:gd name="T16" fmla="*/ 64 w 222"/>
                <a:gd name="T17" fmla="*/ 125 h 313"/>
                <a:gd name="T18" fmla="*/ 60 w 222"/>
                <a:gd name="T19" fmla="*/ 128 h 313"/>
                <a:gd name="T20" fmla="*/ 35 w 222"/>
                <a:gd name="T21" fmla="*/ 153 h 313"/>
                <a:gd name="T22" fmla="*/ 21 w 222"/>
                <a:gd name="T23" fmla="*/ 180 h 313"/>
                <a:gd name="T24" fmla="*/ 4 w 222"/>
                <a:gd name="T25" fmla="*/ 244 h 313"/>
                <a:gd name="T26" fmla="*/ 1 w 222"/>
                <a:gd name="T27" fmla="*/ 276 h 313"/>
                <a:gd name="T28" fmla="*/ 0 w 222"/>
                <a:gd name="T29" fmla="*/ 308 h 313"/>
                <a:gd name="T30" fmla="*/ 0 w 222"/>
                <a:gd name="T31" fmla="*/ 313 h 313"/>
                <a:gd name="T32" fmla="*/ 222 w 222"/>
                <a:gd name="T33" fmla="*/ 313 h 313"/>
                <a:gd name="T34" fmla="*/ 215 w 222"/>
                <a:gd name="T35" fmla="*/ 231 h 313"/>
                <a:gd name="T36" fmla="*/ 196 w 222"/>
                <a:gd name="T37"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313">
                  <a:moveTo>
                    <a:pt x="196" y="170"/>
                  </a:moveTo>
                  <a:cubicBezTo>
                    <a:pt x="186" y="151"/>
                    <a:pt x="174" y="135"/>
                    <a:pt x="158" y="125"/>
                  </a:cubicBezTo>
                  <a:cubicBezTo>
                    <a:pt x="173" y="112"/>
                    <a:pt x="182" y="93"/>
                    <a:pt x="182" y="71"/>
                  </a:cubicBezTo>
                  <a:cubicBezTo>
                    <a:pt x="182" y="32"/>
                    <a:pt x="150" y="0"/>
                    <a:pt x="111" y="0"/>
                  </a:cubicBezTo>
                  <a:cubicBezTo>
                    <a:pt x="80" y="0"/>
                    <a:pt x="54" y="19"/>
                    <a:pt x="44" y="46"/>
                  </a:cubicBezTo>
                  <a:cubicBezTo>
                    <a:pt x="42" y="52"/>
                    <a:pt x="40" y="59"/>
                    <a:pt x="40" y="67"/>
                  </a:cubicBezTo>
                  <a:cubicBezTo>
                    <a:pt x="40" y="68"/>
                    <a:pt x="39" y="70"/>
                    <a:pt x="39" y="71"/>
                  </a:cubicBezTo>
                  <a:cubicBezTo>
                    <a:pt x="39" y="85"/>
                    <a:pt x="43" y="97"/>
                    <a:pt x="50" y="108"/>
                  </a:cubicBezTo>
                  <a:cubicBezTo>
                    <a:pt x="54" y="115"/>
                    <a:pt x="58" y="120"/>
                    <a:pt x="64" y="125"/>
                  </a:cubicBezTo>
                  <a:cubicBezTo>
                    <a:pt x="63" y="126"/>
                    <a:pt x="62" y="127"/>
                    <a:pt x="60" y="128"/>
                  </a:cubicBezTo>
                  <a:cubicBezTo>
                    <a:pt x="51" y="135"/>
                    <a:pt x="43" y="143"/>
                    <a:pt x="35" y="153"/>
                  </a:cubicBezTo>
                  <a:cubicBezTo>
                    <a:pt x="30" y="161"/>
                    <a:pt x="25" y="170"/>
                    <a:pt x="21" y="180"/>
                  </a:cubicBezTo>
                  <a:cubicBezTo>
                    <a:pt x="13" y="199"/>
                    <a:pt x="7" y="220"/>
                    <a:pt x="4" y="244"/>
                  </a:cubicBezTo>
                  <a:cubicBezTo>
                    <a:pt x="3" y="254"/>
                    <a:pt x="1" y="265"/>
                    <a:pt x="1" y="276"/>
                  </a:cubicBezTo>
                  <a:cubicBezTo>
                    <a:pt x="0" y="286"/>
                    <a:pt x="0" y="297"/>
                    <a:pt x="0" y="308"/>
                  </a:cubicBezTo>
                  <a:cubicBezTo>
                    <a:pt x="0" y="309"/>
                    <a:pt x="0" y="311"/>
                    <a:pt x="0" y="313"/>
                  </a:cubicBezTo>
                  <a:cubicBezTo>
                    <a:pt x="222" y="313"/>
                    <a:pt x="222" y="313"/>
                    <a:pt x="222" y="313"/>
                  </a:cubicBezTo>
                  <a:cubicBezTo>
                    <a:pt x="222" y="284"/>
                    <a:pt x="220" y="256"/>
                    <a:pt x="215" y="231"/>
                  </a:cubicBezTo>
                  <a:cubicBezTo>
                    <a:pt x="211" y="208"/>
                    <a:pt x="205" y="187"/>
                    <a:pt x="19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Oval 37"/>
          <p:cNvSpPr/>
          <p:nvPr/>
        </p:nvSpPr>
        <p:spPr>
          <a:xfrm>
            <a:off x="4640263" y="3270092"/>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8" name="Group 57"/>
          <p:cNvGrpSpPr/>
          <p:nvPr/>
        </p:nvGrpSpPr>
        <p:grpSpPr>
          <a:xfrm>
            <a:off x="4740134" y="3413194"/>
            <a:ext cx="651158" cy="580964"/>
            <a:chOff x="4719638" y="3586163"/>
            <a:chExt cx="692150" cy="617538"/>
          </a:xfrm>
          <a:solidFill>
            <a:schemeClr val="accent1"/>
          </a:solidFill>
        </p:grpSpPr>
        <p:sp>
          <p:nvSpPr>
            <p:cNvPr id="56" name="Freeform 31"/>
            <p:cNvSpPr>
              <a:spLocks/>
            </p:cNvSpPr>
            <p:nvPr/>
          </p:nvSpPr>
          <p:spPr bwMode="auto">
            <a:xfrm>
              <a:off x="4719638" y="3586163"/>
              <a:ext cx="692150" cy="481013"/>
            </a:xfrm>
            <a:custGeom>
              <a:avLst/>
              <a:gdLst>
                <a:gd name="T0" fmla="*/ 681 w 830"/>
                <a:gd name="T1" fmla="*/ 192 h 577"/>
                <a:gd name="T2" fmla="*/ 667 w 830"/>
                <a:gd name="T3" fmla="*/ 189 h 577"/>
                <a:gd name="T4" fmla="*/ 664 w 830"/>
                <a:gd name="T5" fmla="*/ 175 h 577"/>
                <a:gd name="T6" fmla="*/ 445 w 830"/>
                <a:gd name="T7" fmla="*/ 0 h 577"/>
                <a:gd name="T8" fmla="*/ 227 w 830"/>
                <a:gd name="T9" fmla="*/ 169 h 577"/>
                <a:gd name="T10" fmla="*/ 223 w 830"/>
                <a:gd name="T11" fmla="*/ 187 h 577"/>
                <a:gd name="T12" fmla="*/ 205 w 830"/>
                <a:gd name="T13" fmla="*/ 187 h 577"/>
                <a:gd name="T14" fmla="*/ 199 w 830"/>
                <a:gd name="T15" fmla="*/ 186 h 577"/>
                <a:gd name="T16" fmla="*/ 190 w 830"/>
                <a:gd name="T17" fmla="*/ 186 h 577"/>
                <a:gd name="T18" fmla="*/ 0 w 830"/>
                <a:gd name="T19" fmla="*/ 382 h 577"/>
                <a:gd name="T20" fmla="*/ 196 w 830"/>
                <a:gd name="T21" fmla="*/ 577 h 577"/>
                <a:gd name="T22" fmla="*/ 367 w 830"/>
                <a:gd name="T23" fmla="*/ 577 h 577"/>
                <a:gd name="T24" fmla="*/ 367 w 830"/>
                <a:gd name="T25" fmla="*/ 505 h 577"/>
                <a:gd name="T26" fmla="*/ 196 w 830"/>
                <a:gd name="T27" fmla="*/ 505 h 577"/>
                <a:gd name="T28" fmla="*/ 72 w 830"/>
                <a:gd name="T29" fmla="*/ 382 h 577"/>
                <a:gd name="T30" fmla="*/ 192 w 830"/>
                <a:gd name="T31" fmla="*/ 258 h 577"/>
                <a:gd name="T32" fmla="*/ 203 w 830"/>
                <a:gd name="T33" fmla="*/ 259 h 577"/>
                <a:gd name="T34" fmla="*/ 278 w 830"/>
                <a:gd name="T35" fmla="*/ 261 h 577"/>
                <a:gd name="T36" fmla="*/ 297 w 830"/>
                <a:gd name="T37" fmla="*/ 187 h 577"/>
                <a:gd name="T38" fmla="*/ 445 w 830"/>
                <a:gd name="T39" fmla="*/ 72 h 577"/>
                <a:gd name="T40" fmla="*/ 593 w 830"/>
                <a:gd name="T41" fmla="*/ 191 h 577"/>
                <a:gd name="T42" fmla="*/ 607 w 830"/>
                <a:gd name="T43" fmla="*/ 248 h 577"/>
                <a:gd name="T44" fmla="*/ 663 w 830"/>
                <a:gd name="T45" fmla="*/ 262 h 577"/>
                <a:gd name="T46" fmla="*/ 744 w 830"/>
                <a:gd name="T47" fmla="*/ 324 h 577"/>
                <a:gd name="T48" fmla="*/ 767 w 830"/>
                <a:gd name="T49" fmla="*/ 347 h 577"/>
                <a:gd name="T50" fmla="*/ 807 w 830"/>
                <a:gd name="T51" fmla="*/ 388 h 577"/>
                <a:gd name="T52" fmla="*/ 828 w 830"/>
                <a:gd name="T53" fmla="*/ 409 h 577"/>
                <a:gd name="T54" fmla="*/ 830 w 830"/>
                <a:gd name="T55" fmla="*/ 382 h 577"/>
                <a:gd name="T56" fmla="*/ 681 w 830"/>
                <a:gd name="T57" fmla="*/ 192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0" h="577">
                  <a:moveTo>
                    <a:pt x="681" y="192"/>
                  </a:moveTo>
                  <a:cubicBezTo>
                    <a:pt x="667" y="189"/>
                    <a:pt x="667" y="189"/>
                    <a:pt x="667" y="189"/>
                  </a:cubicBezTo>
                  <a:cubicBezTo>
                    <a:pt x="664" y="175"/>
                    <a:pt x="664" y="175"/>
                    <a:pt x="664" y="175"/>
                  </a:cubicBezTo>
                  <a:cubicBezTo>
                    <a:pt x="640" y="72"/>
                    <a:pt x="550" y="0"/>
                    <a:pt x="445" y="0"/>
                  </a:cubicBezTo>
                  <a:cubicBezTo>
                    <a:pt x="343" y="0"/>
                    <a:pt x="253" y="70"/>
                    <a:pt x="227" y="169"/>
                  </a:cubicBezTo>
                  <a:cubicBezTo>
                    <a:pt x="223" y="187"/>
                    <a:pt x="223" y="187"/>
                    <a:pt x="223" y="187"/>
                  </a:cubicBezTo>
                  <a:cubicBezTo>
                    <a:pt x="205" y="187"/>
                    <a:pt x="205" y="187"/>
                    <a:pt x="205" y="187"/>
                  </a:cubicBezTo>
                  <a:cubicBezTo>
                    <a:pt x="203" y="187"/>
                    <a:pt x="201" y="186"/>
                    <a:pt x="199" y="186"/>
                  </a:cubicBezTo>
                  <a:cubicBezTo>
                    <a:pt x="197" y="186"/>
                    <a:pt x="194" y="186"/>
                    <a:pt x="190" y="186"/>
                  </a:cubicBezTo>
                  <a:cubicBezTo>
                    <a:pt x="86" y="189"/>
                    <a:pt x="0" y="277"/>
                    <a:pt x="0" y="382"/>
                  </a:cubicBezTo>
                  <a:cubicBezTo>
                    <a:pt x="0" y="490"/>
                    <a:pt x="88" y="577"/>
                    <a:pt x="196" y="577"/>
                  </a:cubicBezTo>
                  <a:cubicBezTo>
                    <a:pt x="367" y="577"/>
                    <a:pt x="367" y="577"/>
                    <a:pt x="367" y="577"/>
                  </a:cubicBezTo>
                  <a:cubicBezTo>
                    <a:pt x="367" y="505"/>
                    <a:pt x="367" y="505"/>
                    <a:pt x="367" y="505"/>
                  </a:cubicBezTo>
                  <a:cubicBezTo>
                    <a:pt x="196" y="505"/>
                    <a:pt x="196" y="505"/>
                    <a:pt x="196" y="505"/>
                  </a:cubicBezTo>
                  <a:cubicBezTo>
                    <a:pt x="128" y="505"/>
                    <a:pt x="72" y="450"/>
                    <a:pt x="72" y="382"/>
                  </a:cubicBezTo>
                  <a:cubicBezTo>
                    <a:pt x="72" y="315"/>
                    <a:pt x="126" y="260"/>
                    <a:pt x="192" y="258"/>
                  </a:cubicBezTo>
                  <a:cubicBezTo>
                    <a:pt x="196" y="258"/>
                    <a:pt x="199" y="259"/>
                    <a:pt x="203" y="259"/>
                  </a:cubicBezTo>
                  <a:cubicBezTo>
                    <a:pt x="278" y="261"/>
                    <a:pt x="278" y="261"/>
                    <a:pt x="278" y="261"/>
                  </a:cubicBezTo>
                  <a:cubicBezTo>
                    <a:pt x="297" y="187"/>
                    <a:pt x="297" y="187"/>
                    <a:pt x="297" y="187"/>
                  </a:cubicBezTo>
                  <a:cubicBezTo>
                    <a:pt x="315" y="120"/>
                    <a:pt x="375" y="72"/>
                    <a:pt x="445" y="72"/>
                  </a:cubicBezTo>
                  <a:cubicBezTo>
                    <a:pt x="516" y="72"/>
                    <a:pt x="577" y="121"/>
                    <a:pt x="593" y="191"/>
                  </a:cubicBezTo>
                  <a:cubicBezTo>
                    <a:pt x="607" y="248"/>
                    <a:pt x="607" y="248"/>
                    <a:pt x="607" y="248"/>
                  </a:cubicBezTo>
                  <a:cubicBezTo>
                    <a:pt x="663" y="262"/>
                    <a:pt x="663" y="262"/>
                    <a:pt x="663" y="262"/>
                  </a:cubicBezTo>
                  <a:cubicBezTo>
                    <a:pt x="699" y="271"/>
                    <a:pt x="727" y="294"/>
                    <a:pt x="744" y="324"/>
                  </a:cubicBezTo>
                  <a:cubicBezTo>
                    <a:pt x="767" y="347"/>
                    <a:pt x="767" y="347"/>
                    <a:pt x="767" y="347"/>
                  </a:cubicBezTo>
                  <a:cubicBezTo>
                    <a:pt x="807" y="388"/>
                    <a:pt x="807" y="388"/>
                    <a:pt x="807" y="388"/>
                  </a:cubicBezTo>
                  <a:cubicBezTo>
                    <a:pt x="828" y="409"/>
                    <a:pt x="828" y="409"/>
                    <a:pt x="828" y="409"/>
                  </a:cubicBezTo>
                  <a:cubicBezTo>
                    <a:pt x="829" y="400"/>
                    <a:pt x="830" y="391"/>
                    <a:pt x="830" y="382"/>
                  </a:cubicBezTo>
                  <a:cubicBezTo>
                    <a:pt x="830" y="292"/>
                    <a:pt x="768" y="214"/>
                    <a:pt x="68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2"/>
            <p:cNvSpPr>
              <a:spLocks noEditPoints="1"/>
            </p:cNvSpPr>
            <p:nvPr/>
          </p:nvSpPr>
          <p:spPr bwMode="auto">
            <a:xfrm>
              <a:off x="5065713" y="3871913"/>
              <a:ext cx="330200" cy="331788"/>
            </a:xfrm>
            <a:custGeom>
              <a:avLst/>
              <a:gdLst>
                <a:gd name="T0" fmla="*/ 396 w 396"/>
                <a:gd name="T1" fmla="*/ 227 h 396"/>
                <a:gd name="T2" fmla="*/ 396 w 396"/>
                <a:gd name="T3" fmla="*/ 170 h 396"/>
                <a:gd name="T4" fmla="*/ 370 w 396"/>
                <a:gd name="T5" fmla="*/ 164 h 396"/>
                <a:gd name="T6" fmla="*/ 356 w 396"/>
                <a:gd name="T7" fmla="*/ 160 h 396"/>
                <a:gd name="T8" fmla="*/ 336 w 396"/>
                <a:gd name="T9" fmla="*/ 114 h 396"/>
                <a:gd name="T10" fmla="*/ 358 w 396"/>
                <a:gd name="T11" fmla="*/ 78 h 396"/>
                <a:gd name="T12" fmla="*/ 341 w 396"/>
                <a:gd name="T13" fmla="*/ 61 h 396"/>
                <a:gd name="T14" fmla="*/ 318 w 396"/>
                <a:gd name="T15" fmla="*/ 38 h 396"/>
                <a:gd name="T16" fmla="*/ 282 w 396"/>
                <a:gd name="T17" fmla="*/ 60 h 396"/>
                <a:gd name="T18" fmla="*/ 236 w 396"/>
                <a:gd name="T19" fmla="*/ 41 h 396"/>
                <a:gd name="T20" fmla="*/ 226 w 396"/>
                <a:gd name="T21" fmla="*/ 0 h 396"/>
                <a:gd name="T22" fmla="*/ 170 w 396"/>
                <a:gd name="T23" fmla="*/ 0 h 396"/>
                <a:gd name="T24" fmla="*/ 160 w 396"/>
                <a:gd name="T25" fmla="*/ 41 h 396"/>
                <a:gd name="T26" fmla="*/ 114 w 396"/>
                <a:gd name="T27" fmla="*/ 60 h 396"/>
                <a:gd name="T28" fmla="*/ 78 w 396"/>
                <a:gd name="T29" fmla="*/ 38 h 396"/>
                <a:gd name="T30" fmla="*/ 38 w 396"/>
                <a:gd name="T31" fmla="*/ 78 h 396"/>
                <a:gd name="T32" fmla="*/ 60 w 396"/>
                <a:gd name="T33" fmla="*/ 114 h 396"/>
                <a:gd name="T34" fmla="*/ 40 w 396"/>
                <a:gd name="T35" fmla="*/ 160 h 396"/>
                <a:gd name="T36" fmla="*/ 32 w 396"/>
                <a:gd name="T37" fmla="*/ 162 h 396"/>
                <a:gd name="T38" fmla="*/ 0 w 396"/>
                <a:gd name="T39" fmla="*/ 170 h 396"/>
                <a:gd name="T40" fmla="*/ 0 w 396"/>
                <a:gd name="T41" fmla="*/ 227 h 396"/>
                <a:gd name="T42" fmla="*/ 31 w 396"/>
                <a:gd name="T43" fmla="*/ 234 h 396"/>
                <a:gd name="T44" fmla="*/ 40 w 396"/>
                <a:gd name="T45" fmla="*/ 237 h 396"/>
                <a:gd name="T46" fmla="*/ 60 w 396"/>
                <a:gd name="T47" fmla="*/ 283 h 396"/>
                <a:gd name="T48" fmla="*/ 38 w 396"/>
                <a:gd name="T49" fmla="*/ 318 h 396"/>
                <a:gd name="T50" fmla="*/ 78 w 396"/>
                <a:gd name="T51" fmla="*/ 358 h 396"/>
                <a:gd name="T52" fmla="*/ 114 w 396"/>
                <a:gd name="T53" fmla="*/ 337 h 396"/>
                <a:gd name="T54" fmla="*/ 160 w 396"/>
                <a:gd name="T55" fmla="*/ 356 h 396"/>
                <a:gd name="T56" fmla="*/ 170 w 396"/>
                <a:gd name="T57" fmla="*/ 396 h 396"/>
                <a:gd name="T58" fmla="*/ 226 w 396"/>
                <a:gd name="T59" fmla="*/ 396 h 396"/>
                <a:gd name="T60" fmla="*/ 236 w 396"/>
                <a:gd name="T61" fmla="*/ 356 h 396"/>
                <a:gd name="T62" fmla="*/ 282 w 396"/>
                <a:gd name="T63" fmla="*/ 337 h 396"/>
                <a:gd name="T64" fmla="*/ 318 w 396"/>
                <a:gd name="T65" fmla="*/ 358 h 396"/>
                <a:gd name="T66" fmla="*/ 358 w 396"/>
                <a:gd name="T67" fmla="*/ 318 h 396"/>
                <a:gd name="T68" fmla="*/ 336 w 396"/>
                <a:gd name="T69" fmla="*/ 283 h 396"/>
                <a:gd name="T70" fmla="*/ 356 w 396"/>
                <a:gd name="T71" fmla="*/ 237 h 396"/>
                <a:gd name="T72" fmla="*/ 396 w 396"/>
                <a:gd name="T73" fmla="*/ 227 h 396"/>
                <a:gd name="T74" fmla="*/ 289 w 396"/>
                <a:gd name="T75" fmla="*/ 221 h 396"/>
                <a:gd name="T76" fmla="*/ 198 w 396"/>
                <a:gd name="T77" fmla="*/ 292 h 396"/>
                <a:gd name="T78" fmla="*/ 111 w 396"/>
                <a:gd name="T79" fmla="*/ 234 h 396"/>
                <a:gd name="T80" fmla="*/ 104 w 396"/>
                <a:gd name="T81" fmla="*/ 198 h 396"/>
                <a:gd name="T82" fmla="*/ 111 w 396"/>
                <a:gd name="T83" fmla="*/ 162 h 396"/>
                <a:gd name="T84" fmla="*/ 198 w 396"/>
                <a:gd name="T85" fmla="*/ 104 h 396"/>
                <a:gd name="T86" fmla="*/ 277 w 396"/>
                <a:gd name="T87" fmla="*/ 148 h 396"/>
                <a:gd name="T88" fmla="*/ 292 w 396"/>
                <a:gd name="T89" fmla="*/ 198 h 396"/>
                <a:gd name="T90" fmla="*/ 289 w 396"/>
                <a:gd name="T91" fmla="*/ 2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6" h="396">
                  <a:moveTo>
                    <a:pt x="396" y="227"/>
                  </a:moveTo>
                  <a:cubicBezTo>
                    <a:pt x="396" y="170"/>
                    <a:pt x="396" y="170"/>
                    <a:pt x="396" y="170"/>
                  </a:cubicBezTo>
                  <a:cubicBezTo>
                    <a:pt x="370" y="164"/>
                    <a:pt x="370" y="164"/>
                    <a:pt x="370" y="164"/>
                  </a:cubicBezTo>
                  <a:cubicBezTo>
                    <a:pt x="356" y="160"/>
                    <a:pt x="356" y="160"/>
                    <a:pt x="356" y="160"/>
                  </a:cubicBezTo>
                  <a:cubicBezTo>
                    <a:pt x="352" y="144"/>
                    <a:pt x="345" y="128"/>
                    <a:pt x="336" y="114"/>
                  </a:cubicBezTo>
                  <a:cubicBezTo>
                    <a:pt x="358" y="78"/>
                    <a:pt x="358" y="78"/>
                    <a:pt x="358" y="78"/>
                  </a:cubicBezTo>
                  <a:cubicBezTo>
                    <a:pt x="341" y="61"/>
                    <a:pt x="341" y="61"/>
                    <a:pt x="341" y="61"/>
                  </a:cubicBezTo>
                  <a:cubicBezTo>
                    <a:pt x="318" y="38"/>
                    <a:pt x="318" y="38"/>
                    <a:pt x="318" y="38"/>
                  </a:cubicBezTo>
                  <a:cubicBezTo>
                    <a:pt x="282" y="60"/>
                    <a:pt x="282" y="60"/>
                    <a:pt x="282" y="60"/>
                  </a:cubicBezTo>
                  <a:cubicBezTo>
                    <a:pt x="268" y="51"/>
                    <a:pt x="253" y="45"/>
                    <a:pt x="236" y="41"/>
                  </a:cubicBezTo>
                  <a:cubicBezTo>
                    <a:pt x="226" y="0"/>
                    <a:pt x="226" y="0"/>
                    <a:pt x="226" y="0"/>
                  </a:cubicBezTo>
                  <a:cubicBezTo>
                    <a:pt x="170" y="0"/>
                    <a:pt x="170" y="0"/>
                    <a:pt x="170" y="0"/>
                  </a:cubicBezTo>
                  <a:cubicBezTo>
                    <a:pt x="160" y="41"/>
                    <a:pt x="160" y="41"/>
                    <a:pt x="160" y="41"/>
                  </a:cubicBezTo>
                  <a:cubicBezTo>
                    <a:pt x="143" y="45"/>
                    <a:pt x="128" y="51"/>
                    <a:pt x="114" y="60"/>
                  </a:cubicBezTo>
                  <a:cubicBezTo>
                    <a:pt x="78" y="38"/>
                    <a:pt x="78" y="38"/>
                    <a:pt x="78" y="38"/>
                  </a:cubicBezTo>
                  <a:cubicBezTo>
                    <a:pt x="38" y="78"/>
                    <a:pt x="38" y="78"/>
                    <a:pt x="38" y="78"/>
                  </a:cubicBezTo>
                  <a:cubicBezTo>
                    <a:pt x="60" y="114"/>
                    <a:pt x="60" y="114"/>
                    <a:pt x="60" y="114"/>
                  </a:cubicBezTo>
                  <a:cubicBezTo>
                    <a:pt x="51" y="128"/>
                    <a:pt x="44" y="144"/>
                    <a:pt x="40" y="160"/>
                  </a:cubicBezTo>
                  <a:cubicBezTo>
                    <a:pt x="32" y="162"/>
                    <a:pt x="32" y="162"/>
                    <a:pt x="32" y="162"/>
                  </a:cubicBezTo>
                  <a:cubicBezTo>
                    <a:pt x="0" y="170"/>
                    <a:pt x="0" y="170"/>
                    <a:pt x="0" y="170"/>
                  </a:cubicBezTo>
                  <a:cubicBezTo>
                    <a:pt x="0" y="227"/>
                    <a:pt x="0" y="227"/>
                    <a:pt x="0" y="227"/>
                  </a:cubicBezTo>
                  <a:cubicBezTo>
                    <a:pt x="31" y="234"/>
                    <a:pt x="31" y="234"/>
                    <a:pt x="31" y="234"/>
                  </a:cubicBezTo>
                  <a:cubicBezTo>
                    <a:pt x="40" y="237"/>
                    <a:pt x="40" y="237"/>
                    <a:pt x="40" y="237"/>
                  </a:cubicBezTo>
                  <a:cubicBezTo>
                    <a:pt x="44" y="253"/>
                    <a:pt x="51" y="269"/>
                    <a:pt x="60" y="283"/>
                  </a:cubicBezTo>
                  <a:cubicBezTo>
                    <a:pt x="38" y="318"/>
                    <a:pt x="38" y="318"/>
                    <a:pt x="38" y="318"/>
                  </a:cubicBezTo>
                  <a:cubicBezTo>
                    <a:pt x="78" y="358"/>
                    <a:pt x="78" y="358"/>
                    <a:pt x="78" y="358"/>
                  </a:cubicBezTo>
                  <a:cubicBezTo>
                    <a:pt x="114" y="337"/>
                    <a:pt x="114" y="337"/>
                    <a:pt x="114" y="337"/>
                  </a:cubicBezTo>
                  <a:cubicBezTo>
                    <a:pt x="128" y="345"/>
                    <a:pt x="143" y="352"/>
                    <a:pt x="160" y="356"/>
                  </a:cubicBezTo>
                  <a:cubicBezTo>
                    <a:pt x="170" y="396"/>
                    <a:pt x="170" y="396"/>
                    <a:pt x="170" y="396"/>
                  </a:cubicBezTo>
                  <a:cubicBezTo>
                    <a:pt x="226" y="396"/>
                    <a:pt x="226" y="396"/>
                    <a:pt x="226" y="396"/>
                  </a:cubicBezTo>
                  <a:cubicBezTo>
                    <a:pt x="236" y="356"/>
                    <a:pt x="236" y="356"/>
                    <a:pt x="236" y="356"/>
                  </a:cubicBezTo>
                  <a:cubicBezTo>
                    <a:pt x="253" y="352"/>
                    <a:pt x="268" y="345"/>
                    <a:pt x="282" y="337"/>
                  </a:cubicBezTo>
                  <a:cubicBezTo>
                    <a:pt x="318" y="358"/>
                    <a:pt x="318" y="358"/>
                    <a:pt x="318" y="358"/>
                  </a:cubicBezTo>
                  <a:cubicBezTo>
                    <a:pt x="358" y="318"/>
                    <a:pt x="358" y="318"/>
                    <a:pt x="358" y="318"/>
                  </a:cubicBezTo>
                  <a:cubicBezTo>
                    <a:pt x="336" y="283"/>
                    <a:pt x="336" y="283"/>
                    <a:pt x="336" y="283"/>
                  </a:cubicBezTo>
                  <a:cubicBezTo>
                    <a:pt x="345" y="269"/>
                    <a:pt x="352" y="253"/>
                    <a:pt x="356" y="237"/>
                  </a:cubicBezTo>
                  <a:lnTo>
                    <a:pt x="396" y="227"/>
                  </a:lnTo>
                  <a:close/>
                  <a:moveTo>
                    <a:pt x="289" y="221"/>
                  </a:moveTo>
                  <a:cubicBezTo>
                    <a:pt x="279" y="262"/>
                    <a:pt x="242" y="292"/>
                    <a:pt x="198" y="292"/>
                  </a:cubicBezTo>
                  <a:cubicBezTo>
                    <a:pt x="159" y="292"/>
                    <a:pt x="125" y="268"/>
                    <a:pt x="111" y="234"/>
                  </a:cubicBezTo>
                  <a:cubicBezTo>
                    <a:pt x="106" y="223"/>
                    <a:pt x="104" y="211"/>
                    <a:pt x="104" y="198"/>
                  </a:cubicBezTo>
                  <a:cubicBezTo>
                    <a:pt x="104" y="186"/>
                    <a:pt x="106" y="173"/>
                    <a:pt x="111" y="162"/>
                  </a:cubicBezTo>
                  <a:cubicBezTo>
                    <a:pt x="125" y="128"/>
                    <a:pt x="159" y="104"/>
                    <a:pt x="198" y="104"/>
                  </a:cubicBezTo>
                  <a:cubicBezTo>
                    <a:pt x="231" y="104"/>
                    <a:pt x="261" y="122"/>
                    <a:pt x="277" y="148"/>
                  </a:cubicBezTo>
                  <a:cubicBezTo>
                    <a:pt x="287" y="162"/>
                    <a:pt x="292" y="180"/>
                    <a:pt x="292" y="198"/>
                  </a:cubicBezTo>
                  <a:cubicBezTo>
                    <a:pt x="292" y="206"/>
                    <a:pt x="291" y="214"/>
                    <a:pt x="289"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Oval 38"/>
          <p:cNvSpPr/>
          <p:nvPr/>
        </p:nvSpPr>
        <p:spPr>
          <a:xfrm>
            <a:off x="4640263" y="4620931"/>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3" name="Group 62"/>
          <p:cNvGrpSpPr/>
          <p:nvPr/>
        </p:nvGrpSpPr>
        <p:grpSpPr>
          <a:xfrm>
            <a:off x="4740276" y="4787268"/>
            <a:ext cx="655638" cy="534494"/>
            <a:chOff x="-1365250" y="2057400"/>
            <a:chExt cx="3127375" cy="2549525"/>
          </a:xfrm>
          <a:solidFill>
            <a:schemeClr val="accent1"/>
          </a:solidFill>
        </p:grpSpPr>
        <p:sp>
          <p:nvSpPr>
            <p:cNvPr id="61" name="Freeform 37"/>
            <p:cNvSpPr>
              <a:spLocks/>
            </p:cNvSpPr>
            <p:nvPr/>
          </p:nvSpPr>
          <p:spPr bwMode="auto">
            <a:xfrm>
              <a:off x="-1365250" y="2057400"/>
              <a:ext cx="3127375" cy="2171700"/>
            </a:xfrm>
            <a:custGeom>
              <a:avLst/>
              <a:gdLst>
                <a:gd name="T0" fmla="*/ 197 w 834"/>
                <a:gd name="T1" fmla="*/ 507 h 579"/>
                <a:gd name="T2" fmla="*/ 72 w 834"/>
                <a:gd name="T3" fmla="*/ 383 h 579"/>
                <a:gd name="T4" fmla="*/ 193 w 834"/>
                <a:gd name="T5" fmla="*/ 258 h 579"/>
                <a:gd name="T6" fmla="*/ 204 w 834"/>
                <a:gd name="T7" fmla="*/ 259 h 579"/>
                <a:gd name="T8" fmla="*/ 279 w 834"/>
                <a:gd name="T9" fmla="*/ 261 h 579"/>
                <a:gd name="T10" fmla="*/ 298 w 834"/>
                <a:gd name="T11" fmla="*/ 187 h 579"/>
                <a:gd name="T12" fmla="*/ 447 w 834"/>
                <a:gd name="T13" fmla="*/ 72 h 579"/>
                <a:gd name="T14" fmla="*/ 597 w 834"/>
                <a:gd name="T15" fmla="*/ 191 h 579"/>
                <a:gd name="T16" fmla="*/ 610 w 834"/>
                <a:gd name="T17" fmla="*/ 248 h 579"/>
                <a:gd name="T18" fmla="*/ 667 w 834"/>
                <a:gd name="T19" fmla="*/ 262 h 579"/>
                <a:gd name="T20" fmla="*/ 762 w 834"/>
                <a:gd name="T21" fmla="*/ 383 h 579"/>
                <a:gd name="T22" fmla="*/ 751 w 834"/>
                <a:gd name="T23" fmla="*/ 435 h 579"/>
                <a:gd name="T24" fmla="*/ 816 w 834"/>
                <a:gd name="T25" fmla="*/ 466 h 579"/>
                <a:gd name="T26" fmla="*/ 834 w 834"/>
                <a:gd name="T27" fmla="*/ 383 h 579"/>
                <a:gd name="T28" fmla="*/ 684 w 834"/>
                <a:gd name="T29" fmla="*/ 192 h 579"/>
                <a:gd name="T30" fmla="*/ 670 w 834"/>
                <a:gd name="T31" fmla="*/ 189 h 579"/>
                <a:gd name="T32" fmla="*/ 667 w 834"/>
                <a:gd name="T33" fmla="*/ 175 h 579"/>
                <a:gd name="T34" fmla="*/ 447 w 834"/>
                <a:gd name="T35" fmla="*/ 0 h 579"/>
                <a:gd name="T36" fmla="*/ 229 w 834"/>
                <a:gd name="T37" fmla="*/ 169 h 579"/>
                <a:gd name="T38" fmla="*/ 224 w 834"/>
                <a:gd name="T39" fmla="*/ 187 h 579"/>
                <a:gd name="T40" fmla="*/ 206 w 834"/>
                <a:gd name="T41" fmla="*/ 187 h 579"/>
                <a:gd name="T42" fmla="*/ 200 w 834"/>
                <a:gd name="T43" fmla="*/ 186 h 579"/>
                <a:gd name="T44" fmla="*/ 191 w 834"/>
                <a:gd name="T45" fmla="*/ 186 h 579"/>
                <a:gd name="T46" fmla="*/ 0 w 834"/>
                <a:gd name="T47" fmla="*/ 383 h 579"/>
                <a:gd name="T48" fmla="*/ 197 w 834"/>
                <a:gd name="T49" fmla="*/ 579 h 579"/>
                <a:gd name="T50" fmla="*/ 563 w 834"/>
                <a:gd name="T51" fmla="*/ 579 h 579"/>
                <a:gd name="T52" fmla="*/ 477 w 834"/>
                <a:gd name="T53" fmla="*/ 507 h 579"/>
                <a:gd name="T54" fmla="*/ 197 w 834"/>
                <a:gd name="T55" fmla="*/ 50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4" h="579">
                  <a:moveTo>
                    <a:pt x="197" y="507"/>
                  </a:moveTo>
                  <a:cubicBezTo>
                    <a:pt x="128" y="507"/>
                    <a:pt x="72" y="451"/>
                    <a:pt x="72" y="383"/>
                  </a:cubicBezTo>
                  <a:cubicBezTo>
                    <a:pt x="72" y="316"/>
                    <a:pt x="126" y="260"/>
                    <a:pt x="193" y="258"/>
                  </a:cubicBezTo>
                  <a:cubicBezTo>
                    <a:pt x="197" y="258"/>
                    <a:pt x="200" y="259"/>
                    <a:pt x="204" y="259"/>
                  </a:cubicBezTo>
                  <a:cubicBezTo>
                    <a:pt x="279" y="261"/>
                    <a:pt x="279" y="261"/>
                    <a:pt x="279" y="261"/>
                  </a:cubicBezTo>
                  <a:cubicBezTo>
                    <a:pt x="298" y="187"/>
                    <a:pt x="298" y="187"/>
                    <a:pt x="298" y="187"/>
                  </a:cubicBezTo>
                  <a:cubicBezTo>
                    <a:pt x="316" y="119"/>
                    <a:pt x="377" y="72"/>
                    <a:pt x="447" y="72"/>
                  </a:cubicBezTo>
                  <a:cubicBezTo>
                    <a:pt x="519" y="72"/>
                    <a:pt x="581" y="121"/>
                    <a:pt x="597" y="191"/>
                  </a:cubicBezTo>
                  <a:cubicBezTo>
                    <a:pt x="610" y="248"/>
                    <a:pt x="610" y="248"/>
                    <a:pt x="610" y="248"/>
                  </a:cubicBezTo>
                  <a:cubicBezTo>
                    <a:pt x="667" y="262"/>
                    <a:pt x="667" y="262"/>
                    <a:pt x="667" y="262"/>
                  </a:cubicBezTo>
                  <a:cubicBezTo>
                    <a:pt x="723" y="276"/>
                    <a:pt x="762" y="326"/>
                    <a:pt x="762" y="383"/>
                  </a:cubicBezTo>
                  <a:cubicBezTo>
                    <a:pt x="762" y="401"/>
                    <a:pt x="758" y="419"/>
                    <a:pt x="751" y="435"/>
                  </a:cubicBezTo>
                  <a:cubicBezTo>
                    <a:pt x="774" y="440"/>
                    <a:pt x="797" y="450"/>
                    <a:pt x="816" y="466"/>
                  </a:cubicBezTo>
                  <a:cubicBezTo>
                    <a:pt x="828" y="441"/>
                    <a:pt x="834" y="412"/>
                    <a:pt x="834" y="383"/>
                  </a:cubicBezTo>
                  <a:cubicBezTo>
                    <a:pt x="834" y="292"/>
                    <a:pt x="773" y="214"/>
                    <a:pt x="684" y="192"/>
                  </a:cubicBezTo>
                  <a:cubicBezTo>
                    <a:pt x="670" y="189"/>
                    <a:pt x="670" y="189"/>
                    <a:pt x="670" y="189"/>
                  </a:cubicBezTo>
                  <a:cubicBezTo>
                    <a:pt x="667" y="175"/>
                    <a:pt x="667" y="175"/>
                    <a:pt x="667" y="175"/>
                  </a:cubicBezTo>
                  <a:cubicBezTo>
                    <a:pt x="643" y="72"/>
                    <a:pt x="553" y="0"/>
                    <a:pt x="447" y="0"/>
                  </a:cubicBezTo>
                  <a:cubicBezTo>
                    <a:pt x="344" y="0"/>
                    <a:pt x="255" y="69"/>
                    <a:pt x="229" y="169"/>
                  </a:cubicBezTo>
                  <a:cubicBezTo>
                    <a:pt x="224" y="187"/>
                    <a:pt x="224" y="187"/>
                    <a:pt x="224" y="187"/>
                  </a:cubicBezTo>
                  <a:cubicBezTo>
                    <a:pt x="206" y="187"/>
                    <a:pt x="206" y="187"/>
                    <a:pt x="206" y="187"/>
                  </a:cubicBezTo>
                  <a:cubicBezTo>
                    <a:pt x="204" y="187"/>
                    <a:pt x="202" y="187"/>
                    <a:pt x="200" y="186"/>
                  </a:cubicBezTo>
                  <a:cubicBezTo>
                    <a:pt x="198" y="186"/>
                    <a:pt x="195" y="186"/>
                    <a:pt x="191" y="186"/>
                  </a:cubicBezTo>
                  <a:cubicBezTo>
                    <a:pt x="86" y="189"/>
                    <a:pt x="0" y="277"/>
                    <a:pt x="0" y="383"/>
                  </a:cubicBezTo>
                  <a:cubicBezTo>
                    <a:pt x="0" y="491"/>
                    <a:pt x="89" y="579"/>
                    <a:pt x="197" y="579"/>
                  </a:cubicBezTo>
                  <a:cubicBezTo>
                    <a:pt x="563" y="579"/>
                    <a:pt x="563" y="579"/>
                    <a:pt x="563" y="579"/>
                  </a:cubicBezTo>
                  <a:cubicBezTo>
                    <a:pt x="477" y="507"/>
                    <a:pt x="477" y="507"/>
                    <a:pt x="477" y="507"/>
                  </a:cubicBezTo>
                  <a:lnTo>
                    <a:pt x="197"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8"/>
            <p:cNvSpPr>
              <a:spLocks/>
            </p:cNvSpPr>
            <p:nvPr/>
          </p:nvSpPr>
          <p:spPr bwMode="auto">
            <a:xfrm>
              <a:off x="-71438" y="3028950"/>
              <a:ext cx="1795463" cy="1577975"/>
            </a:xfrm>
            <a:custGeom>
              <a:avLst/>
              <a:gdLst>
                <a:gd name="T0" fmla="*/ 440 w 479"/>
                <a:gd name="T1" fmla="*/ 254 h 421"/>
                <a:gd name="T2" fmla="*/ 437 w 479"/>
                <a:gd name="T3" fmla="*/ 252 h 421"/>
                <a:gd name="T4" fmla="*/ 376 w 479"/>
                <a:gd name="T5" fmla="*/ 229 h 421"/>
                <a:gd name="T6" fmla="*/ 355 w 479"/>
                <a:gd name="T7" fmla="*/ 232 h 421"/>
                <a:gd name="T8" fmla="*/ 337 w 479"/>
                <a:gd name="T9" fmla="*/ 237 h 421"/>
                <a:gd name="T10" fmla="*/ 197 w 479"/>
                <a:gd name="T11" fmla="*/ 119 h 421"/>
                <a:gd name="T12" fmla="*/ 166 w 479"/>
                <a:gd name="T13" fmla="*/ 23 h 421"/>
                <a:gd name="T14" fmla="*/ 104 w 479"/>
                <a:gd name="T15" fmla="*/ 0 h 421"/>
                <a:gd name="T16" fmla="*/ 56 w 479"/>
                <a:gd name="T17" fmla="*/ 13 h 421"/>
                <a:gd name="T18" fmla="*/ 125 w 479"/>
                <a:gd name="T19" fmla="*/ 71 h 421"/>
                <a:gd name="T20" fmla="*/ 83 w 479"/>
                <a:gd name="T21" fmla="*/ 121 h 421"/>
                <a:gd name="T22" fmla="*/ 14 w 479"/>
                <a:gd name="T23" fmla="*/ 63 h 421"/>
                <a:gd name="T24" fmla="*/ 42 w 479"/>
                <a:gd name="T25" fmla="*/ 169 h 421"/>
                <a:gd name="T26" fmla="*/ 104 w 479"/>
                <a:gd name="T27" fmla="*/ 192 h 421"/>
                <a:gd name="T28" fmla="*/ 143 w 479"/>
                <a:gd name="T29" fmla="*/ 184 h 421"/>
                <a:gd name="T30" fmla="*/ 219 w 479"/>
                <a:gd name="T31" fmla="*/ 248 h 421"/>
                <a:gd name="T32" fmla="*/ 283 w 479"/>
                <a:gd name="T33" fmla="*/ 302 h 421"/>
                <a:gd name="T34" fmla="*/ 280 w 479"/>
                <a:gd name="T35" fmla="*/ 320 h 421"/>
                <a:gd name="T36" fmla="*/ 314 w 479"/>
                <a:gd name="T37" fmla="*/ 399 h 421"/>
                <a:gd name="T38" fmla="*/ 376 w 479"/>
                <a:gd name="T39" fmla="*/ 421 h 421"/>
                <a:gd name="T40" fmla="*/ 423 w 479"/>
                <a:gd name="T41" fmla="*/ 408 h 421"/>
                <a:gd name="T42" fmla="*/ 355 w 479"/>
                <a:gd name="T43" fmla="*/ 350 h 421"/>
                <a:gd name="T44" fmla="*/ 397 w 479"/>
                <a:gd name="T45" fmla="*/ 300 h 421"/>
                <a:gd name="T46" fmla="*/ 466 w 479"/>
                <a:gd name="T47" fmla="*/ 358 h 421"/>
                <a:gd name="T48" fmla="*/ 440 w 479"/>
                <a:gd name="T49" fmla="*/ 25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9" h="421">
                  <a:moveTo>
                    <a:pt x="440" y="254"/>
                  </a:moveTo>
                  <a:cubicBezTo>
                    <a:pt x="439" y="253"/>
                    <a:pt x="438" y="253"/>
                    <a:pt x="437" y="252"/>
                  </a:cubicBezTo>
                  <a:cubicBezTo>
                    <a:pt x="419" y="237"/>
                    <a:pt x="398" y="229"/>
                    <a:pt x="376" y="229"/>
                  </a:cubicBezTo>
                  <a:cubicBezTo>
                    <a:pt x="369" y="229"/>
                    <a:pt x="362" y="230"/>
                    <a:pt x="355" y="232"/>
                  </a:cubicBezTo>
                  <a:cubicBezTo>
                    <a:pt x="349" y="233"/>
                    <a:pt x="343" y="235"/>
                    <a:pt x="337" y="237"/>
                  </a:cubicBezTo>
                  <a:cubicBezTo>
                    <a:pt x="197" y="119"/>
                    <a:pt x="197" y="119"/>
                    <a:pt x="197" y="119"/>
                  </a:cubicBezTo>
                  <a:cubicBezTo>
                    <a:pt x="206" y="85"/>
                    <a:pt x="195" y="47"/>
                    <a:pt x="166" y="23"/>
                  </a:cubicBezTo>
                  <a:cubicBezTo>
                    <a:pt x="148" y="8"/>
                    <a:pt x="126" y="0"/>
                    <a:pt x="104" y="0"/>
                  </a:cubicBezTo>
                  <a:cubicBezTo>
                    <a:pt x="87" y="0"/>
                    <a:pt x="71" y="4"/>
                    <a:pt x="56" y="13"/>
                  </a:cubicBezTo>
                  <a:cubicBezTo>
                    <a:pt x="125" y="71"/>
                    <a:pt x="125" y="71"/>
                    <a:pt x="125" y="71"/>
                  </a:cubicBezTo>
                  <a:cubicBezTo>
                    <a:pt x="83" y="121"/>
                    <a:pt x="83" y="121"/>
                    <a:pt x="83" y="121"/>
                  </a:cubicBezTo>
                  <a:cubicBezTo>
                    <a:pt x="14" y="63"/>
                    <a:pt x="14" y="63"/>
                    <a:pt x="14" y="63"/>
                  </a:cubicBezTo>
                  <a:cubicBezTo>
                    <a:pt x="0" y="100"/>
                    <a:pt x="10" y="143"/>
                    <a:pt x="42" y="169"/>
                  </a:cubicBezTo>
                  <a:cubicBezTo>
                    <a:pt x="60" y="184"/>
                    <a:pt x="82" y="192"/>
                    <a:pt x="104" y="192"/>
                  </a:cubicBezTo>
                  <a:cubicBezTo>
                    <a:pt x="117" y="192"/>
                    <a:pt x="130" y="189"/>
                    <a:pt x="143" y="184"/>
                  </a:cubicBezTo>
                  <a:cubicBezTo>
                    <a:pt x="219" y="248"/>
                    <a:pt x="219" y="248"/>
                    <a:pt x="219" y="248"/>
                  </a:cubicBezTo>
                  <a:cubicBezTo>
                    <a:pt x="283" y="302"/>
                    <a:pt x="283" y="302"/>
                    <a:pt x="283" y="302"/>
                  </a:cubicBezTo>
                  <a:cubicBezTo>
                    <a:pt x="281" y="308"/>
                    <a:pt x="280" y="314"/>
                    <a:pt x="280" y="320"/>
                  </a:cubicBezTo>
                  <a:cubicBezTo>
                    <a:pt x="278" y="349"/>
                    <a:pt x="290" y="378"/>
                    <a:pt x="314" y="399"/>
                  </a:cubicBezTo>
                  <a:cubicBezTo>
                    <a:pt x="332" y="414"/>
                    <a:pt x="354" y="421"/>
                    <a:pt x="376" y="421"/>
                  </a:cubicBezTo>
                  <a:cubicBezTo>
                    <a:pt x="392" y="421"/>
                    <a:pt x="409" y="417"/>
                    <a:pt x="423" y="408"/>
                  </a:cubicBezTo>
                  <a:cubicBezTo>
                    <a:pt x="355" y="350"/>
                    <a:pt x="355" y="350"/>
                    <a:pt x="355" y="350"/>
                  </a:cubicBezTo>
                  <a:cubicBezTo>
                    <a:pt x="397" y="300"/>
                    <a:pt x="397" y="300"/>
                    <a:pt x="397" y="300"/>
                  </a:cubicBezTo>
                  <a:cubicBezTo>
                    <a:pt x="466" y="358"/>
                    <a:pt x="466" y="358"/>
                    <a:pt x="466" y="358"/>
                  </a:cubicBezTo>
                  <a:cubicBezTo>
                    <a:pt x="479" y="323"/>
                    <a:pt x="470" y="281"/>
                    <a:pt x="44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Slide Number Placeholder 10"/>
          <p:cNvSpPr>
            <a:spLocks noGrp="1"/>
          </p:cNvSpPr>
          <p:nvPr>
            <p:ph type="sldNum" sz="quarter" idx="12"/>
          </p:nvPr>
        </p:nvSpPr>
        <p:spPr/>
        <p:txBody>
          <a:bodyPr/>
          <a:lstStyle/>
          <a:p>
            <a:pPr>
              <a:defRPr/>
            </a:pPr>
            <a:r>
              <a:rPr lang="en-US"/>
              <a:t>Page </a:t>
            </a:r>
            <a:fld id="{90CBDC3A-D49F-4631-A8C7-55D59B33E5FA}" type="slidenum">
              <a:rPr lang="en-US" smtClean="0"/>
              <a:pPr>
                <a:defRPr/>
              </a:pPr>
              <a:t>8</a:t>
            </a:fld>
            <a:endParaRPr lang="en-US" dirty="0"/>
          </a:p>
        </p:txBody>
      </p:sp>
    </p:spTree>
    <p:extLst>
      <p:ext uri="{BB962C8B-B14F-4D97-AF65-F5344CB8AC3E}">
        <p14:creationId xmlns:p14="http://schemas.microsoft.com/office/powerpoint/2010/main" val="158971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Format Of Training Course</a:t>
            </a:r>
            <a:endParaRPr lang="en-US" dirty="0"/>
          </a:p>
        </p:txBody>
      </p:sp>
      <p:sp>
        <p:nvSpPr>
          <p:cNvPr id="4" name="Text Placeholder 3"/>
          <p:cNvSpPr>
            <a:spLocks noGrp="1"/>
          </p:cNvSpPr>
          <p:nvPr>
            <p:ph type="body" sz="quarter" idx="10"/>
          </p:nvPr>
        </p:nvSpPr>
        <p:spPr/>
        <p:txBody>
          <a:bodyPr/>
          <a:lstStyle/>
          <a:p>
            <a:r>
              <a:rPr lang="en-GB"/>
              <a:t>Training Structure</a:t>
            </a:r>
          </a:p>
          <a:p>
            <a:endParaRPr lang="en-US" dirty="0"/>
          </a:p>
        </p:txBody>
      </p:sp>
      <p:sp>
        <p:nvSpPr>
          <p:cNvPr id="5" name="Footer Placeholder 4"/>
          <p:cNvSpPr>
            <a:spLocks noGrp="1"/>
          </p:cNvSpPr>
          <p:nvPr>
            <p:ph type="ftr" sz="quarter" idx="13"/>
          </p:nvPr>
        </p:nvSpPr>
        <p:spPr/>
        <p:txBody>
          <a:bodyPr/>
          <a:lstStyle/>
          <a:p>
            <a:r>
              <a:rPr lang="en-AU" dirty="0"/>
              <a:t>Copyright © 2016 Accenture  All rights reserved.</a:t>
            </a:r>
          </a:p>
        </p:txBody>
      </p:sp>
      <p:sp>
        <p:nvSpPr>
          <p:cNvPr id="6" name="Content Placeholder 2"/>
          <p:cNvSpPr txBox="1">
            <a:spLocks/>
          </p:cNvSpPr>
          <p:nvPr/>
        </p:nvSpPr>
        <p:spPr>
          <a:xfrm>
            <a:off x="455613" y="2405367"/>
            <a:ext cx="2600325" cy="3712858"/>
          </a:xfrm>
          <a:prstGeom prst="rect">
            <a:avLst/>
          </a:prstGeom>
        </p:spPr>
        <p:txBody>
          <a:bodyPr wrap="square" lIns="0" tIns="0" rIns="0" bIns="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1200"/>
              </a:spcAft>
              <a:buNone/>
            </a:pPr>
            <a:r>
              <a:rPr lang="en-GB" sz="1800" dirty="0"/>
              <a:t>A total of 9 modules (0-8)</a:t>
            </a:r>
          </a:p>
          <a:p>
            <a:pPr marL="0" indent="0">
              <a:spcBef>
                <a:spcPts val="300"/>
              </a:spcBef>
              <a:spcAft>
                <a:spcPts val="1200"/>
              </a:spcAft>
              <a:buNone/>
            </a:pPr>
            <a:r>
              <a:rPr lang="en-GB" sz="1800" dirty="0" err="1"/>
              <a:t>Approx</a:t>
            </a:r>
            <a:r>
              <a:rPr lang="en-GB" sz="1800" dirty="0"/>
              <a:t> 4 modules per day</a:t>
            </a:r>
          </a:p>
          <a:p>
            <a:pPr marL="0" indent="0">
              <a:spcBef>
                <a:spcPts val="300"/>
              </a:spcBef>
              <a:spcAft>
                <a:spcPts val="300"/>
              </a:spcAft>
              <a:buNone/>
            </a:pPr>
            <a:r>
              <a:rPr lang="en-GB" sz="1800" dirty="0"/>
              <a:t>Module format </a:t>
            </a:r>
          </a:p>
          <a:p>
            <a:pPr marL="171450" lvl="1" indent="-171450">
              <a:spcBef>
                <a:spcPts val="300"/>
              </a:spcBef>
              <a:spcAft>
                <a:spcPts val="300"/>
              </a:spcAft>
              <a:buFont typeface="Arial" panose="020B0604020202020204" pitchFamily="34" charset="0"/>
              <a:buChar char="•"/>
            </a:pPr>
            <a:r>
              <a:rPr lang="en-GB" sz="1200" dirty="0"/>
              <a:t>Slides &gt; Labs</a:t>
            </a:r>
          </a:p>
          <a:p>
            <a:pPr marL="171450" lvl="1" indent="-171450">
              <a:spcBef>
                <a:spcPts val="300"/>
              </a:spcBef>
              <a:buFont typeface="Arial" panose="020B0604020202020204" pitchFamily="34" charset="0"/>
              <a:buChar char="•"/>
            </a:pPr>
            <a:r>
              <a:rPr lang="en-GB" sz="1200" dirty="0"/>
              <a:t>Discussion &gt; Summary &gt; Questions</a:t>
            </a:r>
          </a:p>
        </p:txBody>
      </p:sp>
      <p:grpSp>
        <p:nvGrpSpPr>
          <p:cNvPr id="2" name="Group 1"/>
          <p:cNvGrpSpPr/>
          <p:nvPr/>
        </p:nvGrpSpPr>
        <p:grpSpPr>
          <a:xfrm>
            <a:off x="3265131" y="1687513"/>
            <a:ext cx="2607824" cy="4518289"/>
            <a:chOff x="3265131" y="1687513"/>
            <a:chExt cx="2607824" cy="4518289"/>
          </a:xfrm>
        </p:grpSpPr>
        <p:sp>
          <p:nvSpPr>
            <p:cNvPr id="13" name="Freeform 7"/>
            <p:cNvSpPr>
              <a:spLocks noChangeAspect="1"/>
            </p:cNvSpPr>
            <p:nvPr/>
          </p:nvSpPr>
          <p:spPr bwMode="auto">
            <a:xfrm>
              <a:off x="3265131" y="2405367"/>
              <a:ext cx="2607824" cy="380043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 name="connsiteX0" fmla="*/ 8101 w 10044"/>
                <a:gd name="connsiteY0" fmla="*/ 0 h 15089"/>
                <a:gd name="connsiteX1" fmla="*/ 5028 w 10044"/>
                <a:gd name="connsiteY1" fmla="*/ 2605 h 15089"/>
                <a:gd name="connsiteX2" fmla="*/ 1969 w 10044"/>
                <a:gd name="connsiteY2" fmla="*/ 0 h 15089"/>
                <a:gd name="connsiteX3" fmla="*/ 35 w 10044"/>
                <a:gd name="connsiteY3" fmla="*/ 0 h 15089"/>
                <a:gd name="connsiteX4" fmla="*/ 0 w 10044"/>
                <a:gd name="connsiteY4" fmla="*/ 13890 h 15089"/>
                <a:gd name="connsiteX5" fmla="*/ 10044 w 10044"/>
                <a:gd name="connsiteY5" fmla="*/ 15089 h 15089"/>
                <a:gd name="connsiteX6" fmla="*/ 10035 w 10044"/>
                <a:gd name="connsiteY6" fmla="*/ 0 h 15089"/>
                <a:gd name="connsiteX7" fmla="*/ 8101 w 10044"/>
                <a:gd name="connsiteY7" fmla="*/ 0 h 15089"/>
                <a:gd name="connsiteX0" fmla="*/ 8101 w 10044"/>
                <a:gd name="connsiteY0" fmla="*/ 0 h 13969"/>
                <a:gd name="connsiteX1" fmla="*/ 5028 w 10044"/>
                <a:gd name="connsiteY1" fmla="*/ 2605 h 13969"/>
                <a:gd name="connsiteX2" fmla="*/ 1969 w 10044"/>
                <a:gd name="connsiteY2" fmla="*/ 0 h 13969"/>
                <a:gd name="connsiteX3" fmla="*/ 35 w 10044"/>
                <a:gd name="connsiteY3" fmla="*/ 0 h 13969"/>
                <a:gd name="connsiteX4" fmla="*/ 0 w 10044"/>
                <a:gd name="connsiteY4" fmla="*/ 13890 h 13969"/>
                <a:gd name="connsiteX5" fmla="*/ 10044 w 10044"/>
                <a:gd name="connsiteY5" fmla="*/ 13969 h 13969"/>
                <a:gd name="connsiteX6" fmla="*/ 10035 w 10044"/>
                <a:gd name="connsiteY6" fmla="*/ 0 h 13969"/>
                <a:gd name="connsiteX7" fmla="*/ 8101 w 10044"/>
                <a:gd name="connsiteY7" fmla="*/ 0 h 1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4" h="13969">
                  <a:moveTo>
                    <a:pt x="8101" y="0"/>
                  </a:moveTo>
                  <a:cubicBezTo>
                    <a:pt x="7921" y="1474"/>
                    <a:pt x="6617" y="2605"/>
                    <a:pt x="5028" y="2605"/>
                  </a:cubicBezTo>
                  <a:cubicBezTo>
                    <a:pt x="3453" y="2605"/>
                    <a:pt x="2149" y="1474"/>
                    <a:pt x="1969" y="0"/>
                  </a:cubicBezTo>
                  <a:lnTo>
                    <a:pt x="35" y="0"/>
                  </a:lnTo>
                  <a:cubicBezTo>
                    <a:pt x="36" y="3883"/>
                    <a:pt x="-1" y="10007"/>
                    <a:pt x="0" y="13890"/>
                  </a:cubicBezTo>
                  <a:lnTo>
                    <a:pt x="10044" y="13969"/>
                  </a:lnTo>
                  <a:cubicBezTo>
                    <a:pt x="10031" y="10436"/>
                    <a:pt x="10048" y="3533"/>
                    <a:pt x="10035" y="0"/>
                  </a:cubicBezTo>
                  <a:lnTo>
                    <a:pt x="8101" y="0"/>
                  </a:lnTo>
                  <a:close/>
                </a:path>
              </a:pathLst>
            </a:custGeom>
            <a:solidFill>
              <a:schemeClr val="accent4"/>
            </a:solidFill>
            <a:ln w="12700">
              <a:noFill/>
            </a:ln>
            <a:extLst/>
          </p:spPr>
          <p:txBody>
            <a:bodyPr vert="horz" wrap="square" lIns="90000" tIns="936000" rIns="36000" bIns="72000" numCol="1" anchor="t" anchorCtr="0" compatLnSpc="1">
              <a:prstTxWarp prst="textNoShape">
                <a:avLst/>
              </a:prstTxWarp>
            </a:bodyPr>
            <a:lstStyle/>
            <a:p>
              <a:pPr>
                <a:spcBef>
                  <a:spcPts val="600"/>
                </a:spcBef>
                <a:spcAft>
                  <a:spcPts val="1200"/>
                </a:spcAft>
              </a:pPr>
              <a:r>
                <a:rPr lang="en-US" sz="1600" b="1" dirty="0">
                  <a:solidFill>
                    <a:schemeClr val="accent5"/>
                  </a:solidFill>
                </a:rPr>
                <a:t>DAY 1: TOOLS &amp; CONTINUOUS DELIVERY </a:t>
              </a:r>
            </a:p>
            <a:p>
              <a:pPr marL="133350" indent="-133350">
                <a:spcBef>
                  <a:spcPts val="300"/>
                </a:spcBef>
                <a:spcAft>
                  <a:spcPts val="0"/>
                </a:spcAft>
                <a:buFont typeface="Arial" panose="020B0604020202020204" pitchFamily="34" charset="0"/>
                <a:buChar char="•"/>
              </a:pPr>
              <a:r>
                <a:rPr lang="en-US" sz="1400" b="1" dirty="0">
                  <a:solidFill>
                    <a:schemeClr val="accent1"/>
                  </a:solidFill>
                </a:rPr>
                <a:t>Core concepts</a:t>
              </a:r>
            </a:p>
            <a:p>
              <a:pPr marL="133350" indent="-133350">
                <a:spcBef>
                  <a:spcPts val="300"/>
                </a:spcBef>
                <a:spcAft>
                  <a:spcPts val="0"/>
                </a:spcAft>
                <a:buFont typeface="Arial" panose="020B0604020202020204" pitchFamily="34" charset="0"/>
                <a:buChar char="•"/>
              </a:pPr>
              <a:r>
                <a:rPr lang="en-US" sz="1400" dirty="0">
                  <a:solidFill>
                    <a:schemeClr val="tx2"/>
                  </a:solidFill>
                </a:rPr>
                <a:t>Delivering Services </a:t>
              </a:r>
              <a:br>
                <a:rPr lang="en-US" sz="1400" dirty="0">
                  <a:solidFill>
                    <a:schemeClr val="tx2"/>
                  </a:solidFill>
                </a:rPr>
              </a:br>
              <a:r>
                <a:rPr lang="en-US" sz="1400" dirty="0">
                  <a:solidFill>
                    <a:schemeClr val="tx2"/>
                  </a:solidFill>
                </a:rPr>
                <a:t>in the Cloud</a:t>
              </a:r>
            </a:p>
            <a:p>
              <a:pPr marL="133350" indent="-133350">
                <a:spcBef>
                  <a:spcPts val="300"/>
                </a:spcBef>
                <a:spcAft>
                  <a:spcPts val="0"/>
                </a:spcAft>
                <a:buFont typeface="Arial" panose="020B0604020202020204" pitchFamily="34" charset="0"/>
                <a:buChar char="•"/>
              </a:pPr>
              <a:r>
                <a:rPr lang="en-US" sz="1400" dirty="0">
                  <a:solidFill>
                    <a:schemeClr val="tx2"/>
                  </a:solidFill>
                </a:rPr>
                <a:t>Software Configuration Management</a:t>
              </a:r>
            </a:p>
            <a:p>
              <a:pPr marL="133350" indent="-133350">
                <a:spcBef>
                  <a:spcPts val="300"/>
                </a:spcBef>
                <a:spcAft>
                  <a:spcPts val="0"/>
                </a:spcAft>
                <a:buFont typeface="Arial" panose="020B0604020202020204" pitchFamily="34" charset="0"/>
                <a:buChar char="•"/>
              </a:pPr>
              <a:r>
                <a:rPr lang="en-US" sz="1400" dirty="0">
                  <a:solidFill>
                    <a:schemeClr val="tx2"/>
                  </a:solidFill>
                </a:rPr>
                <a:t>Continuous Integration</a:t>
              </a:r>
            </a:p>
            <a:p>
              <a:pPr marL="133350" indent="-133350">
                <a:spcBef>
                  <a:spcPts val="300"/>
                </a:spcBef>
                <a:spcAft>
                  <a:spcPts val="0"/>
                </a:spcAft>
                <a:buFont typeface="Arial" panose="020B0604020202020204" pitchFamily="34" charset="0"/>
                <a:buChar char="•"/>
              </a:pPr>
              <a:r>
                <a:rPr lang="en-US" sz="1400" dirty="0">
                  <a:solidFill>
                    <a:schemeClr val="tx2"/>
                  </a:solidFill>
                </a:rPr>
                <a:t>Code Quality</a:t>
              </a:r>
            </a:p>
          </p:txBody>
        </p:sp>
        <p:grpSp>
          <p:nvGrpSpPr>
            <p:cNvPr id="3077" name="Group 3076"/>
            <p:cNvGrpSpPr/>
            <p:nvPr/>
          </p:nvGrpSpPr>
          <p:grpSpPr>
            <a:xfrm>
              <a:off x="3963486" y="1687513"/>
              <a:ext cx="1220202" cy="1220199"/>
              <a:chOff x="3963486" y="1827213"/>
              <a:chExt cx="1220202" cy="1220199"/>
            </a:xfrm>
          </p:grpSpPr>
          <p:sp>
            <p:nvSpPr>
              <p:cNvPr id="12" name="Oval 11"/>
              <p:cNvSpPr/>
              <p:nvPr/>
            </p:nvSpPr>
            <p:spPr>
              <a:xfrm>
                <a:off x="3963486" y="18272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5"/>
              <p:cNvGrpSpPr>
                <a:grpSpLocks noChangeAspect="1"/>
              </p:cNvGrpSpPr>
              <p:nvPr/>
            </p:nvGrpSpPr>
            <p:grpSpPr bwMode="auto">
              <a:xfrm>
                <a:off x="4251534" y="2085976"/>
                <a:ext cx="639554" cy="686756"/>
                <a:chOff x="1479" y="659"/>
                <a:chExt cx="2886" cy="3099"/>
              </a:xfrm>
              <a:solidFill>
                <a:schemeClr val="accent1"/>
              </a:solidFill>
            </p:grpSpPr>
            <p:sp>
              <p:nvSpPr>
                <p:cNvPr id="18" name="Freeform 7"/>
                <p:cNvSpPr>
                  <a:spLocks noEditPoints="1"/>
                </p:cNvSpPr>
                <p:nvPr/>
              </p:nvSpPr>
              <p:spPr bwMode="auto">
                <a:xfrm>
                  <a:off x="1479" y="871"/>
                  <a:ext cx="2886" cy="2887"/>
                </a:xfrm>
                <a:custGeom>
                  <a:avLst/>
                  <a:gdLst>
                    <a:gd name="T0" fmla="*/ 1127 w 1222"/>
                    <a:gd name="T1" fmla="*/ 0 h 1222"/>
                    <a:gd name="T2" fmla="*/ 1080 w 1222"/>
                    <a:gd name="T3" fmla="*/ 0 h 1222"/>
                    <a:gd name="T4" fmla="*/ 1080 w 1222"/>
                    <a:gd name="T5" fmla="*/ 56 h 1222"/>
                    <a:gd name="T6" fmla="*/ 1016 w 1222"/>
                    <a:gd name="T7" fmla="*/ 114 h 1222"/>
                    <a:gd name="T8" fmla="*/ 952 w 1222"/>
                    <a:gd name="T9" fmla="*/ 56 h 1222"/>
                    <a:gd name="T10" fmla="*/ 952 w 1222"/>
                    <a:gd name="T11" fmla="*/ 0 h 1222"/>
                    <a:gd name="T12" fmla="*/ 810 w 1222"/>
                    <a:gd name="T13" fmla="*/ 0 h 1222"/>
                    <a:gd name="T14" fmla="*/ 810 w 1222"/>
                    <a:gd name="T15" fmla="*/ 56 h 1222"/>
                    <a:gd name="T16" fmla="*/ 746 w 1222"/>
                    <a:gd name="T17" fmla="*/ 114 h 1222"/>
                    <a:gd name="T18" fmla="*/ 682 w 1222"/>
                    <a:gd name="T19" fmla="*/ 56 h 1222"/>
                    <a:gd name="T20" fmla="*/ 682 w 1222"/>
                    <a:gd name="T21" fmla="*/ 0 h 1222"/>
                    <a:gd name="T22" fmla="*/ 541 w 1222"/>
                    <a:gd name="T23" fmla="*/ 0 h 1222"/>
                    <a:gd name="T24" fmla="*/ 541 w 1222"/>
                    <a:gd name="T25" fmla="*/ 56 h 1222"/>
                    <a:gd name="T26" fmla="*/ 476 w 1222"/>
                    <a:gd name="T27" fmla="*/ 114 h 1222"/>
                    <a:gd name="T28" fmla="*/ 412 w 1222"/>
                    <a:gd name="T29" fmla="*/ 56 h 1222"/>
                    <a:gd name="T30" fmla="*/ 412 w 1222"/>
                    <a:gd name="T31" fmla="*/ 0 h 1222"/>
                    <a:gd name="T32" fmla="*/ 271 w 1222"/>
                    <a:gd name="T33" fmla="*/ 0 h 1222"/>
                    <a:gd name="T34" fmla="*/ 271 w 1222"/>
                    <a:gd name="T35" fmla="*/ 56 h 1222"/>
                    <a:gd name="T36" fmla="*/ 206 w 1222"/>
                    <a:gd name="T37" fmla="*/ 114 h 1222"/>
                    <a:gd name="T38" fmla="*/ 142 w 1222"/>
                    <a:gd name="T39" fmla="*/ 56 h 1222"/>
                    <a:gd name="T40" fmla="*/ 142 w 1222"/>
                    <a:gd name="T41" fmla="*/ 0 h 1222"/>
                    <a:gd name="T42" fmla="*/ 96 w 1222"/>
                    <a:gd name="T43" fmla="*/ 0 h 1222"/>
                    <a:gd name="T44" fmla="*/ 0 w 1222"/>
                    <a:gd name="T45" fmla="*/ 95 h 1222"/>
                    <a:gd name="T46" fmla="*/ 0 w 1222"/>
                    <a:gd name="T47" fmla="*/ 1126 h 1222"/>
                    <a:gd name="T48" fmla="*/ 96 w 1222"/>
                    <a:gd name="T49" fmla="*/ 1222 h 1222"/>
                    <a:gd name="T50" fmla="*/ 1127 w 1222"/>
                    <a:gd name="T51" fmla="*/ 1222 h 1222"/>
                    <a:gd name="T52" fmla="*/ 1222 w 1222"/>
                    <a:gd name="T53" fmla="*/ 1126 h 1222"/>
                    <a:gd name="T54" fmla="*/ 1222 w 1222"/>
                    <a:gd name="T55" fmla="*/ 95 h 1222"/>
                    <a:gd name="T56" fmla="*/ 1127 w 1222"/>
                    <a:gd name="T57" fmla="*/ 0 h 1222"/>
                    <a:gd name="T58" fmla="*/ 1061 w 1222"/>
                    <a:gd name="T59" fmla="*/ 1065 h 1222"/>
                    <a:gd name="T60" fmla="*/ 161 w 1222"/>
                    <a:gd name="T61" fmla="*/ 1065 h 1222"/>
                    <a:gd name="T62" fmla="*/ 161 w 1222"/>
                    <a:gd name="T63" fmla="*/ 351 h 1222"/>
                    <a:gd name="T64" fmla="*/ 1061 w 1222"/>
                    <a:gd name="T65" fmla="*/ 351 h 1222"/>
                    <a:gd name="T66" fmla="*/ 1061 w 1222"/>
                    <a:gd name="T67" fmla="*/ 1065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2" h="1222">
                      <a:moveTo>
                        <a:pt x="1127" y="0"/>
                      </a:moveTo>
                      <a:cubicBezTo>
                        <a:pt x="1080" y="0"/>
                        <a:pt x="1080" y="0"/>
                        <a:pt x="1080" y="0"/>
                      </a:cubicBezTo>
                      <a:cubicBezTo>
                        <a:pt x="1080" y="56"/>
                        <a:pt x="1080" y="56"/>
                        <a:pt x="1080" y="56"/>
                      </a:cubicBezTo>
                      <a:cubicBezTo>
                        <a:pt x="1080" y="88"/>
                        <a:pt x="1052" y="114"/>
                        <a:pt x="1016" y="114"/>
                      </a:cubicBezTo>
                      <a:cubicBezTo>
                        <a:pt x="981" y="114"/>
                        <a:pt x="952" y="88"/>
                        <a:pt x="952" y="56"/>
                      </a:cubicBezTo>
                      <a:cubicBezTo>
                        <a:pt x="952" y="0"/>
                        <a:pt x="952" y="0"/>
                        <a:pt x="952" y="0"/>
                      </a:cubicBezTo>
                      <a:cubicBezTo>
                        <a:pt x="810" y="0"/>
                        <a:pt x="810" y="0"/>
                        <a:pt x="810" y="0"/>
                      </a:cubicBezTo>
                      <a:cubicBezTo>
                        <a:pt x="810" y="56"/>
                        <a:pt x="810" y="56"/>
                        <a:pt x="810" y="56"/>
                      </a:cubicBezTo>
                      <a:cubicBezTo>
                        <a:pt x="810" y="88"/>
                        <a:pt x="782" y="114"/>
                        <a:pt x="746" y="114"/>
                      </a:cubicBezTo>
                      <a:cubicBezTo>
                        <a:pt x="711" y="114"/>
                        <a:pt x="682" y="88"/>
                        <a:pt x="682" y="56"/>
                      </a:cubicBezTo>
                      <a:cubicBezTo>
                        <a:pt x="682" y="0"/>
                        <a:pt x="682" y="0"/>
                        <a:pt x="682" y="0"/>
                      </a:cubicBezTo>
                      <a:cubicBezTo>
                        <a:pt x="541" y="0"/>
                        <a:pt x="541" y="0"/>
                        <a:pt x="541" y="0"/>
                      </a:cubicBezTo>
                      <a:cubicBezTo>
                        <a:pt x="541" y="56"/>
                        <a:pt x="541" y="56"/>
                        <a:pt x="541" y="56"/>
                      </a:cubicBezTo>
                      <a:cubicBezTo>
                        <a:pt x="541" y="88"/>
                        <a:pt x="512" y="114"/>
                        <a:pt x="476" y="114"/>
                      </a:cubicBezTo>
                      <a:cubicBezTo>
                        <a:pt x="441" y="114"/>
                        <a:pt x="412" y="88"/>
                        <a:pt x="412" y="56"/>
                      </a:cubicBezTo>
                      <a:cubicBezTo>
                        <a:pt x="412" y="0"/>
                        <a:pt x="412" y="0"/>
                        <a:pt x="412" y="0"/>
                      </a:cubicBezTo>
                      <a:cubicBezTo>
                        <a:pt x="271" y="0"/>
                        <a:pt x="271" y="0"/>
                        <a:pt x="271" y="0"/>
                      </a:cubicBezTo>
                      <a:cubicBezTo>
                        <a:pt x="271" y="56"/>
                        <a:pt x="271" y="56"/>
                        <a:pt x="271" y="56"/>
                      </a:cubicBezTo>
                      <a:cubicBezTo>
                        <a:pt x="271" y="88"/>
                        <a:pt x="242" y="114"/>
                        <a:pt x="206" y="114"/>
                      </a:cubicBezTo>
                      <a:cubicBezTo>
                        <a:pt x="171" y="114"/>
                        <a:pt x="142" y="88"/>
                        <a:pt x="142" y="56"/>
                      </a:cubicBezTo>
                      <a:cubicBezTo>
                        <a:pt x="142" y="0"/>
                        <a:pt x="142" y="0"/>
                        <a:pt x="142" y="0"/>
                      </a:cubicBezTo>
                      <a:cubicBezTo>
                        <a:pt x="96" y="0"/>
                        <a:pt x="96" y="0"/>
                        <a:pt x="96" y="0"/>
                      </a:cubicBezTo>
                      <a:cubicBezTo>
                        <a:pt x="43" y="0"/>
                        <a:pt x="0" y="43"/>
                        <a:pt x="0" y="95"/>
                      </a:cubicBezTo>
                      <a:cubicBezTo>
                        <a:pt x="0" y="1126"/>
                        <a:pt x="0" y="1126"/>
                        <a:pt x="0" y="1126"/>
                      </a:cubicBezTo>
                      <a:cubicBezTo>
                        <a:pt x="0" y="1179"/>
                        <a:pt x="43" y="1222"/>
                        <a:pt x="96" y="1222"/>
                      </a:cubicBezTo>
                      <a:cubicBezTo>
                        <a:pt x="1127" y="1222"/>
                        <a:pt x="1127" y="1222"/>
                        <a:pt x="1127" y="1222"/>
                      </a:cubicBezTo>
                      <a:cubicBezTo>
                        <a:pt x="1179" y="1222"/>
                        <a:pt x="1222" y="1179"/>
                        <a:pt x="1222" y="1126"/>
                      </a:cubicBezTo>
                      <a:cubicBezTo>
                        <a:pt x="1222" y="95"/>
                        <a:pt x="1222" y="95"/>
                        <a:pt x="1222" y="95"/>
                      </a:cubicBezTo>
                      <a:cubicBezTo>
                        <a:pt x="1222" y="43"/>
                        <a:pt x="1179" y="0"/>
                        <a:pt x="1127" y="0"/>
                      </a:cubicBezTo>
                      <a:close/>
                      <a:moveTo>
                        <a:pt x="1061" y="1065"/>
                      </a:moveTo>
                      <a:cubicBezTo>
                        <a:pt x="161" y="1065"/>
                        <a:pt x="161" y="1065"/>
                        <a:pt x="161" y="1065"/>
                      </a:cubicBezTo>
                      <a:cubicBezTo>
                        <a:pt x="161" y="351"/>
                        <a:pt x="161" y="351"/>
                        <a:pt x="161" y="351"/>
                      </a:cubicBezTo>
                      <a:cubicBezTo>
                        <a:pt x="1061" y="351"/>
                        <a:pt x="1061" y="351"/>
                        <a:pt x="1061" y="351"/>
                      </a:cubicBezTo>
                      <a:lnTo>
                        <a:pt x="1061" y="10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1871"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509"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3146" y="659"/>
                  <a:ext cx="192"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784" y="659"/>
                  <a:ext cx="189" cy="425"/>
                </a:xfrm>
                <a:custGeom>
                  <a:avLst/>
                  <a:gdLst>
                    <a:gd name="T0" fmla="*/ 40 w 80"/>
                    <a:gd name="T1" fmla="*/ 180 h 180"/>
                    <a:gd name="T2" fmla="*/ 80 w 80"/>
                    <a:gd name="T3" fmla="*/ 146 h 180"/>
                    <a:gd name="T4" fmla="*/ 80 w 80"/>
                    <a:gd name="T5" fmla="*/ 34 h 180"/>
                    <a:gd name="T6" fmla="*/ 40 w 80"/>
                    <a:gd name="T7" fmla="*/ 0 h 180"/>
                    <a:gd name="T8" fmla="*/ 0 w 80"/>
                    <a:gd name="T9" fmla="*/ 34 h 180"/>
                    <a:gd name="T10" fmla="*/ 0 w 80"/>
                    <a:gd name="T11" fmla="*/ 146 h 180"/>
                    <a:gd name="T12" fmla="*/ 40 w 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0" h="180">
                      <a:moveTo>
                        <a:pt x="40" y="180"/>
                      </a:moveTo>
                      <a:cubicBezTo>
                        <a:pt x="62" y="180"/>
                        <a:pt x="80" y="165"/>
                        <a:pt x="80" y="146"/>
                      </a:cubicBezTo>
                      <a:cubicBezTo>
                        <a:pt x="80" y="34"/>
                        <a:pt x="80" y="34"/>
                        <a:pt x="80" y="34"/>
                      </a:cubicBezTo>
                      <a:cubicBezTo>
                        <a:pt x="80" y="15"/>
                        <a:pt x="62"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73" name="Freeform 18"/>
              <p:cNvSpPr>
                <a:spLocks/>
              </p:cNvSpPr>
              <p:nvPr/>
            </p:nvSpPr>
            <p:spPr bwMode="auto">
              <a:xfrm>
                <a:off x="4510335" y="2379320"/>
                <a:ext cx="98387" cy="262583"/>
              </a:xfrm>
              <a:custGeom>
                <a:avLst/>
                <a:gdLst>
                  <a:gd name="T0" fmla="*/ 1202 w 1202"/>
                  <a:gd name="T1" fmla="*/ 3208 h 3208"/>
                  <a:gd name="T2" fmla="*/ 592 w 1202"/>
                  <a:gd name="T3" fmla="*/ 3208 h 3208"/>
                  <a:gd name="T4" fmla="*/ 592 w 1202"/>
                  <a:gd name="T5" fmla="*/ 501 h 3208"/>
                  <a:gd name="T6" fmla="*/ 0 w 1202"/>
                  <a:gd name="T7" fmla="*/ 860 h 3208"/>
                  <a:gd name="T8" fmla="*/ 0 w 1202"/>
                  <a:gd name="T9" fmla="*/ 435 h 3208"/>
                  <a:gd name="T10" fmla="*/ 720 w 1202"/>
                  <a:gd name="T11" fmla="*/ 0 h 3208"/>
                  <a:gd name="T12" fmla="*/ 1202 w 1202"/>
                  <a:gd name="T13" fmla="*/ 0 h 3208"/>
                  <a:gd name="T14" fmla="*/ 1202 w 1202"/>
                  <a:gd name="T15" fmla="*/ 3208 h 3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3208">
                    <a:moveTo>
                      <a:pt x="1202" y="3208"/>
                    </a:moveTo>
                    <a:lnTo>
                      <a:pt x="592" y="3208"/>
                    </a:lnTo>
                    <a:lnTo>
                      <a:pt x="592" y="501"/>
                    </a:lnTo>
                    <a:lnTo>
                      <a:pt x="0" y="860"/>
                    </a:lnTo>
                    <a:lnTo>
                      <a:pt x="0" y="435"/>
                    </a:lnTo>
                    <a:lnTo>
                      <a:pt x="720" y="0"/>
                    </a:lnTo>
                    <a:lnTo>
                      <a:pt x="1202" y="0"/>
                    </a:lnTo>
                    <a:lnTo>
                      <a:pt x="1202" y="32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6078976" y="1687513"/>
            <a:ext cx="2607824" cy="4518289"/>
            <a:chOff x="6078976" y="1687513"/>
            <a:chExt cx="2607824" cy="4518289"/>
          </a:xfrm>
        </p:grpSpPr>
        <p:sp>
          <p:nvSpPr>
            <p:cNvPr id="10" name="Freeform 7"/>
            <p:cNvSpPr>
              <a:spLocks noChangeAspect="1"/>
            </p:cNvSpPr>
            <p:nvPr/>
          </p:nvSpPr>
          <p:spPr bwMode="auto">
            <a:xfrm>
              <a:off x="6078976" y="2405367"/>
              <a:ext cx="2607824" cy="3800435"/>
            </a:xfrm>
            <a:custGeom>
              <a:avLst/>
              <a:gdLst>
                <a:gd name="T0" fmla="*/ 538 w 667"/>
                <a:gd name="T1" fmla="*/ 0 h 835"/>
                <a:gd name="T2" fmla="*/ 333 w 667"/>
                <a:gd name="T3" fmla="*/ 182 h 835"/>
                <a:gd name="T4" fmla="*/ 129 w 667"/>
                <a:gd name="T5" fmla="*/ 0 h 835"/>
                <a:gd name="T6" fmla="*/ 0 w 667"/>
                <a:gd name="T7" fmla="*/ 0 h 835"/>
                <a:gd name="T8" fmla="*/ 0 w 667"/>
                <a:gd name="T9" fmla="*/ 835 h 835"/>
                <a:gd name="T10" fmla="*/ 667 w 667"/>
                <a:gd name="T11" fmla="*/ 835 h 835"/>
                <a:gd name="T12" fmla="*/ 667 w 667"/>
                <a:gd name="T13" fmla="*/ 0 h 835"/>
                <a:gd name="T14" fmla="*/ 538 w 667"/>
                <a:gd name="T15" fmla="*/ 0 h 835"/>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10000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10000"/>
                <a:gd name="connsiteX1" fmla="*/ 4993 w 10000"/>
                <a:gd name="connsiteY1" fmla="*/ 2180 h 10000"/>
                <a:gd name="connsiteX2" fmla="*/ 1934 w 10000"/>
                <a:gd name="connsiteY2" fmla="*/ 0 h 10000"/>
                <a:gd name="connsiteX3" fmla="*/ 0 w 10000"/>
                <a:gd name="connsiteY3" fmla="*/ 0 h 10000"/>
                <a:gd name="connsiteX4" fmla="*/ 0 w 10000"/>
                <a:gd name="connsiteY4" fmla="*/ 10000 h 10000"/>
                <a:gd name="connsiteX5" fmla="*/ 10000 w 10000"/>
                <a:gd name="connsiteY5" fmla="*/ 8308 h 10000"/>
                <a:gd name="connsiteX6" fmla="*/ 10000 w 10000"/>
                <a:gd name="connsiteY6" fmla="*/ 0 h 10000"/>
                <a:gd name="connsiteX7" fmla="*/ 8066 w 10000"/>
                <a:gd name="connsiteY7" fmla="*/ 0 h 10000"/>
                <a:gd name="connsiteX0" fmla="*/ 8066 w 10000"/>
                <a:gd name="connsiteY0" fmla="*/ 0 h 8370"/>
                <a:gd name="connsiteX1" fmla="*/ 4993 w 10000"/>
                <a:gd name="connsiteY1" fmla="*/ 2180 h 8370"/>
                <a:gd name="connsiteX2" fmla="*/ 1934 w 10000"/>
                <a:gd name="connsiteY2" fmla="*/ 0 h 8370"/>
                <a:gd name="connsiteX3" fmla="*/ 0 w 10000"/>
                <a:gd name="connsiteY3" fmla="*/ 0 h 8370"/>
                <a:gd name="connsiteX4" fmla="*/ 0 w 10000"/>
                <a:gd name="connsiteY4" fmla="*/ 8370 h 8370"/>
                <a:gd name="connsiteX5" fmla="*/ 10000 w 10000"/>
                <a:gd name="connsiteY5" fmla="*/ 8308 h 8370"/>
                <a:gd name="connsiteX6" fmla="*/ 10000 w 10000"/>
                <a:gd name="connsiteY6" fmla="*/ 0 h 8370"/>
                <a:gd name="connsiteX7" fmla="*/ 8066 w 10000"/>
                <a:gd name="connsiteY7" fmla="*/ 0 h 8370"/>
                <a:gd name="connsiteX0" fmla="*/ 8066 w 10039"/>
                <a:gd name="connsiteY0" fmla="*/ 0 h 10600"/>
                <a:gd name="connsiteX1" fmla="*/ 4993 w 10039"/>
                <a:gd name="connsiteY1" fmla="*/ 2605 h 10600"/>
                <a:gd name="connsiteX2" fmla="*/ 1934 w 10039"/>
                <a:gd name="connsiteY2" fmla="*/ 0 h 10600"/>
                <a:gd name="connsiteX3" fmla="*/ 0 w 10039"/>
                <a:gd name="connsiteY3" fmla="*/ 0 h 10600"/>
                <a:gd name="connsiteX4" fmla="*/ 0 w 10039"/>
                <a:gd name="connsiteY4" fmla="*/ 10000 h 10600"/>
                <a:gd name="connsiteX5" fmla="*/ 10039 w 10039"/>
                <a:gd name="connsiteY5" fmla="*/ 10600 h 10600"/>
                <a:gd name="connsiteX6" fmla="*/ 10000 w 10039"/>
                <a:gd name="connsiteY6" fmla="*/ 0 h 10600"/>
                <a:gd name="connsiteX7" fmla="*/ 8066 w 10039"/>
                <a:gd name="connsiteY7" fmla="*/ 0 h 10600"/>
                <a:gd name="connsiteX0" fmla="*/ 8105 w 10078"/>
                <a:gd name="connsiteY0" fmla="*/ 0 h 10600"/>
                <a:gd name="connsiteX1" fmla="*/ 5032 w 10078"/>
                <a:gd name="connsiteY1" fmla="*/ 2605 h 10600"/>
                <a:gd name="connsiteX2" fmla="*/ 1973 w 10078"/>
                <a:gd name="connsiteY2" fmla="*/ 0 h 10600"/>
                <a:gd name="connsiteX3" fmla="*/ 39 w 10078"/>
                <a:gd name="connsiteY3" fmla="*/ 0 h 10600"/>
                <a:gd name="connsiteX4" fmla="*/ 0 w 10078"/>
                <a:gd name="connsiteY4" fmla="*/ 10599 h 10600"/>
                <a:gd name="connsiteX5" fmla="*/ 10078 w 10078"/>
                <a:gd name="connsiteY5" fmla="*/ 10600 h 10600"/>
                <a:gd name="connsiteX6" fmla="*/ 10039 w 10078"/>
                <a:gd name="connsiteY6" fmla="*/ 0 h 10600"/>
                <a:gd name="connsiteX7" fmla="*/ 8105 w 10078"/>
                <a:gd name="connsiteY7" fmla="*/ 0 h 10600"/>
                <a:gd name="connsiteX0" fmla="*/ 8105 w 10048"/>
                <a:gd name="connsiteY0" fmla="*/ 0 h 11658"/>
                <a:gd name="connsiteX1" fmla="*/ 5032 w 10048"/>
                <a:gd name="connsiteY1" fmla="*/ 2605 h 11658"/>
                <a:gd name="connsiteX2" fmla="*/ 1973 w 10048"/>
                <a:gd name="connsiteY2" fmla="*/ 0 h 11658"/>
                <a:gd name="connsiteX3" fmla="*/ 39 w 10048"/>
                <a:gd name="connsiteY3" fmla="*/ 0 h 11658"/>
                <a:gd name="connsiteX4" fmla="*/ 0 w 10048"/>
                <a:gd name="connsiteY4" fmla="*/ 10599 h 11658"/>
                <a:gd name="connsiteX5" fmla="*/ 10048 w 10048"/>
                <a:gd name="connsiteY5" fmla="*/ 11658 h 11658"/>
                <a:gd name="connsiteX6" fmla="*/ 10039 w 10048"/>
                <a:gd name="connsiteY6" fmla="*/ 0 h 11658"/>
                <a:gd name="connsiteX7" fmla="*/ 8105 w 1004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514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85"/>
                <a:gd name="connsiteX1" fmla="*/ 5002 w 10018"/>
                <a:gd name="connsiteY1" fmla="*/ 2605 h 11685"/>
                <a:gd name="connsiteX2" fmla="*/ 1943 w 10018"/>
                <a:gd name="connsiteY2" fmla="*/ 0 h 11685"/>
                <a:gd name="connsiteX3" fmla="*/ 9 w 10018"/>
                <a:gd name="connsiteY3" fmla="*/ 0 h 11685"/>
                <a:gd name="connsiteX4" fmla="*/ 0 w 10018"/>
                <a:gd name="connsiteY4" fmla="*/ 11685 h 11685"/>
                <a:gd name="connsiteX5" fmla="*/ 10018 w 10018"/>
                <a:gd name="connsiteY5" fmla="*/ 11658 h 11685"/>
                <a:gd name="connsiteX6" fmla="*/ 10009 w 10018"/>
                <a:gd name="connsiteY6" fmla="*/ 0 h 11685"/>
                <a:gd name="connsiteX7" fmla="*/ 8075 w 10018"/>
                <a:gd name="connsiteY7" fmla="*/ 0 h 11685"/>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75 w 10018"/>
                <a:gd name="connsiteY0" fmla="*/ 0 h 11658"/>
                <a:gd name="connsiteX1" fmla="*/ 5002 w 10018"/>
                <a:gd name="connsiteY1" fmla="*/ 2605 h 11658"/>
                <a:gd name="connsiteX2" fmla="*/ 1943 w 10018"/>
                <a:gd name="connsiteY2" fmla="*/ 0 h 11658"/>
                <a:gd name="connsiteX3" fmla="*/ 9 w 10018"/>
                <a:gd name="connsiteY3" fmla="*/ 0 h 11658"/>
                <a:gd name="connsiteX4" fmla="*/ 0 w 10018"/>
                <a:gd name="connsiteY4" fmla="*/ 11628 h 11658"/>
                <a:gd name="connsiteX5" fmla="*/ 10018 w 10018"/>
                <a:gd name="connsiteY5" fmla="*/ 11658 h 11658"/>
                <a:gd name="connsiteX6" fmla="*/ 10009 w 10018"/>
                <a:gd name="connsiteY6" fmla="*/ 0 h 11658"/>
                <a:gd name="connsiteX7" fmla="*/ 8075 w 10018"/>
                <a:gd name="connsiteY7" fmla="*/ 0 h 11658"/>
                <a:gd name="connsiteX0" fmla="*/ 8066 w 10009"/>
                <a:gd name="connsiteY0" fmla="*/ 0 h 11658"/>
                <a:gd name="connsiteX1" fmla="*/ 4993 w 10009"/>
                <a:gd name="connsiteY1" fmla="*/ 2605 h 11658"/>
                <a:gd name="connsiteX2" fmla="*/ 1934 w 10009"/>
                <a:gd name="connsiteY2" fmla="*/ 0 h 11658"/>
                <a:gd name="connsiteX3" fmla="*/ 0 w 10009"/>
                <a:gd name="connsiteY3" fmla="*/ 0 h 11658"/>
                <a:gd name="connsiteX4" fmla="*/ 2 w 10009"/>
                <a:gd name="connsiteY4" fmla="*/ 11649 h 11658"/>
                <a:gd name="connsiteX5" fmla="*/ 10009 w 10009"/>
                <a:gd name="connsiteY5" fmla="*/ 11658 h 11658"/>
                <a:gd name="connsiteX6" fmla="*/ 10000 w 10009"/>
                <a:gd name="connsiteY6" fmla="*/ 0 h 11658"/>
                <a:gd name="connsiteX7" fmla="*/ 8066 w 10009"/>
                <a:gd name="connsiteY7" fmla="*/ 0 h 11658"/>
                <a:gd name="connsiteX0" fmla="*/ 8066 w 10009"/>
                <a:gd name="connsiteY0" fmla="*/ 0 h 15080"/>
                <a:gd name="connsiteX1" fmla="*/ 4993 w 10009"/>
                <a:gd name="connsiteY1" fmla="*/ 2605 h 15080"/>
                <a:gd name="connsiteX2" fmla="*/ 1934 w 10009"/>
                <a:gd name="connsiteY2" fmla="*/ 0 h 15080"/>
                <a:gd name="connsiteX3" fmla="*/ 0 w 10009"/>
                <a:gd name="connsiteY3" fmla="*/ 0 h 15080"/>
                <a:gd name="connsiteX4" fmla="*/ 2 w 10009"/>
                <a:gd name="connsiteY4" fmla="*/ 15080 h 15080"/>
                <a:gd name="connsiteX5" fmla="*/ 10009 w 10009"/>
                <a:gd name="connsiteY5" fmla="*/ 11658 h 15080"/>
                <a:gd name="connsiteX6" fmla="*/ 10000 w 10009"/>
                <a:gd name="connsiteY6" fmla="*/ 0 h 15080"/>
                <a:gd name="connsiteX7" fmla="*/ 8066 w 10009"/>
                <a:gd name="connsiteY7" fmla="*/ 0 h 15080"/>
                <a:gd name="connsiteX0" fmla="*/ 8066 w 10002"/>
                <a:gd name="connsiteY0" fmla="*/ 0 h 15089"/>
                <a:gd name="connsiteX1" fmla="*/ 4993 w 10002"/>
                <a:gd name="connsiteY1" fmla="*/ 2605 h 15089"/>
                <a:gd name="connsiteX2" fmla="*/ 1934 w 10002"/>
                <a:gd name="connsiteY2" fmla="*/ 0 h 15089"/>
                <a:gd name="connsiteX3" fmla="*/ 0 w 10002"/>
                <a:gd name="connsiteY3" fmla="*/ 0 h 15089"/>
                <a:gd name="connsiteX4" fmla="*/ 2 w 10002"/>
                <a:gd name="connsiteY4" fmla="*/ 15080 h 15089"/>
                <a:gd name="connsiteX5" fmla="*/ 9977 w 10002"/>
                <a:gd name="connsiteY5" fmla="*/ 15089 h 15089"/>
                <a:gd name="connsiteX6" fmla="*/ 10000 w 10002"/>
                <a:gd name="connsiteY6" fmla="*/ 0 h 15089"/>
                <a:gd name="connsiteX7" fmla="*/ 8066 w 10002"/>
                <a:gd name="connsiteY7" fmla="*/ 0 h 15089"/>
                <a:gd name="connsiteX0" fmla="*/ 8066 w 10001"/>
                <a:gd name="connsiteY0" fmla="*/ 0 h 15120"/>
                <a:gd name="connsiteX1" fmla="*/ 4993 w 10001"/>
                <a:gd name="connsiteY1" fmla="*/ 2605 h 15120"/>
                <a:gd name="connsiteX2" fmla="*/ 1934 w 10001"/>
                <a:gd name="connsiteY2" fmla="*/ 0 h 15120"/>
                <a:gd name="connsiteX3" fmla="*/ 0 w 10001"/>
                <a:gd name="connsiteY3" fmla="*/ 0 h 15120"/>
                <a:gd name="connsiteX4" fmla="*/ 2 w 10001"/>
                <a:gd name="connsiteY4" fmla="*/ 15080 h 15120"/>
                <a:gd name="connsiteX5" fmla="*/ 9913 w 10001"/>
                <a:gd name="connsiteY5" fmla="*/ 15120 h 15120"/>
                <a:gd name="connsiteX6" fmla="*/ 10000 w 10001"/>
                <a:gd name="connsiteY6" fmla="*/ 0 h 15120"/>
                <a:gd name="connsiteX7" fmla="*/ 8066 w 10001"/>
                <a:gd name="connsiteY7" fmla="*/ 0 h 15120"/>
                <a:gd name="connsiteX0" fmla="*/ 8066 w 10009"/>
                <a:gd name="connsiteY0" fmla="*/ 0 h 15089"/>
                <a:gd name="connsiteX1" fmla="*/ 4993 w 10009"/>
                <a:gd name="connsiteY1" fmla="*/ 2605 h 15089"/>
                <a:gd name="connsiteX2" fmla="*/ 1934 w 10009"/>
                <a:gd name="connsiteY2" fmla="*/ 0 h 15089"/>
                <a:gd name="connsiteX3" fmla="*/ 0 w 10009"/>
                <a:gd name="connsiteY3" fmla="*/ 0 h 15089"/>
                <a:gd name="connsiteX4" fmla="*/ 2 w 10009"/>
                <a:gd name="connsiteY4" fmla="*/ 15080 h 15089"/>
                <a:gd name="connsiteX5" fmla="*/ 10009 w 10009"/>
                <a:gd name="connsiteY5" fmla="*/ 15089 h 15089"/>
                <a:gd name="connsiteX6" fmla="*/ 10000 w 10009"/>
                <a:gd name="connsiteY6" fmla="*/ 0 h 15089"/>
                <a:gd name="connsiteX7" fmla="*/ 8066 w 10009"/>
                <a:gd name="connsiteY7" fmla="*/ 0 h 15089"/>
                <a:gd name="connsiteX0" fmla="*/ 8101 w 10044"/>
                <a:gd name="connsiteY0" fmla="*/ 0 h 15089"/>
                <a:gd name="connsiteX1" fmla="*/ 5028 w 10044"/>
                <a:gd name="connsiteY1" fmla="*/ 2605 h 15089"/>
                <a:gd name="connsiteX2" fmla="*/ 1969 w 10044"/>
                <a:gd name="connsiteY2" fmla="*/ 0 h 15089"/>
                <a:gd name="connsiteX3" fmla="*/ 35 w 10044"/>
                <a:gd name="connsiteY3" fmla="*/ 0 h 15089"/>
                <a:gd name="connsiteX4" fmla="*/ 0 w 10044"/>
                <a:gd name="connsiteY4" fmla="*/ 13890 h 15089"/>
                <a:gd name="connsiteX5" fmla="*/ 10044 w 10044"/>
                <a:gd name="connsiteY5" fmla="*/ 15089 h 15089"/>
                <a:gd name="connsiteX6" fmla="*/ 10035 w 10044"/>
                <a:gd name="connsiteY6" fmla="*/ 0 h 15089"/>
                <a:gd name="connsiteX7" fmla="*/ 8101 w 10044"/>
                <a:gd name="connsiteY7" fmla="*/ 0 h 15089"/>
                <a:gd name="connsiteX0" fmla="*/ 8101 w 10044"/>
                <a:gd name="connsiteY0" fmla="*/ 0 h 13969"/>
                <a:gd name="connsiteX1" fmla="*/ 5028 w 10044"/>
                <a:gd name="connsiteY1" fmla="*/ 2605 h 13969"/>
                <a:gd name="connsiteX2" fmla="*/ 1969 w 10044"/>
                <a:gd name="connsiteY2" fmla="*/ 0 h 13969"/>
                <a:gd name="connsiteX3" fmla="*/ 35 w 10044"/>
                <a:gd name="connsiteY3" fmla="*/ 0 h 13969"/>
                <a:gd name="connsiteX4" fmla="*/ 0 w 10044"/>
                <a:gd name="connsiteY4" fmla="*/ 13890 h 13969"/>
                <a:gd name="connsiteX5" fmla="*/ 10044 w 10044"/>
                <a:gd name="connsiteY5" fmla="*/ 13969 h 13969"/>
                <a:gd name="connsiteX6" fmla="*/ 10035 w 10044"/>
                <a:gd name="connsiteY6" fmla="*/ 0 h 13969"/>
                <a:gd name="connsiteX7" fmla="*/ 8101 w 10044"/>
                <a:gd name="connsiteY7" fmla="*/ 0 h 1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4" h="13969">
                  <a:moveTo>
                    <a:pt x="8101" y="0"/>
                  </a:moveTo>
                  <a:cubicBezTo>
                    <a:pt x="7921" y="1474"/>
                    <a:pt x="6617" y="2605"/>
                    <a:pt x="5028" y="2605"/>
                  </a:cubicBezTo>
                  <a:cubicBezTo>
                    <a:pt x="3453" y="2605"/>
                    <a:pt x="2149" y="1474"/>
                    <a:pt x="1969" y="0"/>
                  </a:cubicBezTo>
                  <a:lnTo>
                    <a:pt x="35" y="0"/>
                  </a:lnTo>
                  <a:cubicBezTo>
                    <a:pt x="36" y="3883"/>
                    <a:pt x="-1" y="10007"/>
                    <a:pt x="0" y="13890"/>
                  </a:cubicBezTo>
                  <a:lnTo>
                    <a:pt x="10044" y="13969"/>
                  </a:lnTo>
                  <a:cubicBezTo>
                    <a:pt x="10031" y="10436"/>
                    <a:pt x="10048" y="3533"/>
                    <a:pt x="10035" y="0"/>
                  </a:cubicBezTo>
                  <a:lnTo>
                    <a:pt x="8101" y="0"/>
                  </a:lnTo>
                  <a:close/>
                </a:path>
              </a:pathLst>
            </a:custGeom>
            <a:solidFill>
              <a:schemeClr val="accent4"/>
            </a:solidFill>
            <a:ln w="12700">
              <a:noFill/>
            </a:ln>
            <a:extLst/>
          </p:spPr>
          <p:txBody>
            <a:bodyPr vert="horz" wrap="square" lIns="90000" tIns="936000" rIns="36000" bIns="72000" numCol="1" anchor="t" anchorCtr="0" compatLnSpc="1">
              <a:prstTxWarp prst="textNoShape">
                <a:avLst/>
              </a:prstTxWarp>
            </a:bodyPr>
            <a:lstStyle/>
            <a:p>
              <a:pPr>
                <a:spcBef>
                  <a:spcPts val="600"/>
                </a:spcBef>
                <a:spcAft>
                  <a:spcPts val="1200"/>
                </a:spcAft>
              </a:pPr>
              <a:r>
                <a:rPr lang="en-US" sz="1600" b="1" dirty="0">
                  <a:solidFill>
                    <a:schemeClr val="accent5"/>
                  </a:solidFill>
                </a:rPr>
                <a:t>DAY 2: </a:t>
              </a:r>
              <a:br>
                <a:rPr lang="en-US" sz="1600" dirty="0">
                  <a:solidFill>
                    <a:schemeClr val="accent5"/>
                  </a:solidFill>
                </a:rPr>
              </a:br>
              <a:r>
                <a:rPr lang="en-US" sz="1600" b="1" dirty="0">
                  <a:solidFill>
                    <a:schemeClr val="accent5"/>
                  </a:solidFill>
                </a:rPr>
                <a:t>ENVIRONMENTS </a:t>
              </a:r>
            </a:p>
            <a:p>
              <a:pPr marL="133350" indent="-133350">
                <a:spcBef>
                  <a:spcPts val="300"/>
                </a:spcBef>
                <a:spcAft>
                  <a:spcPts val="0"/>
                </a:spcAft>
                <a:buFont typeface="Arial" panose="020B0604020202020204" pitchFamily="34" charset="0"/>
                <a:buChar char="•"/>
              </a:pPr>
              <a:r>
                <a:rPr lang="en-US" sz="1400" dirty="0">
                  <a:solidFill>
                    <a:schemeClr val="tx2"/>
                  </a:solidFill>
                </a:rPr>
                <a:t>Infrastructure as Code</a:t>
              </a:r>
            </a:p>
            <a:p>
              <a:pPr marL="133350" indent="-133350">
                <a:spcBef>
                  <a:spcPts val="300"/>
                </a:spcBef>
                <a:spcAft>
                  <a:spcPts val="0"/>
                </a:spcAft>
                <a:buFont typeface="Arial" panose="020B0604020202020204" pitchFamily="34" charset="0"/>
                <a:buChar char="•"/>
              </a:pPr>
              <a:r>
                <a:rPr lang="en-US" sz="1400" dirty="0">
                  <a:solidFill>
                    <a:schemeClr val="tx2"/>
                  </a:solidFill>
                </a:rPr>
                <a:t>Cloud Deployment Patterns – IaaS, PaaS, SaaS</a:t>
              </a:r>
            </a:p>
            <a:p>
              <a:pPr marL="133350" indent="-133350">
                <a:spcBef>
                  <a:spcPts val="300"/>
                </a:spcBef>
                <a:spcAft>
                  <a:spcPts val="0"/>
                </a:spcAft>
                <a:buFont typeface="Arial" panose="020B0604020202020204" pitchFamily="34" charset="0"/>
                <a:buChar char="•"/>
              </a:pPr>
              <a:r>
                <a:rPr lang="en-US" sz="1400" dirty="0">
                  <a:solidFill>
                    <a:schemeClr val="tx2"/>
                  </a:solidFill>
                </a:rPr>
                <a:t>Containers</a:t>
              </a:r>
            </a:p>
            <a:p>
              <a:pPr marL="133350" indent="-133350">
                <a:spcBef>
                  <a:spcPts val="300"/>
                </a:spcBef>
                <a:spcAft>
                  <a:spcPts val="0"/>
                </a:spcAft>
                <a:buFont typeface="Arial" panose="020B0604020202020204" pitchFamily="34" charset="0"/>
                <a:buChar char="•"/>
              </a:pPr>
              <a:r>
                <a:rPr lang="en-US" sz="1400" dirty="0">
                  <a:solidFill>
                    <a:schemeClr val="tx2"/>
                  </a:solidFill>
                </a:rPr>
                <a:t>Resilient Operations</a:t>
              </a:r>
            </a:p>
          </p:txBody>
        </p:sp>
        <p:grpSp>
          <p:nvGrpSpPr>
            <p:cNvPr id="3076" name="Group 3075"/>
            <p:cNvGrpSpPr/>
            <p:nvPr/>
          </p:nvGrpSpPr>
          <p:grpSpPr>
            <a:xfrm>
              <a:off x="6777331" y="1687513"/>
              <a:ext cx="1220202" cy="1220199"/>
              <a:chOff x="6777331" y="1827213"/>
              <a:chExt cx="1220202" cy="1220199"/>
            </a:xfrm>
          </p:grpSpPr>
          <p:sp>
            <p:nvSpPr>
              <p:cNvPr id="9" name="Oval 8"/>
              <p:cNvSpPr/>
              <p:nvPr/>
            </p:nvSpPr>
            <p:spPr>
              <a:xfrm>
                <a:off x="6777331" y="18272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5"/>
              <p:cNvGrpSpPr>
                <a:grpSpLocks noChangeAspect="1"/>
              </p:cNvGrpSpPr>
              <p:nvPr/>
            </p:nvGrpSpPr>
            <p:grpSpPr bwMode="auto">
              <a:xfrm>
                <a:off x="7067655" y="2085976"/>
                <a:ext cx="639554" cy="686756"/>
                <a:chOff x="1479" y="659"/>
                <a:chExt cx="2886" cy="3099"/>
              </a:xfrm>
              <a:solidFill>
                <a:schemeClr val="accent1"/>
              </a:solidFill>
            </p:grpSpPr>
            <p:sp>
              <p:nvSpPr>
                <p:cNvPr id="27" name="Freeform 7"/>
                <p:cNvSpPr>
                  <a:spLocks noEditPoints="1"/>
                </p:cNvSpPr>
                <p:nvPr/>
              </p:nvSpPr>
              <p:spPr bwMode="auto">
                <a:xfrm>
                  <a:off x="1479" y="871"/>
                  <a:ext cx="2886" cy="2887"/>
                </a:xfrm>
                <a:custGeom>
                  <a:avLst/>
                  <a:gdLst>
                    <a:gd name="T0" fmla="*/ 1127 w 1222"/>
                    <a:gd name="T1" fmla="*/ 0 h 1222"/>
                    <a:gd name="T2" fmla="*/ 1080 w 1222"/>
                    <a:gd name="T3" fmla="*/ 0 h 1222"/>
                    <a:gd name="T4" fmla="*/ 1080 w 1222"/>
                    <a:gd name="T5" fmla="*/ 56 h 1222"/>
                    <a:gd name="T6" fmla="*/ 1016 w 1222"/>
                    <a:gd name="T7" fmla="*/ 114 h 1222"/>
                    <a:gd name="T8" fmla="*/ 952 w 1222"/>
                    <a:gd name="T9" fmla="*/ 56 h 1222"/>
                    <a:gd name="T10" fmla="*/ 952 w 1222"/>
                    <a:gd name="T11" fmla="*/ 0 h 1222"/>
                    <a:gd name="T12" fmla="*/ 810 w 1222"/>
                    <a:gd name="T13" fmla="*/ 0 h 1222"/>
                    <a:gd name="T14" fmla="*/ 810 w 1222"/>
                    <a:gd name="T15" fmla="*/ 56 h 1222"/>
                    <a:gd name="T16" fmla="*/ 746 w 1222"/>
                    <a:gd name="T17" fmla="*/ 114 h 1222"/>
                    <a:gd name="T18" fmla="*/ 682 w 1222"/>
                    <a:gd name="T19" fmla="*/ 56 h 1222"/>
                    <a:gd name="T20" fmla="*/ 682 w 1222"/>
                    <a:gd name="T21" fmla="*/ 0 h 1222"/>
                    <a:gd name="T22" fmla="*/ 541 w 1222"/>
                    <a:gd name="T23" fmla="*/ 0 h 1222"/>
                    <a:gd name="T24" fmla="*/ 541 w 1222"/>
                    <a:gd name="T25" fmla="*/ 56 h 1222"/>
                    <a:gd name="T26" fmla="*/ 476 w 1222"/>
                    <a:gd name="T27" fmla="*/ 114 h 1222"/>
                    <a:gd name="T28" fmla="*/ 412 w 1222"/>
                    <a:gd name="T29" fmla="*/ 56 h 1222"/>
                    <a:gd name="T30" fmla="*/ 412 w 1222"/>
                    <a:gd name="T31" fmla="*/ 0 h 1222"/>
                    <a:gd name="T32" fmla="*/ 271 w 1222"/>
                    <a:gd name="T33" fmla="*/ 0 h 1222"/>
                    <a:gd name="T34" fmla="*/ 271 w 1222"/>
                    <a:gd name="T35" fmla="*/ 56 h 1222"/>
                    <a:gd name="T36" fmla="*/ 206 w 1222"/>
                    <a:gd name="T37" fmla="*/ 114 h 1222"/>
                    <a:gd name="T38" fmla="*/ 142 w 1222"/>
                    <a:gd name="T39" fmla="*/ 56 h 1222"/>
                    <a:gd name="T40" fmla="*/ 142 w 1222"/>
                    <a:gd name="T41" fmla="*/ 0 h 1222"/>
                    <a:gd name="T42" fmla="*/ 96 w 1222"/>
                    <a:gd name="T43" fmla="*/ 0 h 1222"/>
                    <a:gd name="T44" fmla="*/ 0 w 1222"/>
                    <a:gd name="T45" fmla="*/ 95 h 1222"/>
                    <a:gd name="T46" fmla="*/ 0 w 1222"/>
                    <a:gd name="T47" fmla="*/ 1126 h 1222"/>
                    <a:gd name="T48" fmla="*/ 96 w 1222"/>
                    <a:gd name="T49" fmla="*/ 1222 h 1222"/>
                    <a:gd name="T50" fmla="*/ 1127 w 1222"/>
                    <a:gd name="T51" fmla="*/ 1222 h 1222"/>
                    <a:gd name="T52" fmla="*/ 1222 w 1222"/>
                    <a:gd name="T53" fmla="*/ 1126 h 1222"/>
                    <a:gd name="T54" fmla="*/ 1222 w 1222"/>
                    <a:gd name="T55" fmla="*/ 95 h 1222"/>
                    <a:gd name="T56" fmla="*/ 1127 w 1222"/>
                    <a:gd name="T57" fmla="*/ 0 h 1222"/>
                    <a:gd name="T58" fmla="*/ 1061 w 1222"/>
                    <a:gd name="T59" fmla="*/ 1065 h 1222"/>
                    <a:gd name="T60" fmla="*/ 161 w 1222"/>
                    <a:gd name="T61" fmla="*/ 1065 h 1222"/>
                    <a:gd name="T62" fmla="*/ 161 w 1222"/>
                    <a:gd name="T63" fmla="*/ 351 h 1222"/>
                    <a:gd name="T64" fmla="*/ 1061 w 1222"/>
                    <a:gd name="T65" fmla="*/ 351 h 1222"/>
                    <a:gd name="T66" fmla="*/ 1061 w 1222"/>
                    <a:gd name="T67" fmla="*/ 1065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2" h="1222">
                      <a:moveTo>
                        <a:pt x="1127" y="0"/>
                      </a:moveTo>
                      <a:cubicBezTo>
                        <a:pt x="1080" y="0"/>
                        <a:pt x="1080" y="0"/>
                        <a:pt x="1080" y="0"/>
                      </a:cubicBezTo>
                      <a:cubicBezTo>
                        <a:pt x="1080" y="56"/>
                        <a:pt x="1080" y="56"/>
                        <a:pt x="1080" y="56"/>
                      </a:cubicBezTo>
                      <a:cubicBezTo>
                        <a:pt x="1080" y="88"/>
                        <a:pt x="1052" y="114"/>
                        <a:pt x="1016" y="114"/>
                      </a:cubicBezTo>
                      <a:cubicBezTo>
                        <a:pt x="981" y="114"/>
                        <a:pt x="952" y="88"/>
                        <a:pt x="952" y="56"/>
                      </a:cubicBezTo>
                      <a:cubicBezTo>
                        <a:pt x="952" y="0"/>
                        <a:pt x="952" y="0"/>
                        <a:pt x="952" y="0"/>
                      </a:cubicBezTo>
                      <a:cubicBezTo>
                        <a:pt x="810" y="0"/>
                        <a:pt x="810" y="0"/>
                        <a:pt x="810" y="0"/>
                      </a:cubicBezTo>
                      <a:cubicBezTo>
                        <a:pt x="810" y="56"/>
                        <a:pt x="810" y="56"/>
                        <a:pt x="810" y="56"/>
                      </a:cubicBezTo>
                      <a:cubicBezTo>
                        <a:pt x="810" y="88"/>
                        <a:pt x="782" y="114"/>
                        <a:pt x="746" y="114"/>
                      </a:cubicBezTo>
                      <a:cubicBezTo>
                        <a:pt x="711" y="114"/>
                        <a:pt x="682" y="88"/>
                        <a:pt x="682" y="56"/>
                      </a:cubicBezTo>
                      <a:cubicBezTo>
                        <a:pt x="682" y="0"/>
                        <a:pt x="682" y="0"/>
                        <a:pt x="682" y="0"/>
                      </a:cubicBezTo>
                      <a:cubicBezTo>
                        <a:pt x="541" y="0"/>
                        <a:pt x="541" y="0"/>
                        <a:pt x="541" y="0"/>
                      </a:cubicBezTo>
                      <a:cubicBezTo>
                        <a:pt x="541" y="56"/>
                        <a:pt x="541" y="56"/>
                        <a:pt x="541" y="56"/>
                      </a:cubicBezTo>
                      <a:cubicBezTo>
                        <a:pt x="541" y="88"/>
                        <a:pt x="512" y="114"/>
                        <a:pt x="476" y="114"/>
                      </a:cubicBezTo>
                      <a:cubicBezTo>
                        <a:pt x="441" y="114"/>
                        <a:pt x="412" y="88"/>
                        <a:pt x="412" y="56"/>
                      </a:cubicBezTo>
                      <a:cubicBezTo>
                        <a:pt x="412" y="0"/>
                        <a:pt x="412" y="0"/>
                        <a:pt x="412" y="0"/>
                      </a:cubicBezTo>
                      <a:cubicBezTo>
                        <a:pt x="271" y="0"/>
                        <a:pt x="271" y="0"/>
                        <a:pt x="271" y="0"/>
                      </a:cubicBezTo>
                      <a:cubicBezTo>
                        <a:pt x="271" y="56"/>
                        <a:pt x="271" y="56"/>
                        <a:pt x="271" y="56"/>
                      </a:cubicBezTo>
                      <a:cubicBezTo>
                        <a:pt x="271" y="88"/>
                        <a:pt x="242" y="114"/>
                        <a:pt x="206" y="114"/>
                      </a:cubicBezTo>
                      <a:cubicBezTo>
                        <a:pt x="171" y="114"/>
                        <a:pt x="142" y="88"/>
                        <a:pt x="142" y="56"/>
                      </a:cubicBezTo>
                      <a:cubicBezTo>
                        <a:pt x="142" y="0"/>
                        <a:pt x="142" y="0"/>
                        <a:pt x="142" y="0"/>
                      </a:cubicBezTo>
                      <a:cubicBezTo>
                        <a:pt x="96" y="0"/>
                        <a:pt x="96" y="0"/>
                        <a:pt x="96" y="0"/>
                      </a:cubicBezTo>
                      <a:cubicBezTo>
                        <a:pt x="43" y="0"/>
                        <a:pt x="0" y="43"/>
                        <a:pt x="0" y="95"/>
                      </a:cubicBezTo>
                      <a:cubicBezTo>
                        <a:pt x="0" y="1126"/>
                        <a:pt x="0" y="1126"/>
                        <a:pt x="0" y="1126"/>
                      </a:cubicBezTo>
                      <a:cubicBezTo>
                        <a:pt x="0" y="1179"/>
                        <a:pt x="43" y="1222"/>
                        <a:pt x="96" y="1222"/>
                      </a:cubicBezTo>
                      <a:cubicBezTo>
                        <a:pt x="1127" y="1222"/>
                        <a:pt x="1127" y="1222"/>
                        <a:pt x="1127" y="1222"/>
                      </a:cubicBezTo>
                      <a:cubicBezTo>
                        <a:pt x="1179" y="1222"/>
                        <a:pt x="1222" y="1179"/>
                        <a:pt x="1222" y="1126"/>
                      </a:cubicBezTo>
                      <a:cubicBezTo>
                        <a:pt x="1222" y="95"/>
                        <a:pt x="1222" y="95"/>
                        <a:pt x="1222" y="95"/>
                      </a:cubicBezTo>
                      <a:cubicBezTo>
                        <a:pt x="1222" y="43"/>
                        <a:pt x="1179" y="0"/>
                        <a:pt x="1127" y="0"/>
                      </a:cubicBezTo>
                      <a:close/>
                      <a:moveTo>
                        <a:pt x="1061" y="1065"/>
                      </a:moveTo>
                      <a:cubicBezTo>
                        <a:pt x="161" y="1065"/>
                        <a:pt x="161" y="1065"/>
                        <a:pt x="161" y="1065"/>
                      </a:cubicBezTo>
                      <a:cubicBezTo>
                        <a:pt x="161" y="351"/>
                        <a:pt x="161" y="351"/>
                        <a:pt x="161" y="351"/>
                      </a:cubicBezTo>
                      <a:cubicBezTo>
                        <a:pt x="1061" y="351"/>
                        <a:pt x="1061" y="351"/>
                        <a:pt x="1061" y="351"/>
                      </a:cubicBezTo>
                      <a:lnTo>
                        <a:pt x="1061" y="10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1871"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2509"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3146" y="659"/>
                  <a:ext cx="192"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p:cNvSpPr>
                <p:nvPr/>
              </p:nvSpPr>
              <p:spPr bwMode="auto">
                <a:xfrm>
                  <a:off x="3784" y="659"/>
                  <a:ext cx="189" cy="425"/>
                </a:xfrm>
                <a:custGeom>
                  <a:avLst/>
                  <a:gdLst>
                    <a:gd name="T0" fmla="*/ 40 w 80"/>
                    <a:gd name="T1" fmla="*/ 180 h 180"/>
                    <a:gd name="T2" fmla="*/ 80 w 80"/>
                    <a:gd name="T3" fmla="*/ 146 h 180"/>
                    <a:gd name="T4" fmla="*/ 80 w 80"/>
                    <a:gd name="T5" fmla="*/ 34 h 180"/>
                    <a:gd name="T6" fmla="*/ 40 w 80"/>
                    <a:gd name="T7" fmla="*/ 0 h 180"/>
                    <a:gd name="T8" fmla="*/ 0 w 80"/>
                    <a:gd name="T9" fmla="*/ 34 h 180"/>
                    <a:gd name="T10" fmla="*/ 0 w 80"/>
                    <a:gd name="T11" fmla="*/ 146 h 180"/>
                    <a:gd name="T12" fmla="*/ 40 w 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0" h="180">
                      <a:moveTo>
                        <a:pt x="40" y="180"/>
                      </a:moveTo>
                      <a:cubicBezTo>
                        <a:pt x="62" y="180"/>
                        <a:pt x="80" y="165"/>
                        <a:pt x="80" y="146"/>
                      </a:cubicBezTo>
                      <a:cubicBezTo>
                        <a:pt x="80" y="34"/>
                        <a:pt x="80" y="34"/>
                        <a:pt x="80" y="34"/>
                      </a:cubicBezTo>
                      <a:cubicBezTo>
                        <a:pt x="80" y="15"/>
                        <a:pt x="62"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75" name="Freeform 19"/>
              <p:cNvSpPr>
                <a:spLocks/>
              </p:cNvSpPr>
              <p:nvPr/>
            </p:nvSpPr>
            <p:spPr bwMode="auto">
              <a:xfrm>
                <a:off x="7298029" y="2374899"/>
                <a:ext cx="177047" cy="267003"/>
              </a:xfrm>
              <a:custGeom>
                <a:avLst/>
                <a:gdLst>
                  <a:gd name="T0" fmla="*/ 916 w 916"/>
                  <a:gd name="T1" fmla="*/ 1189 h 1381"/>
                  <a:gd name="T2" fmla="*/ 916 w 916"/>
                  <a:gd name="T3" fmla="*/ 1381 h 1381"/>
                  <a:gd name="T4" fmla="*/ 0 w 916"/>
                  <a:gd name="T5" fmla="*/ 1381 h 1381"/>
                  <a:gd name="T6" fmla="*/ 0 w 916"/>
                  <a:gd name="T7" fmla="*/ 1189 h 1381"/>
                  <a:gd name="T8" fmla="*/ 31 w 916"/>
                  <a:gd name="T9" fmla="*/ 1164 h 1381"/>
                  <a:gd name="T10" fmla="*/ 490 w 916"/>
                  <a:gd name="T11" fmla="*/ 674 h 1381"/>
                  <a:gd name="T12" fmla="*/ 575 w 916"/>
                  <a:gd name="T13" fmla="*/ 528 h 1381"/>
                  <a:gd name="T14" fmla="*/ 616 w 916"/>
                  <a:gd name="T15" fmla="*/ 420 h 1381"/>
                  <a:gd name="T16" fmla="*/ 633 w 916"/>
                  <a:gd name="T17" fmla="*/ 312 h 1381"/>
                  <a:gd name="T18" fmla="*/ 579 w 916"/>
                  <a:gd name="T19" fmla="*/ 183 h 1381"/>
                  <a:gd name="T20" fmla="*/ 450 w 916"/>
                  <a:gd name="T21" fmla="*/ 131 h 1381"/>
                  <a:gd name="T22" fmla="*/ 322 w 916"/>
                  <a:gd name="T23" fmla="*/ 193 h 1381"/>
                  <a:gd name="T24" fmla="*/ 279 w 916"/>
                  <a:gd name="T25" fmla="*/ 317 h 1381"/>
                  <a:gd name="T26" fmla="*/ 278 w 916"/>
                  <a:gd name="T27" fmla="*/ 344 h 1381"/>
                  <a:gd name="T28" fmla="*/ 0 w 916"/>
                  <a:gd name="T29" fmla="*/ 344 h 1381"/>
                  <a:gd name="T30" fmla="*/ 5 w 916"/>
                  <a:gd name="T31" fmla="*/ 307 h 1381"/>
                  <a:gd name="T32" fmla="*/ 170 w 916"/>
                  <a:gd name="T33" fmla="*/ 71 h 1381"/>
                  <a:gd name="T34" fmla="*/ 459 w 916"/>
                  <a:gd name="T35" fmla="*/ 0 h 1381"/>
                  <a:gd name="T36" fmla="*/ 772 w 916"/>
                  <a:gd name="T37" fmla="*/ 89 h 1381"/>
                  <a:gd name="T38" fmla="*/ 911 w 916"/>
                  <a:gd name="T39" fmla="*/ 376 h 1381"/>
                  <a:gd name="T40" fmla="*/ 889 w 916"/>
                  <a:gd name="T41" fmla="*/ 518 h 1381"/>
                  <a:gd name="T42" fmla="*/ 835 w 916"/>
                  <a:gd name="T43" fmla="*/ 644 h 1381"/>
                  <a:gd name="T44" fmla="*/ 552 w 916"/>
                  <a:gd name="T45" fmla="*/ 971 h 1381"/>
                  <a:gd name="T46" fmla="*/ 443 w 916"/>
                  <a:gd name="T47" fmla="*/ 1062 h 1381"/>
                  <a:gd name="T48" fmla="*/ 326 w 916"/>
                  <a:gd name="T49" fmla="*/ 1155 h 1381"/>
                  <a:gd name="T50" fmla="*/ 284 w 916"/>
                  <a:gd name="T51" fmla="*/ 1189 h 1381"/>
                  <a:gd name="T52" fmla="*/ 916 w 916"/>
                  <a:gd name="T53" fmla="*/ 1189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6" h="1381">
                    <a:moveTo>
                      <a:pt x="916" y="1189"/>
                    </a:moveTo>
                    <a:cubicBezTo>
                      <a:pt x="916" y="1381"/>
                      <a:pt x="916" y="1381"/>
                      <a:pt x="916" y="1381"/>
                    </a:cubicBezTo>
                    <a:cubicBezTo>
                      <a:pt x="0" y="1381"/>
                      <a:pt x="0" y="1381"/>
                      <a:pt x="0" y="1381"/>
                    </a:cubicBezTo>
                    <a:cubicBezTo>
                      <a:pt x="0" y="1189"/>
                      <a:pt x="0" y="1189"/>
                      <a:pt x="0" y="1189"/>
                    </a:cubicBezTo>
                    <a:cubicBezTo>
                      <a:pt x="31" y="1164"/>
                      <a:pt x="31" y="1164"/>
                      <a:pt x="31" y="1164"/>
                    </a:cubicBezTo>
                    <a:cubicBezTo>
                      <a:pt x="219" y="1005"/>
                      <a:pt x="372" y="842"/>
                      <a:pt x="490" y="674"/>
                    </a:cubicBezTo>
                    <a:cubicBezTo>
                      <a:pt x="525" y="624"/>
                      <a:pt x="553" y="576"/>
                      <a:pt x="575" y="528"/>
                    </a:cubicBezTo>
                    <a:cubicBezTo>
                      <a:pt x="592" y="493"/>
                      <a:pt x="606" y="457"/>
                      <a:pt x="616" y="420"/>
                    </a:cubicBezTo>
                    <a:cubicBezTo>
                      <a:pt x="627" y="382"/>
                      <a:pt x="632" y="346"/>
                      <a:pt x="633" y="312"/>
                    </a:cubicBezTo>
                    <a:cubicBezTo>
                      <a:pt x="631" y="261"/>
                      <a:pt x="613" y="218"/>
                      <a:pt x="579" y="183"/>
                    </a:cubicBezTo>
                    <a:cubicBezTo>
                      <a:pt x="544" y="148"/>
                      <a:pt x="501" y="131"/>
                      <a:pt x="450" y="131"/>
                    </a:cubicBezTo>
                    <a:cubicBezTo>
                      <a:pt x="392" y="133"/>
                      <a:pt x="349" y="153"/>
                      <a:pt x="322" y="193"/>
                    </a:cubicBezTo>
                    <a:cubicBezTo>
                      <a:pt x="299" y="223"/>
                      <a:pt x="284" y="265"/>
                      <a:pt x="279" y="317"/>
                    </a:cubicBezTo>
                    <a:cubicBezTo>
                      <a:pt x="278" y="344"/>
                      <a:pt x="278" y="344"/>
                      <a:pt x="278" y="344"/>
                    </a:cubicBezTo>
                    <a:cubicBezTo>
                      <a:pt x="0" y="344"/>
                      <a:pt x="0" y="344"/>
                      <a:pt x="0" y="344"/>
                    </a:cubicBezTo>
                    <a:cubicBezTo>
                      <a:pt x="5" y="307"/>
                      <a:pt x="5" y="307"/>
                      <a:pt x="5" y="307"/>
                    </a:cubicBezTo>
                    <a:cubicBezTo>
                      <a:pt x="16" y="208"/>
                      <a:pt x="72" y="129"/>
                      <a:pt x="170" y="71"/>
                    </a:cubicBezTo>
                    <a:cubicBezTo>
                      <a:pt x="250" y="23"/>
                      <a:pt x="346" y="0"/>
                      <a:pt x="459" y="0"/>
                    </a:cubicBezTo>
                    <a:cubicBezTo>
                      <a:pt x="592" y="2"/>
                      <a:pt x="696" y="32"/>
                      <a:pt x="772" y="89"/>
                    </a:cubicBezTo>
                    <a:cubicBezTo>
                      <a:pt x="864" y="157"/>
                      <a:pt x="910" y="253"/>
                      <a:pt x="911" y="376"/>
                    </a:cubicBezTo>
                    <a:cubicBezTo>
                      <a:pt x="911" y="422"/>
                      <a:pt x="903" y="469"/>
                      <a:pt x="889" y="518"/>
                    </a:cubicBezTo>
                    <a:cubicBezTo>
                      <a:pt x="876" y="560"/>
                      <a:pt x="858" y="602"/>
                      <a:pt x="835" y="644"/>
                    </a:cubicBezTo>
                    <a:cubicBezTo>
                      <a:pt x="781" y="741"/>
                      <a:pt x="686" y="851"/>
                      <a:pt x="552" y="971"/>
                    </a:cubicBezTo>
                    <a:cubicBezTo>
                      <a:pt x="443" y="1062"/>
                      <a:pt x="443" y="1062"/>
                      <a:pt x="443" y="1062"/>
                    </a:cubicBezTo>
                    <a:cubicBezTo>
                      <a:pt x="326" y="1155"/>
                      <a:pt x="326" y="1155"/>
                      <a:pt x="326" y="1155"/>
                    </a:cubicBezTo>
                    <a:cubicBezTo>
                      <a:pt x="284" y="1189"/>
                      <a:pt x="284" y="1189"/>
                      <a:pt x="284" y="1189"/>
                    </a:cubicBezTo>
                    <a:lnTo>
                      <a:pt x="916" y="11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 name="Slide Number Placeholder 6"/>
          <p:cNvSpPr>
            <a:spLocks noGrp="1"/>
          </p:cNvSpPr>
          <p:nvPr>
            <p:ph type="sldNum" sz="quarter" idx="12"/>
          </p:nvPr>
        </p:nvSpPr>
        <p:spPr/>
        <p:txBody>
          <a:bodyPr/>
          <a:lstStyle/>
          <a:p>
            <a:pPr>
              <a:defRPr/>
            </a:pPr>
            <a:r>
              <a:rPr lang="en-US"/>
              <a:t>Page </a:t>
            </a:r>
            <a:fld id="{90CBDC3A-D49F-4631-A8C7-55D59B33E5FA}" type="slidenum">
              <a:rPr lang="en-US" smtClean="0"/>
              <a:pPr>
                <a:defRPr/>
              </a:pPr>
              <a:t>9</a:t>
            </a:fld>
            <a:endParaRPr lang="en-US" dirty="0"/>
          </a:p>
        </p:txBody>
      </p:sp>
    </p:spTree>
    <p:extLst>
      <p:ext uri="{BB962C8B-B14F-4D97-AF65-F5344CB8AC3E}">
        <p14:creationId xmlns:p14="http://schemas.microsoft.com/office/powerpoint/2010/main" val="7433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7249ff9137735267271cf6681d731abd3c386"/>
  <p:tag name="ISPRING_RESOURCE_PATHS_HASH_PRESENTER" val="82532151e9c97188e16f22f45bdf5aa2725d346"/>
</p:tagLst>
</file>

<file path=ppt/theme/theme1.xml><?xml version="1.0" encoding="utf-8"?>
<a:theme xmlns:a="http://schemas.openxmlformats.org/drawingml/2006/main" name="15-1066 DevOps Academy">
  <a:themeElements>
    <a:clrScheme name="Custom 9">
      <a:dk1>
        <a:srgbClr val="000000"/>
      </a:dk1>
      <a:lt1>
        <a:srgbClr val="FFFFFF"/>
      </a:lt1>
      <a:dk2>
        <a:srgbClr val="666666"/>
      </a:dk2>
      <a:lt2>
        <a:srgbClr val="778888"/>
      </a:lt2>
      <a:accent1>
        <a:srgbClr val="00A000"/>
      </a:accent1>
      <a:accent2>
        <a:srgbClr val="FF9900"/>
      </a:accent2>
      <a:accent3>
        <a:srgbClr val="6688BB"/>
      </a:accent3>
      <a:accent4>
        <a:srgbClr val="AADDEE"/>
      </a:accent4>
      <a:accent5>
        <a:srgbClr val="003344"/>
      </a:accent5>
      <a:accent6>
        <a:srgbClr val="00A000"/>
      </a:accent6>
      <a:hlink>
        <a:srgbClr val="00A000"/>
      </a:hlink>
      <a:folHlink>
        <a:srgbClr val="00A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bc841b31-d549-43ed-bc47-0086310aa7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480F3B2C10C74BB61478E4247D6E77" ma:contentTypeVersion="3" ma:contentTypeDescription="Create a new document." ma:contentTypeScope="" ma:versionID="bcb8cf291c8653af57dd6a29bb52d0ee">
  <xsd:schema xmlns:xsd="http://www.w3.org/2001/XMLSchema" xmlns:p="http://schemas.microsoft.com/office/2006/metadata/properties" xmlns:ns2="bc841b31-d549-43ed-bc47-0086310aa7e9" targetNamespace="http://schemas.microsoft.com/office/2006/metadata/properties" ma:root="true" ma:fieldsID="036f0d1f483fee2c7aa86809005d6981" ns2:_="">
    <xsd:import namespace="bc841b31-d549-43ed-bc47-0086310aa7e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bc841b31-d549-43ed-bc47-0086310aa7e9"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8FF39-A5D2-4C20-89CA-E0BB61C09927}">
  <ds:schemaRefs>
    <ds:schemaRef ds:uri="bc841b31-d549-43ed-bc47-0086310aa7e9"/>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AD4E5E8F-D18A-405B-AB6A-19CBBCF65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41b31-d549-43ed-bc47-0086310aa7e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FB9E9F0-A80E-4BC0-BC10-BBDB06BF5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Top_WHT_2</Template>
  <TotalTime>7135</TotalTime>
  <Words>4344</Words>
  <Application>Microsoft Office PowerPoint</Application>
  <PresentationFormat>On-screen Show (4:3)</PresentationFormat>
  <Paragraphs>712</Paragraphs>
  <Slides>44</Slides>
  <Notes>42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MS PGothic</vt:lpstr>
      <vt:lpstr>ヒラギノ角ゴ Pro W3</vt:lpstr>
      <vt:lpstr>Calibri</vt:lpstr>
      <vt:lpstr>15-1066 DevOps Academy</vt:lpstr>
      <vt:lpstr>Module 0: Introduction</vt:lpstr>
      <vt:lpstr>LOGISTICS</vt:lpstr>
      <vt:lpstr>Introduction Video</vt:lpstr>
      <vt:lpstr>Personal Introductions </vt:lpstr>
      <vt:lpstr>Roles and Responsibilities</vt:lpstr>
      <vt:lpstr>DevOps Academy Training</vt:lpstr>
      <vt:lpstr>DevOps Academy Training</vt:lpstr>
      <vt:lpstr>Learning Objectives</vt:lpstr>
      <vt:lpstr>Format Of Training Course</vt:lpstr>
      <vt:lpstr>MODULE 0 Introduction to DevOps</vt:lpstr>
      <vt:lpstr>PowerPoint Presentation</vt:lpstr>
      <vt:lpstr>DevOps An Accenture definition – Martin Croker and Markos Rendell</vt:lpstr>
      <vt:lpstr>What is DevOps?</vt:lpstr>
      <vt:lpstr>What does the DevOps challenge really look like?</vt:lpstr>
      <vt:lpstr>What do we need to get right?</vt:lpstr>
      <vt:lpstr>DevOps In The Market</vt:lpstr>
      <vt:lpstr>PowerPoint Presentation</vt:lpstr>
      <vt:lpstr>DevOps In The Market</vt:lpstr>
      <vt:lpstr>DevOps In The Market</vt:lpstr>
      <vt:lpstr>DevOps In The Market</vt:lpstr>
      <vt:lpstr>DevOps In Accenture</vt:lpstr>
      <vt:lpstr>DevOps In Accenture</vt:lpstr>
      <vt:lpstr>Anderson Consulting’s “DevOps” in hindsight</vt:lpstr>
      <vt:lpstr>Technical Architecture</vt:lpstr>
      <vt:lpstr>Example DevArch materials from ~2006</vt:lpstr>
      <vt:lpstr>WHAT DOES THIS  MEAN FOR PEOPLE?</vt:lpstr>
      <vt:lpstr>MODULE 0 Key DevOps Concepts</vt:lpstr>
      <vt:lpstr>PowerPoint Presentation</vt:lpstr>
      <vt:lpstr>Alignment with V-Model</vt:lpstr>
      <vt:lpstr>Alignment with V-Model</vt:lpstr>
      <vt:lpstr>Continuous Delivery</vt:lpstr>
      <vt:lpstr>WHAT DOES THIS  MEAN FOR PEOPLE?</vt:lpstr>
      <vt:lpstr>CLOUD</vt:lpstr>
      <vt:lpstr>Cloud Basics</vt:lpstr>
      <vt:lpstr>Cloud Deployment Patterns</vt:lpstr>
      <vt:lpstr>Pizza Illustration</vt:lpstr>
      <vt:lpstr>WHAT DOES THIS  MEAN FOR PEOPLE?</vt:lpstr>
      <vt:lpstr>Format Of Training Course (reminder)</vt:lpstr>
      <vt:lpstr>QUESTIONS</vt:lpstr>
      <vt:lpstr>LET’S TALK  ABOUT THE LAB</vt:lpstr>
      <vt:lpstr>Introduction to Lab</vt:lpstr>
      <vt:lpstr>Tooling stack that we will build</vt:lpstr>
      <vt:lpstr>Lab – Building the Day 1 tooling stack</vt:lpstr>
      <vt:lpstr>DO THE LAB!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15-1066 DevOps Academy</dc:title>
  <dc:creator>creative.services.presentations@accenture.com</dc:creator>
  <cp:lastModifiedBy>Rendell, Mark</cp:lastModifiedBy>
  <cp:revision>1098</cp:revision>
  <cp:lastPrinted>2009-05-13T12:37:25Z</cp:lastPrinted>
  <dcterms:created xsi:type="dcterms:W3CDTF">2012-01-18T22:44:04Z</dcterms:created>
  <dcterms:modified xsi:type="dcterms:W3CDTF">2016-09-30T06:40:08Z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0x0101007F480F3B2C10C74BB61478E4247D6E77</vt:lpwstr>
  </property>
  <property fmtid="{D5CDD505-2E9C-101B-9397-08002B2CF9AE}" pid="3" name="UserName">
    <vt:lpwstr>dpallos</vt:lpwstr>
  </property>
  <property fmtid="{D5CDD505-2E9C-101B-9397-08002B2CF9AE}" pid="4" name="ComputerName">
    <vt:lpwstr>ACN008369</vt:lpwstr>
  </property>
  <property fmtid="{D5CDD505-2E9C-101B-9397-08002B2CF9AE}" pid="5" name="palette_size">
    <vt:lpwstr>5</vt:lpwstr>
  </property>
  <property fmtid="{D5CDD505-2E9C-101B-9397-08002B2CF9AE}" pid="6" name="GUIDE_C1L">
    <vt:lpwstr>35.87504</vt:lpwstr>
  </property>
  <property fmtid="{D5CDD505-2E9C-101B-9397-08002B2CF9AE}" pid="7" name="GUIDE_C1R">
    <vt:lpwstr>246.3307</vt:lpwstr>
  </property>
  <property fmtid="{D5CDD505-2E9C-101B-9397-08002B2CF9AE}" pid="8" name="GUIDE_C2L">
    <vt:lpwstr>254.8346</vt:lpwstr>
  </property>
  <property fmtid="{D5CDD505-2E9C-101B-9397-08002B2CF9AE}" pid="9" name="GUIDE_ML">
    <vt:lpwstr>355.748</vt:lpwstr>
  </property>
  <property fmtid="{D5CDD505-2E9C-101B-9397-08002B2CF9AE}" pid="10" name="GUIDE_MR">
    <vt:lpwstr>364.252</vt:lpwstr>
  </property>
  <property fmtid="{D5CDD505-2E9C-101B-9397-08002B2CF9AE}" pid="11" name="GUIDE_C2R">
    <vt:lpwstr>465.125</vt:lpwstr>
  </property>
  <property fmtid="{D5CDD505-2E9C-101B-9397-08002B2CF9AE}" pid="12" name="GUIDE_C3L">
    <vt:lpwstr>473.75</vt:lpwstr>
  </property>
  <property fmtid="{D5CDD505-2E9C-101B-9397-08002B2CF9AE}" pid="13" name="GUIDE_C3R">
    <vt:lpwstr>684.1251</vt:lpwstr>
  </property>
  <property fmtid="{D5CDD505-2E9C-101B-9397-08002B2CF9AE}" pid="14" name="GUIDE_GTL_R">
    <vt:lpwstr>688</vt:lpwstr>
  </property>
  <property fmtid="{D5CDD505-2E9C-101B-9397-08002B2CF9AE}" pid="15" name="GUIDE_R1">
    <vt:lpwstr>30.62504</vt:lpwstr>
  </property>
  <property fmtid="{D5CDD505-2E9C-101B-9397-08002B2CF9AE}" pid="16" name="GUIDE_R2">
    <vt:lpwstr>83.12504</vt:lpwstr>
  </property>
  <property fmtid="{D5CDD505-2E9C-101B-9397-08002B2CF9AE}" pid="17" name="GUIDE_R3">
    <vt:lpwstr>100.6645</vt:lpwstr>
  </property>
  <property fmtid="{D5CDD505-2E9C-101B-9397-08002B2CF9AE}" pid="18" name="GUIDE_R4">
    <vt:lpwstr>511.25</vt:lpwstr>
  </property>
</Properties>
</file>